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228B-693D-417F-9A37-C5D709B95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19F65-570C-4E58-9260-F64828087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0E19C-8260-47CC-8D59-6E570132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82C2-B841-4AEF-B262-744921B184D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C089-4FDD-4F75-8A2F-96C7772D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C0CA4-A73F-4B5A-BF9F-400D964C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745F-F516-4A77-A346-4F94A9AF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6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C51C-5EC0-4B8C-B6E8-C33DB0D1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4C6C6-900E-4CE2-B5B1-CE600C9EC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39CF9-71D8-4DE7-9DF6-286CAD29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82C2-B841-4AEF-B262-744921B184D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5C3D-FAF2-46D0-AA65-2F657E47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1D1C-92DF-4573-B8E6-311A2B3F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745F-F516-4A77-A346-4F94A9AF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2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ABF41-8B35-497E-906A-18BA79ABE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2BD4C-4FAC-4E96-AB27-612A0D9D8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6B263-C8B8-4313-9AA5-A59DB38B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82C2-B841-4AEF-B262-744921B184D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AF4FC-390F-4646-A472-77306655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BB363-C5A0-47B6-95E5-C42BF064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745F-F516-4A77-A346-4F94A9AF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8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BD2D-1589-41D4-B77E-D960F444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5262-62CC-43B5-BB10-7AE806FF7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F790-1174-4B63-B36C-BFBE11E8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82C2-B841-4AEF-B262-744921B184D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34916-8442-40B6-BBD0-52A3D885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3B89-73FC-470A-BB66-DBC6232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745F-F516-4A77-A346-4F94A9AF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5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B87D-EC6E-49FA-9436-246AA785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8C164-B57B-4805-924E-1A227793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A8F23-151D-441E-B08A-D24E02A6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82C2-B841-4AEF-B262-744921B184D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17684-EA87-4776-8FE4-3B97100E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9958B-A1E6-43C7-A636-7A6BE94E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745F-F516-4A77-A346-4F94A9AF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0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8DE7-230C-4FA8-ACFD-3CC438FC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F2FB-CA2F-4452-A082-78D348067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7601D-8C2C-4DBD-8950-6DF2B6EB5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53582-5D12-4E5D-9F7C-26C2D42E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82C2-B841-4AEF-B262-744921B184D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307CD-971B-4B0D-BF60-57A0D914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34677-1B48-4153-B757-02420001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745F-F516-4A77-A346-4F94A9AF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9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018B-EDD1-4B47-BAD2-AE8E7FB6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78EE9-78CE-4474-9F17-4FD99C71F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CF292-8EF2-49BA-A27B-CF8503661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C708E-56D8-4DB3-876D-A27B3F95F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68D88-10EE-4C3B-8493-59C0CA1CD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74EAE-D5BD-42B6-8BBD-37441C1E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82C2-B841-4AEF-B262-744921B184D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0F143-ACA6-461E-8BF0-2BAC4DE6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BAD40-ED7B-4E1A-8170-548ECBC2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745F-F516-4A77-A346-4F94A9AF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0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D7B1-2A3C-4A97-8380-F758D9DA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0E8E5-C2B3-4CF4-A3F9-4BD291E9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82C2-B841-4AEF-B262-744921B184D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48DEE-7622-4B29-BFCC-61A216BC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D2C89-38FD-4590-AD9E-3D1DF662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745F-F516-4A77-A346-4F94A9AF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3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6C1CC-35B8-4C22-B912-AFA655F9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82C2-B841-4AEF-B262-744921B184D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42C0F-AFC0-47E2-AE99-92CEF622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B260B-2A61-43B7-B427-35039C42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745F-F516-4A77-A346-4F94A9AF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4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91B0-D384-43F3-A4B1-B395FB9F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6019-CD83-4FFB-9D6F-091638104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CD313-8C02-4839-864F-FB8638E08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9731A-6B86-4180-AF16-578DB3E0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82C2-B841-4AEF-B262-744921B184D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FAE12-1DDB-4B50-B78E-C40FA09B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84F76-2C99-4C04-AD4D-90473442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745F-F516-4A77-A346-4F94A9AF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5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E327-CC23-4FEC-BC2F-56A35B42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35A3B-D10A-4741-B4CD-2A739057F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BDD05-22D2-405A-9D21-D3283E7C0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382C0-BBBA-472C-ACB4-511A9979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82C2-B841-4AEF-B262-744921B184D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B7D95-0C60-44B0-A0B0-BA9B62B7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58BAA-B94B-4F29-96B0-24BE9212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745F-F516-4A77-A346-4F94A9AF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3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DF0C5-7EFA-4C2A-B440-A26A157C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A2034-8F67-4F69-8CDE-A2CBEBF0C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CF114-3BF6-492C-9D2F-B425D4822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482C2-B841-4AEF-B262-744921B184D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B4AC-49AE-493A-AD64-9525A86C6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59EF0-EBC1-4427-B8F7-A9E7F1B9D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6745F-F516-4A77-A346-4F94A9AF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1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51E4-0C51-40AF-9F0B-7DD97104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Additional Pandas tricks + tips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332D-99BE-43D6-84C8-EE2C918E4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4" y="1239694"/>
            <a:ext cx="10515600" cy="5409676"/>
          </a:xfrm>
        </p:spPr>
        <p:txBody>
          <a:bodyPr>
            <a:noAutofit/>
          </a:bodyPr>
          <a:lstStyle/>
          <a:p>
            <a:r>
              <a:rPr lang="en-US" sz="2000" b="1" dirty="0"/>
              <a:t>You CAN read text files that aren’t CSV format into Pandas </a:t>
            </a:r>
            <a:r>
              <a:rPr lang="en-US" sz="2000" dirty="0"/>
              <a:t>– feel free to explore this as needed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 err="1"/>
              <a:t>dataframe</a:t>
            </a:r>
            <a:r>
              <a:rPr lang="en-US" sz="2000" b="1" dirty="0"/>
              <a:t>[‘col’] vs. </a:t>
            </a:r>
            <a:r>
              <a:rPr lang="en-US" sz="2000" b="1" dirty="0" err="1"/>
              <a:t>dataframe.col</a:t>
            </a:r>
            <a:endParaRPr lang="en-US" sz="2000" b="1" dirty="0"/>
          </a:p>
          <a:p>
            <a:pPr lvl="1"/>
            <a:r>
              <a:rPr lang="en-US" sz="2000" dirty="0"/>
              <a:t>Former is safer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b="1" dirty="0"/>
              <a:t>Best ways to access elements?</a:t>
            </a:r>
          </a:p>
          <a:p>
            <a:pPr lvl="1"/>
            <a:r>
              <a:rPr lang="en-US" sz="2000" dirty="0" err="1"/>
              <a:t>iloc</a:t>
            </a:r>
            <a:r>
              <a:rPr lang="en-US" sz="2000" dirty="0"/>
              <a:t> or loc, </a:t>
            </a:r>
            <a:r>
              <a:rPr lang="en-US" sz="2000" dirty="0" err="1"/>
              <a:t>esp</a:t>
            </a:r>
            <a:r>
              <a:rPr lang="en-US" sz="2000" dirty="0"/>
              <a:t> if want specific rows </a:t>
            </a:r>
          </a:p>
          <a:p>
            <a:pPr lvl="1"/>
            <a:r>
              <a:rPr lang="en-US" sz="2000" dirty="0"/>
              <a:t>Just accessing one or more columns?</a:t>
            </a:r>
          </a:p>
          <a:p>
            <a:pPr lvl="2"/>
            <a:r>
              <a:rPr lang="en-US" dirty="0" err="1"/>
              <a:t>dataframe</a:t>
            </a:r>
            <a:r>
              <a:rPr lang="en-US" dirty="0"/>
              <a:t>[‘col1’] – one column – this gives you a series -  keep this in mind when doing operations</a:t>
            </a:r>
          </a:p>
          <a:p>
            <a:pPr lvl="2"/>
            <a:r>
              <a:rPr lang="en-US" dirty="0" err="1"/>
              <a:t>dataframe</a:t>
            </a:r>
            <a:r>
              <a:rPr lang="en-US" dirty="0"/>
              <a:t>[[‘col1’,’col2’,’col3’]] – access data from multiple columns – columns need not be sequential </a:t>
            </a:r>
            <a:br>
              <a:rPr lang="en-US" dirty="0">
                <a:effectLst/>
                <a:latin typeface="Calibri "/>
                <a:ea typeface="Calibri" panose="020F0502020204030204" pitchFamily="34" charset="0"/>
              </a:rPr>
            </a:br>
            <a:endParaRPr lang="en-US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404090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51E4-0C51-40AF-9F0B-7DD97104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Additional Pandas tricks + tips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332D-99BE-43D6-84C8-EE2C918E4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4" y="1239694"/>
            <a:ext cx="10515600" cy="5409676"/>
          </a:xfrm>
        </p:spPr>
        <p:txBody>
          <a:bodyPr>
            <a:noAutofit/>
          </a:bodyPr>
          <a:lstStyle/>
          <a:p>
            <a:r>
              <a:rPr lang="en-US" sz="2000" b="1" dirty="0">
                <a:effectLst/>
                <a:latin typeface="Calibri "/>
                <a:ea typeface="Calibri" panose="020F0502020204030204" pitchFamily="34" charset="0"/>
              </a:rPr>
              <a:t>In many cases, if you haven’t set an </a:t>
            </a:r>
            <a:r>
              <a:rPr lang="en-US" sz="2000" b="1" dirty="0" err="1">
                <a:effectLst/>
                <a:latin typeface="Calibri "/>
                <a:ea typeface="Calibri" panose="020F0502020204030204" pitchFamily="34" charset="0"/>
              </a:rPr>
              <a:t>inplace</a:t>
            </a:r>
            <a:r>
              <a:rPr lang="en-US" sz="2000" b="1" dirty="0">
                <a:effectLst/>
                <a:latin typeface="Calibri "/>
                <a:ea typeface="Calibri" panose="020F0502020204030204" pitchFamily="34" charset="0"/>
              </a:rPr>
              <a:t> = True option in a function (for example, the </a:t>
            </a:r>
            <a:r>
              <a:rPr lang="en-US" sz="2000" b="1" dirty="0" err="1">
                <a:effectLst/>
                <a:latin typeface="Calibri "/>
                <a:ea typeface="Calibri" panose="020F0502020204030204" pitchFamily="34" charset="0"/>
              </a:rPr>
              <a:t>dropna</a:t>
            </a:r>
            <a:r>
              <a:rPr lang="en-US" sz="2000" b="1" dirty="0">
                <a:effectLst/>
                <a:latin typeface="Calibri "/>
                <a:ea typeface="Calibri" panose="020F0502020204030204" pitchFamily="34" charset="0"/>
              </a:rPr>
              <a:t> function), and you don’t save the result of the function to a new variable….you’ll see the results of the function outputted, but moving forward in the code you haven’t actually modified your original data via the function – be careful!  </a:t>
            </a:r>
          </a:p>
          <a:p>
            <a:pPr lvl="1"/>
            <a:r>
              <a:rPr lang="en-US" sz="2000" dirty="0">
                <a:effectLst/>
                <a:latin typeface="Calibri "/>
                <a:ea typeface="Calibri" panose="020F0502020204030204" pitchFamily="34" charset="0"/>
              </a:rPr>
              <a:t>For example, your data might still be filled with </a:t>
            </a:r>
            <a:r>
              <a:rPr lang="en-US" sz="2000" dirty="0" err="1">
                <a:effectLst/>
                <a:latin typeface="Calibri "/>
                <a:ea typeface="Calibri" panose="020F0502020204030204" pitchFamily="34" charset="0"/>
              </a:rPr>
              <a:t>NaNs</a:t>
            </a:r>
            <a:r>
              <a:rPr lang="en-US" sz="2000" dirty="0">
                <a:effectLst/>
                <a:latin typeface="Calibri "/>
                <a:ea typeface="Calibri" panose="020F0502020204030204" pitchFamily="34" charset="0"/>
              </a:rPr>
              <a:t>!</a:t>
            </a:r>
            <a:br>
              <a:rPr lang="en-US" sz="2000" dirty="0">
                <a:effectLst/>
                <a:latin typeface="Calibri "/>
                <a:ea typeface="Calibri" panose="020F0502020204030204" pitchFamily="34" charset="0"/>
              </a:rPr>
            </a:br>
            <a:endParaRPr lang="en-US" sz="2000" dirty="0">
              <a:effectLst/>
              <a:latin typeface="Calibri "/>
              <a:ea typeface="Calibri" panose="020F0502020204030204" pitchFamily="34" charset="0"/>
            </a:endParaRPr>
          </a:p>
          <a:p>
            <a:r>
              <a:rPr lang="en-US" sz="2000" b="1" i="1" dirty="0">
                <a:effectLst/>
                <a:latin typeface="Calibri "/>
                <a:ea typeface="Calibri" panose="020F0502020204030204" pitchFamily="34" charset="0"/>
              </a:rPr>
              <a:t>Good practice</a:t>
            </a:r>
            <a:r>
              <a:rPr lang="en-US" sz="2000" b="1" dirty="0">
                <a:effectLst/>
                <a:latin typeface="Calibri "/>
                <a:ea typeface="Calibri" panose="020F0502020204030204" pitchFamily="34" charset="0"/>
              </a:rPr>
              <a:t>: unless explicitly instructed to, do NOT manually read values from a previous cell’s output to get your answer – please instead write line(s) of code that will get the answer in an automated fashion</a:t>
            </a:r>
          </a:p>
          <a:p>
            <a:pPr lvl="1"/>
            <a:r>
              <a:rPr lang="en-US" sz="2000" dirty="0">
                <a:effectLst/>
                <a:latin typeface="Calibri "/>
                <a:ea typeface="Calibri" panose="020F0502020204030204" pitchFamily="34" charset="0"/>
              </a:rPr>
              <a:t>Example: could evaluate length of data if printed the data previously in the code, but what if we wanted to use that length parameter information in a future calculation in the code or such?  AKA, automate it!</a:t>
            </a:r>
          </a:p>
          <a:p>
            <a:pPr marL="457200" lvl="1" indent="0">
              <a:buNone/>
            </a:pPr>
            <a:endParaRPr lang="en-US" sz="2000" dirty="0">
              <a:effectLst/>
              <a:latin typeface="Calibri "/>
              <a:ea typeface="Calibri" panose="020F0502020204030204" pitchFamily="34" charset="0"/>
            </a:endParaRPr>
          </a:p>
          <a:p>
            <a:r>
              <a:rPr lang="en-US" sz="2000" b="1" dirty="0">
                <a:effectLst/>
                <a:latin typeface="Calibri "/>
                <a:ea typeface="Calibri" panose="020F0502020204030204" pitchFamily="34" charset="0"/>
              </a:rPr>
              <a:t>Built-in plotting in Pandas isn’t “magical” – we can actually create the same plot using Matplotlib directly</a:t>
            </a:r>
          </a:p>
          <a:p>
            <a:pPr lvl="1"/>
            <a:r>
              <a:rPr lang="en-US" sz="2000" dirty="0">
                <a:latin typeface="Calibri "/>
                <a:ea typeface="Calibri" panose="020F0502020204030204" pitchFamily="34" charset="0"/>
              </a:rPr>
              <a:t>The somewhat different syntax/how to set options in Pandas can be a bit jarring, but overall, </a:t>
            </a:r>
            <a:r>
              <a:rPr lang="en-US" sz="2000" dirty="0" err="1">
                <a:latin typeface="Calibri "/>
                <a:ea typeface="Calibri" panose="020F0502020204030204" pitchFamily="34" charset="0"/>
              </a:rPr>
              <a:t>esp</a:t>
            </a:r>
            <a:r>
              <a:rPr lang="en-US" sz="2000" dirty="0">
                <a:latin typeface="Calibri "/>
                <a:ea typeface="Calibri" panose="020F0502020204030204" pitchFamily="34" charset="0"/>
              </a:rPr>
              <a:t> if you’re not fussy about exact axis labels and things like that (e.g., if you’re doing EDA), using the Pandas plotting wrapper functions are SUPER HANDY and efficient </a:t>
            </a:r>
            <a:br>
              <a:rPr lang="en-US" sz="1400" dirty="0">
                <a:effectLst/>
                <a:latin typeface="Calibri "/>
                <a:ea typeface="Calibri" panose="020F0502020204030204" pitchFamily="34" charset="0"/>
              </a:rPr>
            </a:br>
            <a:endParaRPr lang="en-US" sz="14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427469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342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</vt:lpstr>
      <vt:lpstr>Calibri Light</vt:lpstr>
      <vt:lpstr>Office Theme</vt:lpstr>
      <vt:lpstr>Additional Pandas tricks + tips </vt:lpstr>
      <vt:lpstr>Additional Pandas tricks + tips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Klees, Alicia</dc:creator>
  <cp:lastModifiedBy>Klees, Alicia</cp:lastModifiedBy>
  <cp:revision>13</cp:revision>
  <dcterms:created xsi:type="dcterms:W3CDTF">2021-03-16T06:23:15Z</dcterms:created>
  <dcterms:modified xsi:type="dcterms:W3CDTF">2021-09-27T23:21:20Z</dcterms:modified>
</cp:coreProperties>
</file>