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9" r:id="rId5"/>
    <p:sldId id="268" r:id="rId6"/>
    <p:sldId id="261" r:id="rId7"/>
    <p:sldId id="270" r:id="rId8"/>
    <p:sldId id="262" r:id="rId9"/>
    <p:sldId id="267" r:id="rId10"/>
    <p:sldId id="269" r:id="rId11"/>
    <p:sldId id="272" r:id="rId12"/>
    <p:sldId id="263" r:id="rId13"/>
    <p:sldId id="271" r:id="rId14"/>
    <p:sldId id="26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AE7E1-6339-429C-846C-AC5525805D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CCB5DD-CBC1-4444-825F-9A5ED12EE3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97F82B-5FA0-4721-A0BC-51C8E552B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6764A-C6AB-4080-BB81-E5C311DDCD04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507035-08EA-40C8-A418-0B532676A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0C547D-A319-491E-B7EF-0095571F8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91446-1C7B-476B-A599-081600972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418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EB895-68E0-4BE6-9355-1F73A3C8F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CFF25B-7751-4A2A-A01C-2DF29A8B7E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AF0740-E94B-4D06-83CF-9B9FEC89B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6764A-C6AB-4080-BB81-E5C311DDCD04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583CE1-A869-4043-9E2A-582C7948A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5B20C1-DB6D-45FB-8B8A-8E5A6E1CF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91446-1C7B-476B-A599-081600972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753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237150-47BF-4FD8-A5BB-9533873F17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366BCB-E305-464F-97FB-C5EBCC61DF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CC87D2-36EF-4AE8-A25A-7F2AFB7D6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6764A-C6AB-4080-BB81-E5C311DDCD04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43DF6C-77B6-44E6-B8E5-DEF786A13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4ACA7-533A-4E00-B4BC-341EE8C9D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91446-1C7B-476B-A599-081600972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754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3DAD9-3A91-4BD1-BD7A-3C8F37FFB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E887B9-3291-4793-AAB0-6E9A5197CD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B4F104-8326-4A7B-9745-33964F6DE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6764A-C6AB-4080-BB81-E5C311DDCD04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D1822D-D386-4CAE-9FC8-CF1550D5D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2B497F-3852-4D94-B410-99413E334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91446-1C7B-476B-A599-081600972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988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67216-2149-4B5C-A750-EF91DDECF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C3084E-59EC-4825-829D-8587DD403F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AE9E13-627F-42FD-BDB0-13C382972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6764A-C6AB-4080-BB81-E5C311DDCD04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10EEE5-1AD6-4E28-A049-5D60294FB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89C777-455F-498A-98FD-3098A0634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91446-1C7B-476B-A599-081600972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842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E2202-F1F9-453C-BCEF-5C03DE38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1782D8-C4BC-4B7A-B9C6-1907A4C9A3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E79B15-1AFD-4B2F-BD16-A6F2744AC4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E13470-8490-40A1-A069-189146E0D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6764A-C6AB-4080-BB81-E5C311DDCD04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E83148-FB23-4AAA-9F6E-560C0D687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06DAA0-9C85-467F-9169-B4658A7FE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91446-1C7B-476B-A599-081600972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520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C4B24-ECC2-40F6-A1D4-061E443D7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19C1BB-69FE-4507-AA4B-78E7E41D23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C53322-5413-4C2E-9913-7E58384C5E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446804-5962-4DFE-A546-0E4B17EA14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BBDA80-B543-4BAA-A426-F864E9322D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395C5A-E664-4202-A16A-CCE532353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6764A-C6AB-4080-BB81-E5C311DDCD04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F38F0A-36A7-4F7F-BBF5-F32C82003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C91DED-E70C-4F10-86EC-79D9F3B8E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91446-1C7B-476B-A599-081600972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296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552A5-F5A4-45CE-B413-8C4F98976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7103A-0023-4B6A-A32C-D777AEAC6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6764A-C6AB-4080-BB81-E5C311DDCD04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83D33B-4BA0-4282-925E-CF4C3ED8A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ED343B-DC0E-417E-AD2F-015F3FC71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91446-1C7B-476B-A599-081600972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502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0F9C22-EC17-4F66-A62B-91357E474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6764A-C6AB-4080-BB81-E5C311DDCD04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C585BB-0A55-4D00-A9F3-056C7B114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CB183E-846F-42DB-80FE-0A6E17D2C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91446-1C7B-476B-A599-081600972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824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EF104-EBAC-4661-A740-752EF0D2E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5CD65C-FA3D-4A89-A20B-BAC004879D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04A302-1451-42CA-990C-469D93F025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D1B230-5DDC-4577-B70A-96803CBB6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6764A-C6AB-4080-BB81-E5C311DDCD04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C7078D-2E2D-478D-ABAE-760C09AC4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7FB86C-A528-4B8A-841D-A5D25FD31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91446-1C7B-476B-A599-081600972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146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90C8F-9220-4A45-8F68-C3E7D3E35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2C4A8B-C500-4CF4-AC9E-321CF0FD9B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287A02-0C1A-4758-9CF6-659A15A0BF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048AF7-33A9-4F5C-9651-88EBE91BA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6764A-C6AB-4080-BB81-E5C311DDCD04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6930ED-1A98-4280-9498-472CD33C9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625EE9-D46E-4CA1-AB4D-436F1E7A5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91446-1C7B-476B-A599-081600972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454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1E742C-8BD4-40DE-9946-1AC0E188F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19388F-D9B6-4B8E-B006-C88E050B3D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83BB7B-59B4-4671-8969-5CCA12F9E6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96764A-C6AB-4080-BB81-E5C311DDCD04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FCE7C2-2A80-464A-8000-BFADB19E34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B7EB6E-2F2D-422F-A6C9-4FE2F1D896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891446-1C7B-476B-A599-081600972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613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unidata.ucar.edu/blogs/developer/en/entry/metpy-mondays-7-contouring-a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scitools.org.uk/cartopy/docs/latest/tutorials/understanding_transform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89374-CBD2-4A32-B98C-63F4E56F95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 6 Synchronous Session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FD59F1-9843-4C35-B33B-99A8833D6C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Week of Feb 21, 2022</a:t>
            </a:r>
          </a:p>
        </p:txBody>
      </p:sp>
    </p:spTree>
    <p:extLst>
      <p:ext uri="{BB962C8B-B14F-4D97-AF65-F5344CB8AC3E}">
        <p14:creationId xmlns:p14="http://schemas.microsoft.com/office/powerpoint/2010/main" val="27692919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50317-3C4B-40F9-B752-BC3037AEA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Mapping FAQ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B6785C-AEAD-4AC3-99CB-81A2898FDB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4577" y="1337353"/>
            <a:ext cx="10515600" cy="4351338"/>
          </a:xfrm>
        </p:spPr>
        <p:txBody>
          <a:bodyPr/>
          <a:lstStyle/>
          <a:p>
            <a:endParaRPr lang="en-US" dirty="0"/>
          </a:p>
          <a:p>
            <a:r>
              <a:rPr lang="en-US" b="1" dirty="0"/>
              <a:t>Why do we add a cyclic point to global data?</a:t>
            </a:r>
          </a:p>
          <a:p>
            <a:pPr lvl="1"/>
            <a:r>
              <a:rPr lang="en-US" dirty="0">
                <a:hlinkClick r:id="rId2"/>
              </a:rPr>
              <a:t>https://www.unidata.ucar.edu/blogs/developer/en/entry/metpy-mondays-7-contouring-a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6E2FED77-94CB-46F7-A9E9-1ACBDFCA2EE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5E5F045-1A7E-4441-A81F-02A7FE9814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5317" y="3581400"/>
            <a:ext cx="6694120" cy="3256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8313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50317-3C4B-40F9-B752-BC3037AEA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Mapping FAQ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B6785C-AEAD-4AC3-99CB-81A2898FDB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4577" y="1337353"/>
            <a:ext cx="10515600" cy="4351338"/>
          </a:xfrm>
        </p:spPr>
        <p:txBody>
          <a:bodyPr/>
          <a:lstStyle/>
          <a:p>
            <a:endParaRPr lang="en-US" dirty="0"/>
          </a:p>
          <a:p>
            <a:r>
              <a:rPr lang="en-US" b="1" dirty="0"/>
              <a:t>Let’s practice converting longitudes </a:t>
            </a: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6E2FED77-94CB-46F7-A9E9-1ACBDFCA2EE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3314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9DEF5-D285-4085-A3D9-D1DBE630A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5 In-Module Exercises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D714567-8798-45DE-968D-A060BBF31932}"/>
              </a:ext>
            </a:extLst>
          </p:cNvPr>
          <p:cNvSpPr txBox="1"/>
          <p:nvPr/>
        </p:nvSpPr>
        <p:spPr>
          <a:xfrm>
            <a:off x="838200" y="1601911"/>
            <a:ext cx="10515600" cy="7109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KEY PRINCIPLES:</a:t>
            </a:r>
          </a:p>
          <a:p>
            <a:endParaRPr lang="en-US" sz="24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Minimize hardwiring!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Do not start w/ max = 0 – what if temperatures were all negative?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Leverage Pythonic style of </a:t>
            </a:r>
            <a:r>
              <a:rPr lang="en-US" sz="2400" i="1" dirty="0"/>
              <a:t>for loops</a:t>
            </a:r>
            <a:r>
              <a:rPr lang="en-US" sz="2400" dirty="0"/>
              <a:t>, using data itself as the iterator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400" dirty="0"/>
              <a:t>Instead of iterating through fixed # of points based on size of array</a:t>
            </a:r>
          </a:p>
          <a:p>
            <a:pPr marL="1828800" lvl="3" indent="-457200">
              <a:buFont typeface="Arial" panose="020B0604020202020204" pitchFamily="34" charset="0"/>
              <a:buChar char="•"/>
            </a:pPr>
            <a:r>
              <a:rPr lang="en-US" sz="2400" dirty="0"/>
              <a:t>Definitely do NOT hardwire this if you do construct your for loop in that manner, i.e., use size function to evaluate size of your array, etc.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NumPy array indexing – when it comes to indexing, can treat </a:t>
            </a:r>
            <a:r>
              <a:rPr lang="en-US" sz="2400" dirty="0" err="1"/>
              <a:t>Xarray</a:t>
            </a:r>
            <a:r>
              <a:rPr lang="en-US" sz="2400" dirty="0"/>
              <a:t> data structure as NumPy array re: HOW we index – need to know order of dimensions, etc.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Power of </a:t>
            </a:r>
            <a:r>
              <a:rPr lang="en-US" sz="2400" dirty="0" err="1"/>
              <a:t>Xarray</a:t>
            </a:r>
            <a:r>
              <a:rPr lang="en-US" sz="2400" dirty="0"/>
              <a:t> – refer to our dimensions by their names when indexing – more to following in…Week 8 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lvl="2"/>
            <a:endParaRPr lang="en-US" sz="2400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905481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5BB71-EC62-4B01-9B06-864889CF6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coding time….aka guided work time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5424DF-C517-4271-A221-8F134BB729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i="1" dirty="0"/>
              <a:t>Options </a:t>
            </a:r>
          </a:p>
          <a:p>
            <a:r>
              <a:rPr lang="en-US" dirty="0"/>
              <a:t>DOES CARTOPY WORK FOR YOU?</a:t>
            </a:r>
          </a:p>
          <a:p>
            <a:r>
              <a:rPr lang="en-US" dirty="0"/>
              <a:t>Review Week 4 Assignment Solution/your feedback, Week 5 In-Module Exercises Solution</a:t>
            </a:r>
          </a:p>
          <a:p>
            <a:r>
              <a:rPr lang="en-US" dirty="0"/>
              <a:t>Start looking at Week 6 materials</a:t>
            </a:r>
          </a:p>
          <a:p>
            <a:r>
              <a:rPr lang="en-US" dirty="0"/>
              <a:t>Continue thinking about your project in preparation for our meeting this week, or in reflection after!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93830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9DEF5-D285-4085-A3D9-D1DBE630A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6: Looking Ahead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D714567-8798-45DE-968D-A060BBF31932}"/>
              </a:ext>
            </a:extLst>
          </p:cNvPr>
          <p:cNvSpPr txBox="1"/>
          <p:nvPr/>
        </p:nvSpPr>
        <p:spPr>
          <a:xfrm>
            <a:off x="643814" y="1522012"/>
            <a:ext cx="11234507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6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i="1" dirty="0"/>
              <a:t>Last few weeks</a:t>
            </a:r>
            <a:r>
              <a:rPr lang="en-US" sz="2600" dirty="0"/>
              <a:t>: working with spatial data, culminating in some mapping + v. small taste of </a:t>
            </a:r>
            <a:r>
              <a:rPr lang="en-US" sz="2600" dirty="0" err="1"/>
              <a:t>Xarray</a:t>
            </a:r>
            <a:endParaRPr lang="en-US" sz="26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6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i="1" dirty="0"/>
              <a:t>Now</a:t>
            </a:r>
            <a:r>
              <a:rPr lang="en-US" sz="2600" dirty="0"/>
              <a:t>:  switching gears to Pandas – Pandas and </a:t>
            </a:r>
            <a:r>
              <a:rPr lang="en-US" sz="2600" dirty="0" err="1"/>
              <a:t>Xarray</a:t>
            </a:r>
            <a:r>
              <a:rPr lang="en-US" sz="2600" dirty="0"/>
              <a:t> functionality are similar, but Pandas is more intuitive without complex dimensionality </a:t>
            </a:r>
          </a:p>
          <a:p>
            <a:endParaRPr lang="en-US" sz="2600" dirty="0"/>
          </a:p>
          <a:p>
            <a:endParaRPr lang="en-US" sz="2600" b="1" dirty="0"/>
          </a:p>
          <a:p>
            <a:endParaRPr lang="en-US" sz="2600" b="1" dirty="0"/>
          </a:p>
          <a:p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559590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9DEF5-D285-4085-A3D9-D1DBE630A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E1A9A6-BFA1-40DD-A429-EAFB37B8E0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Logistics – Milestone #1 meetings this week! </a:t>
            </a:r>
          </a:p>
          <a:p>
            <a:r>
              <a:rPr lang="en-US" dirty="0"/>
              <a:t>Week 5 Quiz Discussion</a:t>
            </a:r>
          </a:p>
          <a:p>
            <a:r>
              <a:rPr lang="en-US" dirty="0"/>
              <a:t>Week 4 Assignment Discussion</a:t>
            </a:r>
          </a:p>
          <a:p>
            <a:r>
              <a:rPr lang="en-US" dirty="0"/>
              <a:t>Week 5 In-Module Exercises Discussion</a:t>
            </a:r>
          </a:p>
          <a:p>
            <a:r>
              <a:rPr lang="en-US" dirty="0"/>
              <a:t>Looking ahead at Week 6 </a:t>
            </a:r>
          </a:p>
          <a:p>
            <a:r>
              <a:rPr lang="en-US" dirty="0"/>
              <a:t>Guided work time!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783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9DEF5-D285-4085-A3D9-D1DBE630A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5 Quiz Discussion</a:t>
            </a:r>
          </a:p>
        </p:txBody>
      </p:sp>
      <p:pic>
        <p:nvPicPr>
          <p:cNvPr id="7" name="Picture 6" descr="Map&#10;&#10;Description automatically generated">
            <a:extLst>
              <a:ext uri="{FF2B5EF4-FFF2-40B4-BE49-F238E27FC236}">
                <a16:creationId xmlns:a16="http://schemas.microsoft.com/office/drawing/2014/main" id="{E0C4EE11-1FDA-4E07-8610-F1DC9F6532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884" y="1591158"/>
            <a:ext cx="5955555" cy="427936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C620F50-BCA6-4ECE-B278-54FD0AD8E8FE}"/>
              </a:ext>
            </a:extLst>
          </p:cNvPr>
          <p:cNvSpPr txBox="1"/>
          <p:nvPr/>
        </p:nvSpPr>
        <p:spPr>
          <a:xfrm>
            <a:off x="7905750" y="1690688"/>
            <a:ext cx="31908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What’s missing?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4889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9DEF5-D285-4085-A3D9-D1DBE630A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5 Quiz Discussion</a:t>
            </a:r>
          </a:p>
        </p:txBody>
      </p:sp>
      <p:pic>
        <p:nvPicPr>
          <p:cNvPr id="7" name="Picture 6" descr="Map&#10;&#10;Description automatically generated">
            <a:extLst>
              <a:ext uri="{FF2B5EF4-FFF2-40B4-BE49-F238E27FC236}">
                <a16:creationId xmlns:a16="http://schemas.microsoft.com/office/drawing/2014/main" id="{E0C4EE11-1FDA-4E07-8610-F1DC9F6532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884" y="1591158"/>
            <a:ext cx="5955555" cy="427936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C620F50-BCA6-4ECE-B278-54FD0AD8E8FE}"/>
              </a:ext>
            </a:extLst>
          </p:cNvPr>
          <p:cNvSpPr txBox="1"/>
          <p:nvPr/>
        </p:nvSpPr>
        <p:spPr>
          <a:xfrm>
            <a:off x="7905750" y="1690688"/>
            <a:ext cx="319087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What’s missing?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Title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Units for reflectivity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Geospatial information – where are we in United States? Map?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height are we at?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time are we at?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Any features to be annotated?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98382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9DEF5-D285-4085-A3D9-D1DBE630A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5 Quiz Discussion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F7C8CD-0695-4AC6-8BFF-8EC2506B10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884" y="1668124"/>
            <a:ext cx="7884191" cy="4924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5256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9DEF5-D285-4085-A3D9-D1DBE630A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5 Quiz Discussion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F7C8CD-0695-4AC6-8BFF-8EC2506B10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884" y="1668124"/>
            <a:ext cx="7884191" cy="492447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16AEFDD-5C29-47BB-BDC1-50E9B60B5996}"/>
              </a:ext>
            </a:extLst>
          </p:cNvPr>
          <p:cNvSpPr txBox="1"/>
          <p:nvPr/>
        </p:nvSpPr>
        <p:spPr>
          <a:xfrm>
            <a:off x="2716474" y="2516819"/>
            <a:ext cx="1781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[1,2,3,4,5]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7094C23-1C54-40A1-A4F6-AE7F02A69AC6}"/>
              </a:ext>
            </a:extLst>
          </p:cNvPr>
          <p:cNvSpPr txBox="1"/>
          <p:nvPr/>
        </p:nvSpPr>
        <p:spPr>
          <a:xfrm>
            <a:off x="1927840" y="3819818"/>
            <a:ext cx="1781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1*2*3*4*5</a:t>
            </a:r>
          </a:p>
        </p:txBody>
      </p:sp>
    </p:spTree>
    <p:extLst>
      <p:ext uri="{BB962C8B-B14F-4D97-AF65-F5344CB8AC3E}">
        <p14:creationId xmlns:p14="http://schemas.microsoft.com/office/powerpoint/2010/main" val="25354261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CAA7B-04BC-49CF-B96B-0D54B040F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4 Assignment 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8514BE-8144-4736-BDAB-B5C96FEE08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What is hardwiring and why should it be avoided?</a:t>
            </a:r>
          </a:p>
          <a:p>
            <a:pPr lvl="1"/>
            <a:r>
              <a:rPr lang="en-US" dirty="0"/>
              <a:t>Examples from Week 4 assignment </a:t>
            </a:r>
          </a:p>
        </p:txBody>
      </p:sp>
    </p:spTree>
    <p:extLst>
      <p:ext uri="{BB962C8B-B14F-4D97-AF65-F5344CB8AC3E}">
        <p14:creationId xmlns:p14="http://schemas.microsoft.com/office/powerpoint/2010/main" val="5656040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9DEF5-D285-4085-A3D9-D1DBE630A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4 Assignment Discussion</a:t>
            </a:r>
          </a:p>
        </p:txBody>
      </p:sp>
      <p:pic>
        <p:nvPicPr>
          <p:cNvPr id="1026" name="Picture 2" descr="Dots Square Grid 03 Pattern vector free file | Download now!">
            <a:extLst>
              <a:ext uri="{FF2B5EF4-FFF2-40B4-BE49-F238E27FC236}">
                <a16:creationId xmlns:a16="http://schemas.microsoft.com/office/drawing/2014/main" id="{EC993231-EA54-437D-BD43-07EA78F49B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828" y="1690688"/>
            <a:ext cx="6452447" cy="6452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tar: 5 Points 5">
            <a:extLst>
              <a:ext uri="{FF2B5EF4-FFF2-40B4-BE49-F238E27FC236}">
                <a16:creationId xmlns:a16="http://schemas.microsoft.com/office/drawing/2014/main" id="{B0787746-0D0B-4C70-8C36-7F728C9336F4}"/>
              </a:ext>
            </a:extLst>
          </p:cNvPr>
          <p:cNvSpPr/>
          <p:nvPr/>
        </p:nvSpPr>
        <p:spPr>
          <a:xfrm>
            <a:off x="2906859" y="3395709"/>
            <a:ext cx="275208" cy="230820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A1795C-17E7-4053-90BA-268BE5A98913}"/>
              </a:ext>
            </a:extLst>
          </p:cNvPr>
          <p:cNvSpPr txBox="1"/>
          <p:nvPr/>
        </p:nvSpPr>
        <p:spPr>
          <a:xfrm>
            <a:off x="6772275" y="2000588"/>
            <a:ext cx="181104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UIUC: we know the </a:t>
            </a:r>
            <a:r>
              <a:rPr lang="en-US" b="1" dirty="0" err="1">
                <a:solidFill>
                  <a:srgbClr val="FF0000"/>
                </a:solidFill>
              </a:rPr>
              <a:t>lat</a:t>
            </a:r>
            <a:r>
              <a:rPr lang="en-US" b="1" dirty="0">
                <a:solidFill>
                  <a:srgbClr val="FF0000"/>
                </a:solidFill>
              </a:rPr>
              <a:t> and </a:t>
            </a:r>
            <a:r>
              <a:rPr lang="en-US" b="1" dirty="0" err="1">
                <a:solidFill>
                  <a:srgbClr val="FF0000"/>
                </a:solidFill>
              </a:rPr>
              <a:t>lon</a:t>
            </a:r>
            <a:r>
              <a:rPr lang="en-US" dirty="0">
                <a:solidFill>
                  <a:srgbClr val="FF0000"/>
                </a:solidFill>
              </a:rPr>
              <a:t>!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b="1" dirty="0"/>
              <a:t>We also know the </a:t>
            </a:r>
            <a:r>
              <a:rPr lang="en-US" b="1" dirty="0" err="1"/>
              <a:t>lat</a:t>
            </a:r>
            <a:r>
              <a:rPr lang="en-US" b="1" dirty="0"/>
              <a:t>, </a:t>
            </a:r>
            <a:r>
              <a:rPr lang="en-US" b="1" dirty="0" err="1"/>
              <a:t>lon</a:t>
            </a:r>
            <a:r>
              <a:rPr lang="en-US" b="1" dirty="0"/>
              <a:t> of each </a:t>
            </a:r>
            <a:r>
              <a:rPr lang="en-US" b="1" dirty="0" err="1"/>
              <a:t>gridpoint</a:t>
            </a:r>
            <a:r>
              <a:rPr lang="en-US" b="1" dirty="0"/>
              <a:t> in our dataset!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1FBDE1C-D430-4DA6-99B5-015CC36070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8298" y="4341813"/>
            <a:ext cx="3038990" cy="2031325"/>
          </a:xfrm>
          <a:prstGeom prst="rect">
            <a:avLst/>
          </a:prstGeom>
        </p:spPr>
      </p:pic>
      <p:sp>
        <p:nvSpPr>
          <p:cNvPr id="12" name="Star: 5 Points 11">
            <a:extLst>
              <a:ext uri="{FF2B5EF4-FFF2-40B4-BE49-F238E27FC236}">
                <a16:creationId xmlns:a16="http://schemas.microsoft.com/office/drawing/2014/main" id="{13EA94B4-3B3C-41D0-8B62-7901F5FFC785}"/>
              </a:ext>
            </a:extLst>
          </p:cNvPr>
          <p:cNvSpPr/>
          <p:nvPr/>
        </p:nvSpPr>
        <p:spPr>
          <a:xfrm>
            <a:off x="9717511" y="5066731"/>
            <a:ext cx="275208" cy="230820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2A8A456-7F48-4D93-8554-8B6573703152}"/>
              </a:ext>
            </a:extLst>
          </p:cNvPr>
          <p:cNvCxnSpPr>
            <a:cxnSpLocks/>
          </p:cNvCxnSpPr>
          <p:nvPr/>
        </p:nvCxnSpPr>
        <p:spPr>
          <a:xfrm>
            <a:off x="9855115" y="5297551"/>
            <a:ext cx="0" cy="64161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A2804DE-E04A-4F30-AFE4-680751884707}"/>
              </a:ext>
            </a:extLst>
          </p:cNvPr>
          <p:cNvCxnSpPr>
            <a:cxnSpLocks/>
          </p:cNvCxnSpPr>
          <p:nvPr/>
        </p:nvCxnSpPr>
        <p:spPr>
          <a:xfrm>
            <a:off x="9855115" y="4793942"/>
            <a:ext cx="0" cy="272789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3030B74-6FAB-457C-9EAA-A11C6F194389}"/>
              </a:ext>
            </a:extLst>
          </p:cNvPr>
          <p:cNvSpPr txBox="1"/>
          <p:nvPr/>
        </p:nvSpPr>
        <p:spPr>
          <a:xfrm>
            <a:off x="10376517" y="4688221"/>
            <a:ext cx="932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lat2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593A2DC-E46B-4C1E-970B-DBC66975E56D}"/>
              </a:ext>
            </a:extLst>
          </p:cNvPr>
          <p:cNvSpPr txBox="1"/>
          <p:nvPr/>
        </p:nvSpPr>
        <p:spPr>
          <a:xfrm>
            <a:off x="10421645" y="5754495"/>
            <a:ext cx="932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lat1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6F991CF-D99F-4643-9750-5D5F692FB390}"/>
              </a:ext>
            </a:extLst>
          </p:cNvPr>
          <p:cNvSpPr txBox="1"/>
          <p:nvPr/>
        </p:nvSpPr>
        <p:spPr>
          <a:xfrm>
            <a:off x="8327063" y="4688221"/>
            <a:ext cx="932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lat2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3C8DA76-2B59-44B0-A79E-F267192513EB}"/>
              </a:ext>
            </a:extLst>
          </p:cNvPr>
          <p:cNvSpPr txBox="1"/>
          <p:nvPr/>
        </p:nvSpPr>
        <p:spPr>
          <a:xfrm>
            <a:off x="8330346" y="5754495"/>
            <a:ext cx="932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lat1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326DEB4-0F8F-4466-89C0-A64089689112}"/>
              </a:ext>
            </a:extLst>
          </p:cNvPr>
          <p:cNvSpPr txBox="1"/>
          <p:nvPr/>
        </p:nvSpPr>
        <p:spPr>
          <a:xfrm>
            <a:off x="9867110" y="4928427"/>
            <a:ext cx="24229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B0F0"/>
                </a:solidFill>
              </a:rPr>
              <a:t>Minimize this </a:t>
            </a:r>
            <a:br>
              <a:rPr lang="en-US" b="1" dirty="0">
                <a:solidFill>
                  <a:srgbClr val="00B0F0"/>
                </a:solidFill>
              </a:rPr>
            </a:br>
            <a:r>
              <a:rPr lang="en-US" b="1" dirty="0">
                <a:solidFill>
                  <a:srgbClr val="00B0F0"/>
                </a:solidFill>
              </a:rPr>
              <a:t>distance, for </a:t>
            </a:r>
            <a:r>
              <a:rPr lang="en-US" b="1" dirty="0" err="1">
                <a:solidFill>
                  <a:srgbClr val="00B0F0"/>
                </a:solidFill>
              </a:rPr>
              <a:t>lat</a:t>
            </a:r>
            <a:r>
              <a:rPr lang="en-US" b="1" dirty="0">
                <a:solidFill>
                  <a:srgbClr val="00B0F0"/>
                </a:solidFill>
              </a:rPr>
              <a:t> and then for </a:t>
            </a:r>
            <a:r>
              <a:rPr lang="en-US" b="1" dirty="0" err="1">
                <a:solidFill>
                  <a:srgbClr val="00B0F0"/>
                </a:solidFill>
              </a:rPr>
              <a:t>lon</a:t>
            </a:r>
            <a:r>
              <a:rPr lang="en-US" b="1" dirty="0">
                <a:solidFill>
                  <a:srgbClr val="00B0F0"/>
                </a:solidFill>
              </a:rPr>
              <a:t>!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EB3ABEB-71E5-4A42-94DB-674E1B3ED0F0}"/>
              </a:ext>
            </a:extLst>
          </p:cNvPr>
          <p:cNvSpPr txBox="1"/>
          <p:nvPr/>
        </p:nvSpPr>
        <p:spPr>
          <a:xfrm>
            <a:off x="645759" y="1476306"/>
            <a:ext cx="6782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A structured grid – certain # of latitudes, certain # of longitudes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BA26003-A61C-41D6-96BE-D14F5CA31BFB}"/>
              </a:ext>
            </a:extLst>
          </p:cNvPr>
          <p:cNvSpPr txBox="1"/>
          <p:nvPr/>
        </p:nvSpPr>
        <p:spPr>
          <a:xfrm>
            <a:off x="8086956" y="734173"/>
            <a:ext cx="3220976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b="1" dirty="0">
                <a:solidFill>
                  <a:srgbClr val="00B050"/>
                </a:solidFill>
              </a:rPr>
              <a:t>Spatial analysis is IMPORTANT!!</a:t>
            </a:r>
          </a:p>
          <a:p>
            <a:endParaRPr lang="en-US" sz="25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95854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50317-3C4B-40F9-B752-BC3037AEA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Mapping FAQ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B6785C-AEAD-4AC3-99CB-81A2898FDB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/>
              <a:t>What is the difference between projection and transform? Do I have to define both? </a:t>
            </a:r>
            <a:r>
              <a:rPr lang="en-US" b="1" dirty="0">
                <a:solidFill>
                  <a:srgbClr val="FF0000"/>
                </a:solidFill>
              </a:rPr>
              <a:t>(YES!!)</a:t>
            </a:r>
            <a:br>
              <a:rPr lang="en-US" b="1" dirty="0"/>
            </a:br>
            <a:br>
              <a:rPr lang="en-US" b="1" dirty="0"/>
            </a:br>
            <a:r>
              <a:rPr lang="en-US" b="1" i="1" dirty="0"/>
              <a:t>Projection: </a:t>
            </a:r>
            <a:r>
              <a:rPr lang="en-US" dirty="0"/>
              <a:t>Specifying projection when you set up your map axes before creating actual contour or other plots tells Python what you want the projection of the map itself to be</a:t>
            </a:r>
          </a:p>
          <a:p>
            <a:pPr lvl="1"/>
            <a:r>
              <a:rPr lang="en-US" dirty="0"/>
              <a:t>KEY:  this is independent of the </a:t>
            </a:r>
            <a:r>
              <a:rPr lang="en-US" i="1" dirty="0"/>
              <a:t>coordinate system </a:t>
            </a:r>
            <a:r>
              <a:rPr lang="en-US" dirty="0"/>
              <a:t>your data is defined in!! </a:t>
            </a:r>
            <a:endParaRPr lang="en-US" dirty="0">
              <a:hlinkClick r:id="rId2"/>
            </a:endParaRPr>
          </a:p>
          <a:p>
            <a:pPr marL="0" indent="0">
              <a:buNone/>
            </a:pPr>
            <a:endParaRPr lang="en-US" dirty="0">
              <a:hlinkClick r:id="rId2"/>
            </a:endParaRPr>
          </a:p>
          <a:p>
            <a:pPr marL="0" indent="0">
              <a:buNone/>
            </a:pPr>
            <a:r>
              <a:rPr lang="en-US" b="1" i="1" dirty="0"/>
              <a:t>  Transform: </a:t>
            </a:r>
            <a:r>
              <a:rPr lang="en-US" dirty="0"/>
              <a:t>Specifying</a:t>
            </a:r>
            <a:r>
              <a:rPr lang="en-US" dirty="0">
                <a:solidFill>
                  <a:srgbClr val="0563C1"/>
                </a:solidFill>
              </a:rPr>
              <a:t> </a:t>
            </a:r>
            <a:r>
              <a:rPr lang="en-US" dirty="0"/>
              <a:t>transform when you call your plotting function tells Python </a:t>
            </a:r>
            <a:br>
              <a:rPr lang="en-US" dirty="0"/>
            </a:br>
            <a:r>
              <a:rPr lang="en-US" dirty="0"/>
              <a:t>   the coordinate system your data is defined in….may or may not be the same as your projection…</a:t>
            </a:r>
          </a:p>
          <a:p>
            <a:pPr marL="0" indent="0">
              <a:buNone/>
            </a:pPr>
            <a:endParaRPr lang="en-US" dirty="0"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indent="0">
              <a:buNone/>
            </a:pPr>
            <a:r>
              <a:rPr lang="en-US" dirty="0"/>
              <a:t>    ALWAYS NEED TO SPECIFY BOTH!!!</a:t>
            </a:r>
            <a:endParaRPr lang="en-US" dirty="0"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indent="0">
              <a:buNone/>
            </a:pPr>
            <a:endParaRPr lang="en-US" dirty="0">
              <a:hlinkClick r:id="rId2"/>
            </a:endParaRPr>
          </a:p>
          <a:p>
            <a:pPr marL="0" indent="0">
              <a:buNone/>
            </a:pPr>
            <a:r>
              <a:rPr lang="en-US" dirty="0"/>
              <a:t>Want to read more?:</a:t>
            </a:r>
            <a:r>
              <a:rPr lang="en-US" dirty="0">
                <a:hlinkClick r:id="rId2"/>
              </a:rPr>
              <a:t> https://scitools.org.uk/cartopy/docs/latest/tutorials/understanding_transform.html</a:t>
            </a:r>
            <a:r>
              <a:rPr lang="en-US" dirty="0"/>
              <a:t> 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6E2FED77-94CB-46F7-A9E9-1ACBDFCA2EE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9958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2192</TotalTime>
  <Words>596</Words>
  <Application>Microsoft Office PowerPoint</Application>
  <PresentationFormat>Widescreen</PresentationFormat>
  <Paragraphs>81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Week 6 Synchronous Session</vt:lpstr>
      <vt:lpstr>Agenda </vt:lpstr>
      <vt:lpstr>Week 5 Quiz Discussion</vt:lpstr>
      <vt:lpstr>Week 5 Quiz Discussion</vt:lpstr>
      <vt:lpstr>Week 5 Quiz Discussion</vt:lpstr>
      <vt:lpstr>Week 5 Quiz Discussion</vt:lpstr>
      <vt:lpstr>Week 4 Assignment Discussion</vt:lpstr>
      <vt:lpstr>Week 4 Assignment Discussion</vt:lpstr>
      <vt:lpstr>Mapping FAQ</vt:lpstr>
      <vt:lpstr>Mapping FAQ</vt:lpstr>
      <vt:lpstr>Mapping FAQ</vt:lpstr>
      <vt:lpstr>Week 5 In-Module Exercises</vt:lpstr>
      <vt:lpstr>Group coding time….aka guided work time </vt:lpstr>
      <vt:lpstr>Week 6: Looking Ahead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6 Synchronous Session</dc:title>
  <dc:creator>Klees, Alicia</dc:creator>
  <cp:lastModifiedBy>Klees, Alicia</cp:lastModifiedBy>
  <cp:revision>88</cp:revision>
  <dcterms:created xsi:type="dcterms:W3CDTF">2021-09-28T18:08:05Z</dcterms:created>
  <dcterms:modified xsi:type="dcterms:W3CDTF">2022-02-23T19:40:28Z</dcterms:modified>
</cp:coreProperties>
</file>