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9" r:id="rId4"/>
    <p:sldId id="260" r:id="rId5"/>
    <p:sldId id="261" r:id="rId6"/>
    <p:sldId id="270" r:id="rId7"/>
    <p:sldId id="263" r:id="rId8"/>
    <p:sldId id="262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EC72-15E2-4CDC-BA9C-7F166675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BB71C-8B56-464A-9D0D-CC7CC81DA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C1C3-3936-4436-A493-AB80523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D3A5-6098-4135-8F32-EDF52194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8C09-53AB-4B9C-8C06-2B54DFB7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CFBF-5617-4298-BD33-7D512A0E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6FA0B-2E69-456C-B3BC-EC1AD0C80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1AC3-254A-477A-91B1-63E5CA91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4770-013B-4F42-8BC6-A06BF73B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E7F3-581D-46B7-B669-BCE21962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6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2F69A-EC42-465B-91C2-95ED3A015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32915-D6EB-4F23-A9C0-920B48148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956F-8F74-48B2-9384-E3D3399A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A861-8B89-4965-9DB1-DA3B8FEF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914E-BB60-4907-8AC7-2BA4CCFF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F93E-7AE0-4D8D-995B-7B71D52A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0162-9C76-439E-B171-EC69EDAD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1D6B-AD84-4284-919E-8AA2F394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E4DE-8333-4C0E-85DE-988641CB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CBA4-7527-49DF-A71E-0708BE44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1AD9-A529-440A-A5EC-8B35FCC4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3983D-D13E-4539-A120-6F465866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6974-153A-45DD-B211-313D36C9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78E2-A97E-426E-B9F3-6B92E1FC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5562-A628-48FB-8B51-74953FED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B685-F3FD-47BE-9D10-7028B0C8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16A3-5E26-42AD-9268-DFB5AD36B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55C88-64D3-4903-99B6-956B6E166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3C16F-C315-4365-9260-0F4AFF59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9F84-09DA-4F3A-A721-43DAA5D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E0BD-F393-4D9C-B2ED-0E47AEB1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688A-E4BE-451E-9078-B72BE633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5B4C5-8C5E-4AA6-BDA6-06168826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AB73A-E101-4C25-B750-AB1E2B86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473E-04EA-4D60-A5D7-A855F0376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DEBAB-19B8-4A4A-945E-E6AD6F2A9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D660A-ED0A-4B11-8F73-2C7A5B08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E254D-0335-498E-8196-926D1D7B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01C7A-E5F8-41A7-BFFB-77485A9C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22F5-F14B-4EE5-99CC-A9AA50DC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E834-69BB-48E5-BC10-AB69E3A4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7BA47-96B3-47C3-9CE2-96039B34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9542-2C70-4C01-9E33-744D8A2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FECC3-87E9-4793-BA2C-98176D01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D4102-F135-4F2F-901E-30E5298D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3AF2-3934-4932-AEC1-B07E72AA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3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B3B4-ADE2-48E4-9478-5B361CE8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6F84-B2E4-4BE8-BA3C-40E8E65A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207BF-E920-4533-AFDF-BB477CF91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1455B-23DE-43F5-BF47-DA0EC921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8B871-047F-4082-9D59-FB2332B1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85058-410F-42CF-9285-CEFB9494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7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96EA-016A-4BFB-B9DE-CB7CC4C9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3D68D-A593-4E8F-9551-0B1FE1C78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012FB-5FE3-476B-A3AF-14CB171D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EF3CE-7787-4F0E-957E-664BEB09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0D243-164B-4492-A003-EED6657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BBD3-12E5-4AE8-AB77-D08C75DC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0E0A6-3A73-4CCD-A624-3113AD6A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DA90-8691-4C52-9923-3B015091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41FF-3C7B-4AD9-9696-6DC6A3761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89D4-FBB2-42C3-B0B0-78E2ECFE5C2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6E68-AD0A-4293-89C6-8D4EFD60C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684E-6FC5-4C48-B259-F8A6B70C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B367-7E8F-4AEB-A0E0-180564A9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34EB-D876-48A6-AB88-97846E5C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Synchronous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C381-9C0D-4BB6-9207-4765D6CF9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B6A1-D7FA-4CB5-BB65-25CE3FF3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Assignment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A548-BEC6-42BB-B417-08CB3E2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principles</a:t>
            </a:r>
          </a:p>
          <a:p>
            <a:r>
              <a:rPr lang="en-US" dirty="0"/>
              <a:t>Index slicing – not inclusive of upper end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Transform argument!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Wise choice in colormaps </a:t>
            </a:r>
          </a:p>
          <a:p>
            <a:endParaRPr lang="en-US" dirty="0"/>
          </a:p>
          <a:p>
            <a:r>
              <a:rPr lang="en-US" dirty="0"/>
              <a:t>Units, units, units!</a:t>
            </a:r>
          </a:p>
        </p:txBody>
      </p:sp>
    </p:spTree>
    <p:extLst>
      <p:ext uri="{BB962C8B-B14F-4D97-AF65-F5344CB8AC3E}">
        <p14:creationId xmlns:p14="http://schemas.microsoft.com/office/powerpoint/2010/main" val="342114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B6A1-D7FA-4CB5-BB65-25CE3FF3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In-Module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A548-BEC6-42BB-B417-08CB3E2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principles</a:t>
            </a:r>
          </a:p>
          <a:p>
            <a:r>
              <a:rPr lang="en-US" dirty="0"/>
              <a:t>Accessing specific columns in Pandas (Q4)</a:t>
            </a:r>
          </a:p>
          <a:p>
            <a:endParaRPr lang="en-US" i="1" dirty="0"/>
          </a:p>
          <a:p>
            <a:r>
              <a:rPr lang="en-US" dirty="0"/>
              <a:t>Many Pandas functions – </a:t>
            </a:r>
            <a:r>
              <a:rPr lang="en-US" dirty="0" err="1"/>
              <a:t>inplace</a:t>
            </a:r>
            <a:r>
              <a:rPr lang="en-US" dirty="0"/>
              <a:t> = True, or set to a new variable, else changes not actually saved to your data structure! (Q5,Q7)</a:t>
            </a:r>
          </a:p>
          <a:p>
            <a:endParaRPr lang="en-US" dirty="0"/>
          </a:p>
          <a:p>
            <a:r>
              <a:rPr lang="en-US" dirty="0"/>
              <a:t>Max, min in Pandas – can specify numerical columns only!</a:t>
            </a:r>
          </a:p>
          <a:p>
            <a:endParaRPr lang="en-US" dirty="0"/>
          </a:p>
          <a:p>
            <a:r>
              <a:rPr lang="en-US" dirty="0"/>
              <a:t>Use Pandas </a:t>
            </a:r>
            <a:r>
              <a:rPr lang="en-US" dirty="0" err="1"/>
              <a:t>NaN</a:t>
            </a:r>
            <a:r>
              <a:rPr lang="en-US" dirty="0"/>
              <a:t> tools!</a:t>
            </a:r>
          </a:p>
        </p:txBody>
      </p:sp>
    </p:spTree>
    <p:extLst>
      <p:ext uri="{BB962C8B-B14F-4D97-AF65-F5344CB8AC3E}">
        <p14:creationId xmlns:p14="http://schemas.microsoft.com/office/powerpoint/2010/main" val="285165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74C2-C89A-4838-B1C5-B2B41B90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F018-4D5F-4875-8965-B18C9D67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Logistics </a:t>
            </a:r>
          </a:p>
          <a:p>
            <a:endParaRPr lang="en-US" dirty="0"/>
          </a:p>
          <a:p>
            <a:r>
              <a:rPr lang="en-US" dirty="0"/>
              <a:t>Week 5 Homework Assignment</a:t>
            </a:r>
          </a:p>
          <a:p>
            <a:endParaRPr lang="en-US" dirty="0"/>
          </a:p>
          <a:p>
            <a:r>
              <a:rPr lang="en-US" dirty="0"/>
              <a:t>Week 6 Quiz</a:t>
            </a:r>
          </a:p>
          <a:p>
            <a:endParaRPr lang="en-US" dirty="0"/>
          </a:p>
          <a:p>
            <a:r>
              <a:rPr lang="en-US" dirty="0"/>
              <a:t>Week 6 In-Module Exercises</a:t>
            </a:r>
          </a:p>
          <a:p>
            <a:endParaRPr lang="en-US" dirty="0"/>
          </a:p>
          <a:p>
            <a:r>
              <a:rPr lang="en-US" dirty="0"/>
              <a:t>Time to do some coding together!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6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BD5-801F-4FB0-BD2C-57C494EB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13AB-BDD3-4E2E-9DEE-EC672CCF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of the world is horrifying and it’s hard to focus. So:</a:t>
            </a:r>
          </a:p>
          <a:p>
            <a:pPr lvl="1"/>
            <a:r>
              <a:rPr lang="en-US" dirty="0"/>
              <a:t>2 additional 24-hour homework extensions (on top of the 2 you already have)</a:t>
            </a:r>
          </a:p>
          <a:p>
            <a:pPr lvl="1"/>
            <a:r>
              <a:rPr lang="en-US" dirty="0"/>
              <a:t>Homework deadline this week extended to </a:t>
            </a:r>
            <a:r>
              <a:rPr lang="en-US" b="1" dirty="0"/>
              <a:t>FRIDAY EVENING </a:t>
            </a:r>
            <a:r>
              <a:rPr lang="en-US" dirty="0"/>
              <a:t>at 11:55 PM</a:t>
            </a:r>
          </a:p>
          <a:p>
            <a:pPr lvl="1"/>
            <a:r>
              <a:rPr lang="en-US" i="1" dirty="0"/>
              <a:t>Let me know if you need more than that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b="1" i="1" dirty="0"/>
              <a:t>Please take care of yourselves! </a:t>
            </a:r>
          </a:p>
          <a:p>
            <a:pPr lvl="1"/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78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8CED-8564-4C5E-9A6B-1D796BBE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8871-F30D-46D2-9D47-796E820A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AB11E-A5F7-4A76-BCCF-7310B2DF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565482"/>
            <a:ext cx="10858500" cy="46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5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8CED-8564-4C5E-9A6B-1D796BBE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8871-F30D-46D2-9D47-796E820A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AB11E-A5F7-4A76-BCCF-7310B2DF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565482"/>
            <a:ext cx="10858500" cy="4611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D96FF-4C4A-496F-9AAD-ECF808282181}"/>
              </a:ext>
            </a:extLst>
          </p:cNvPr>
          <p:cNvSpPr txBox="1"/>
          <p:nvPr/>
        </p:nvSpPr>
        <p:spPr>
          <a:xfrm>
            <a:off x="5202314" y="1565482"/>
            <a:ext cx="5024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What was the low temperature this day?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What were temperatures like at nearby stations this day?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What does other weather data from Champaign look like on this day?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Generally speaking, physical considerations – could this be an extreme event?</a:t>
            </a:r>
          </a:p>
        </p:txBody>
      </p:sp>
    </p:spTree>
    <p:extLst>
      <p:ext uri="{BB962C8B-B14F-4D97-AF65-F5344CB8AC3E}">
        <p14:creationId xmlns:p14="http://schemas.microsoft.com/office/powerpoint/2010/main" val="36633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8BFB-E039-4EC6-8C0E-187F4169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7AB0-5109-4E92-A526-FA45B1A4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3C872-1EC1-4693-804D-257A756B9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7950"/>
            <a:ext cx="12192000" cy="3702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D6A4B-E317-4368-8B78-88A572A3459C}"/>
              </a:ext>
            </a:extLst>
          </p:cNvPr>
          <p:cNvSpPr txBox="1"/>
          <p:nvPr/>
        </p:nvSpPr>
        <p:spPr>
          <a:xfrm>
            <a:off x="6809959" y="2790060"/>
            <a:ext cx="483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would I number these rows and columns?</a:t>
            </a:r>
          </a:p>
        </p:txBody>
      </p:sp>
    </p:spTree>
    <p:extLst>
      <p:ext uri="{BB962C8B-B14F-4D97-AF65-F5344CB8AC3E}">
        <p14:creationId xmlns:p14="http://schemas.microsoft.com/office/powerpoint/2010/main" val="40919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8BFB-E039-4EC6-8C0E-187F4169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7AB0-5109-4E92-A526-FA45B1A4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3C872-1EC1-4693-804D-257A756B9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7950"/>
            <a:ext cx="12192000" cy="37028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BF1BA4-2970-4432-B1E3-307EB2DB9466}"/>
              </a:ext>
            </a:extLst>
          </p:cNvPr>
          <p:cNvSpPr/>
          <p:nvPr/>
        </p:nvSpPr>
        <p:spPr>
          <a:xfrm>
            <a:off x="9528824" y="1343956"/>
            <a:ext cx="2390460" cy="6773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472A3-0ED0-4E42-A671-573CD7B48F28}"/>
              </a:ext>
            </a:extLst>
          </p:cNvPr>
          <p:cNvSpPr txBox="1"/>
          <p:nvPr/>
        </p:nvSpPr>
        <p:spPr>
          <a:xfrm>
            <a:off x="1534608" y="3452786"/>
            <a:ext cx="35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0                1                2                  3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F9D1C-CF07-42BC-A192-4390BE6D90DD}"/>
              </a:ext>
            </a:extLst>
          </p:cNvPr>
          <p:cNvSpPr txBox="1"/>
          <p:nvPr/>
        </p:nvSpPr>
        <p:spPr>
          <a:xfrm>
            <a:off x="0" y="3847514"/>
            <a:ext cx="500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0                1                2                  3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379069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8BFB-E039-4EC6-8C0E-187F4169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7AB0-5109-4E92-A526-FA45B1A4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3C872-1EC1-4693-804D-257A756B9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7950"/>
            <a:ext cx="12192000" cy="37028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BF1BA4-2970-4432-B1E3-307EB2DB9466}"/>
              </a:ext>
            </a:extLst>
          </p:cNvPr>
          <p:cNvSpPr/>
          <p:nvPr/>
        </p:nvSpPr>
        <p:spPr>
          <a:xfrm>
            <a:off x="9528824" y="1343956"/>
            <a:ext cx="2390460" cy="6773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26882-F4E3-4F03-968E-DD679F08D082}"/>
              </a:ext>
            </a:extLst>
          </p:cNvPr>
          <p:cNvSpPr txBox="1"/>
          <p:nvPr/>
        </p:nvSpPr>
        <p:spPr>
          <a:xfrm>
            <a:off x="7280475" y="3287210"/>
            <a:ext cx="4835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(1.)  </a:t>
            </a:r>
            <a:r>
              <a:rPr lang="en-US" b="1" dirty="0" err="1">
                <a:solidFill>
                  <a:srgbClr val="FF0000"/>
                </a:solidFill>
              </a:rPr>
              <a:t>data.loc</a:t>
            </a:r>
            <a:r>
              <a:rPr lang="en-US" b="1" dirty="0">
                <a:solidFill>
                  <a:srgbClr val="FF0000"/>
                </a:solidFill>
              </a:rPr>
              <a:t>[‘Bloomington’, ’wind speed’]</a:t>
            </a:r>
          </a:p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LABEL-BASED INDEXING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(2.)  </a:t>
            </a:r>
            <a:r>
              <a:rPr lang="en-US" b="1" dirty="0" err="1">
                <a:solidFill>
                  <a:srgbClr val="FF0000"/>
                </a:solidFill>
              </a:rPr>
              <a:t>data.iloc</a:t>
            </a:r>
            <a:r>
              <a:rPr lang="en-US" b="1" dirty="0">
                <a:solidFill>
                  <a:srgbClr val="FF0000"/>
                </a:solidFill>
              </a:rPr>
              <a:t>[2,2]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POSITIONAL-BASED INDEXING (LIKE IN NUMPY)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472A3-0ED0-4E42-A671-573CD7B48F28}"/>
              </a:ext>
            </a:extLst>
          </p:cNvPr>
          <p:cNvSpPr txBox="1"/>
          <p:nvPr/>
        </p:nvSpPr>
        <p:spPr>
          <a:xfrm>
            <a:off x="1534608" y="3452786"/>
            <a:ext cx="35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0                1                2                  3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F9D1C-CF07-42BC-A192-4390BE6D90DD}"/>
              </a:ext>
            </a:extLst>
          </p:cNvPr>
          <p:cNvSpPr txBox="1"/>
          <p:nvPr/>
        </p:nvSpPr>
        <p:spPr>
          <a:xfrm>
            <a:off x="0" y="3847514"/>
            <a:ext cx="500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0                1                2                  3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377275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D929-EB35-4987-BD92-EAA5FCCC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C992-1CB5-481B-835F-7BABBE11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Merging vs. grouping</a:t>
            </a:r>
          </a:p>
          <a:p>
            <a:pPr lvl="1"/>
            <a:r>
              <a:rPr lang="en-US" b="1" dirty="0"/>
              <a:t>Merging: </a:t>
            </a:r>
            <a:r>
              <a:rPr lang="en-US" dirty="0"/>
              <a:t>combining/concatenating data structures </a:t>
            </a:r>
          </a:p>
          <a:p>
            <a:pPr lvl="1"/>
            <a:r>
              <a:rPr lang="en-US" b="1" dirty="0"/>
              <a:t>Grouping: </a:t>
            </a:r>
            <a:r>
              <a:rPr lang="en-US" dirty="0"/>
              <a:t>sub-setting data by certain criteria, allowing for more meaningful statistical and other calculations</a:t>
            </a:r>
            <a:br>
              <a:rPr lang="en-US" dirty="0"/>
            </a:br>
            <a:endParaRPr lang="en-US" b="1" dirty="0"/>
          </a:p>
          <a:p>
            <a:r>
              <a:rPr lang="en-US" i="1" dirty="0"/>
              <a:t>Pandas and </a:t>
            </a:r>
            <a:r>
              <a:rPr lang="en-US" i="1" dirty="0" err="1"/>
              <a:t>Xarray</a:t>
            </a:r>
            <a:r>
              <a:rPr lang="en-US" i="1" dirty="0"/>
              <a:t> – why so important?</a:t>
            </a:r>
          </a:p>
          <a:p>
            <a:pPr lvl="1"/>
            <a:r>
              <a:rPr lang="en-US" dirty="0"/>
              <a:t>Packages with clever functionality, plotting-interfaces, etc. tuned for text-based data (Pandas) and binary (often spatial) data (</a:t>
            </a:r>
            <a:r>
              <a:rPr lang="en-US" dirty="0" err="1"/>
              <a:t>Xarray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Label-based indexing! (NumPy – position-based indices!)</a:t>
            </a:r>
          </a:p>
          <a:p>
            <a:pPr lvl="2"/>
            <a:r>
              <a:rPr lang="en-US" dirty="0" err="1"/>
              <a:t>Xarray</a:t>
            </a:r>
            <a:r>
              <a:rPr lang="en-US" dirty="0"/>
              <a:t> – no longer need to keep track of order of dimensions!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280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377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7 Synchronous Session</vt:lpstr>
      <vt:lpstr>Agenda</vt:lpstr>
      <vt:lpstr>Logistics </vt:lpstr>
      <vt:lpstr>Week 6 Quiz</vt:lpstr>
      <vt:lpstr>Week 6 Quiz</vt:lpstr>
      <vt:lpstr>Week 6 Quiz</vt:lpstr>
      <vt:lpstr>Week 6 Quiz</vt:lpstr>
      <vt:lpstr>Week 6 Quiz</vt:lpstr>
      <vt:lpstr>Week 6 Quiz</vt:lpstr>
      <vt:lpstr>Week 5 Assignment Solution</vt:lpstr>
      <vt:lpstr>Week 6 In-Module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Klees, Alicia</dc:creator>
  <cp:lastModifiedBy>Klees, Alicia</cp:lastModifiedBy>
  <cp:revision>27</cp:revision>
  <dcterms:created xsi:type="dcterms:W3CDTF">2021-10-06T03:19:07Z</dcterms:created>
  <dcterms:modified xsi:type="dcterms:W3CDTF">2022-03-01T23:09:13Z</dcterms:modified>
</cp:coreProperties>
</file>