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7675d076_3_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057675d076_3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57675d076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57675d076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7675d07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7675d07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57675d076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57675d076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7675d076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7675d076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7675d076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57675d076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57675d076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57675d076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7675d076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57675d076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57675d076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57675d076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Clr>
                <a:schemeClr val="dk1"/>
              </a:buClr>
              <a:buSzPts val="1100"/>
              <a:buFont typeface="Arial"/>
              <a:buNone/>
            </a:pPr>
            <a:r>
              <a:rPr lang="en"/>
              <a:t>[1] Hugo Steinhaus. Sur la division des corp materiels en parties. Bull. Acad. Polon. Sci, 1(804):</a:t>
            </a:r>
            <a:endParaRPr/>
          </a:p>
          <a:p>
            <a:pPr indent="0" lvl="0" marL="0" rtl="0" algn="l">
              <a:spcBef>
                <a:spcPts val="0"/>
              </a:spcBef>
              <a:spcAft>
                <a:spcPts val="0"/>
              </a:spcAft>
              <a:buClr>
                <a:schemeClr val="dk1"/>
              </a:buClr>
              <a:buSzPts val="1100"/>
              <a:buFont typeface="Arial"/>
              <a:buNone/>
            </a:pPr>
            <a:r>
              <a:rPr lang="en"/>
              <a:t>801, 1956.</a:t>
            </a:r>
            <a:endParaRPr/>
          </a:p>
          <a:p>
            <a:pPr indent="0" lvl="0" marL="0" rtl="0" algn="l">
              <a:spcBef>
                <a:spcPts val="0"/>
              </a:spcBef>
              <a:spcAft>
                <a:spcPts val="0"/>
              </a:spcAft>
              <a:buClr>
                <a:schemeClr val="dk1"/>
              </a:buClr>
              <a:buSzPts val="1100"/>
              <a:buFont typeface="Arial"/>
              <a:buNone/>
            </a:pPr>
            <a:r>
              <a:rPr lang="en"/>
              <a:t>[2] Katherine A Heller and Zoubin Ghahramani. Bayesian hierarchical clustering. In Proceedings</a:t>
            </a:r>
            <a:endParaRPr/>
          </a:p>
          <a:p>
            <a:pPr indent="0" lvl="0" marL="0" rtl="0" algn="l">
              <a:spcBef>
                <a:spcPts val="0"/>
              </a:spcBef>
              <a:spcAft>
                <a:spcPts val="0"/>
              </a:spcAft>
              <a:buClr>
                <a:schemeClr val="dk1"/>
              </a:buClr>
              <a:buSzPts val="1100"/>
              <a:buFont typeface="Arial"/>
              <a:buNone/>
            </a:pPr>
            <a:r>
              <a:rPr lang="en"/>
              <a:t>of the 22nd international conference on Machine learning, pages 297–304, 2005.</a:t>
            </a:r>
            <a:endParaRPr/>
          </a:p>
          <a:p>
            <a:pPr indent="0" lvl="0" marL="0" rtl="0" algn="l">
              <a:spcBef>
                <a:spcPts val="0"/>
              </a:spcBef>
              <a:spcAft>
                <a:spcPts val="0"/>
              </a:spcAft>
              <a:buClr>
                <a:schemeClr val="dk1"/>
              </a:buClr>
              <a:buSzPts val="1100"/>
              <a:buFont typeface="Arial"/>
              <a:buNone/>
            </a:pPr>
            <a:r>
              <a:rPr lang="en"/>
              <a:t>[3] Brian Kulis and Michael I Jordan. Revisiting k-means: New algorithms via bayesian nonparametrics.</a:t>
            </a:r>
            <a:endParaRPr/>
          </a:p>
          <a:p>
            <a:pPr indent="0" lvl="0" marL="0" rtl="0" algn="l">
              <a:spcBef>
                <a:spcPts val="0"/>
              </a:spcBef>
              <a:spcAft>
                <a:spcPts val="0"/>
              </a:spcAft>
              <a:buClr>
                <a:schemeClr val="dk1"/>
              </a:buClr>
              <a:buSzPts val="1100"/>
              <a:buFont typeface="Arial"/>
              <a:buNone/>
            </a:pPr>
            <a:r>
              <a:rPr lang="en"/>
              <a:t>arXiv preprint arXiv:1111.0352, 2011.</a:t>
            </a:r>
            <a:endParaRPr/>
          </a:p>
          <a:p>
            <a:pPr indent="0" lvl="0" marL="0" rtl="0" algn="l">
              <a:spcBef>
                <a:spcPts val="0"/>
              </a:spcBef>
              <a:spcAft>
                <a:spcPts val="0"/>
              </a:spcAft>
              <a:buClr>
                <a:schemeClr val="dk1"/>
              </a:buClr>
              <a:buSzPts val="1100"/>
              <a:buFont typeface="Arial"/>
              <a:buNone/>
            </a:pPr>
            <a:r>
              <a:rPr lang="en"/>
              <a:t>[4] Briana JK Stephenson, Amy H Herring, and Andrew Olshan. Robust clustering with</a:t>
            </a:r>
            <a:endParaRPr/>
          </a:p>
          <a:p>
            <a:pPr indent="0" lvl="0" marL="0" rtl="0" algn="l">
              <a:spcBef>
                <a:spcPts val="0"/>
              </a:spcBef>
              <a:spcAft>
                <a:spcPts val="0"/>
              </a:spcAft>
              <a:buClr>
                <a:schemeClr val="dk1"/>
              </a:buClr>
              <a:buSzPts val="1100"/>
              <a:buFont typeface="Arial"/>
              <a:buNone/>
            </a:pPr>
            <a:r>
              <a:rPr lang="en"/>
              <a:t>subpopulation-specific deviations. Journal of the American Statistical Association, 115(530):</a:t>
            </a:r>
            <a:endParaRPr/>
          </a:p>
          <a:p>
            <a:pPr indent="0" lvl="0" marL="0" rtl="0" algn="l">
              <a:spcBef>
                <a:spcPts val="0"/>
              </a:spcBef>
              <a:spcAft>
                <a:spcPts val="0"/>
              </a:spcAft>
              <a:buClr>
                <a:schemeClr val="dk1"/>
              </a:buClr>
              <a:buSzPts val="1100"/>
              <a:buFont typeface="Arial"/>
              <a:buNone/>
            </a:pPr>
            <a:r>
              <a:rPr lang="en"/>
              <a:t>521–537, 2020.</a:t>
            </a:r>
            <a:endParaRPr/>
          </a:p>
          <a:p>
            <a:pPr indent="0" lvl="0" marL="0" rtl="0" algn="l">
              <a:spcBef>
                <a:spcPts val="0"/>
              </a:spcBef>
              <a:spcAft>
                <a:spcPts val="0"/>
              </a:spcAft>
              <a:buClr>
                <a:schemeClr val="dk1"/>
              </a:buClr>
              <a:buSzPts val="1100"/>
              <a:buFont typeface="Arial"/>
              <a:buNone/>
            </a:pPr>
            <a:r>
              <a:rPr lang="en"/>
              <a:t>[5] Liping Jing, Michael K Ng, and Joshua Zhexue Huang. An entropy weighting k-means algorithm</a:t>
            </a:r>
            <a:endParaRPr/>
          </a:p>
          <a:p>
            <a:pPr indent="0" lvl="0" marL="0" rtl="0" algn="l">
              <a:spcBef>
                <a:spcPts val="0"/>
              </a:spcBef>
              <a:spcAft>
                <a:spcPts val="0"/>
              </a:spcAft>
              <a:buClr>
                <a:schemeClr val="dk1"/>
              </a:buClr>
              <a:buSzPts val="1100"/>
              <a:buFont typeface="Arial"/>
              <a:buNone/>
            </a:pPr>
            <a:r>
              <a:rPr lang="en"/>
              <a:t>for subspace clustering of high-dimensional sparse data. IEEE Transactions on knowledge and</a:t>
            </a:r>
            <a:endParaRPr/>
          </a:p>
          <a:p>
            <a:pPr indent="0" lvl="0" marL="0" rtl="0" algn="l">
              <a:spcBef>
                <a:spcPts val="0"/>
              </a:spcBef>
              <a:spcAft>
                <a:spcPts val="0"/>
              </a:spcAft>
              <a:buClr>
                <a:schemeClr val="dk1"/>
              </a:buClr>
              <a:buSzPts val="1100"/>
              <a:buFont typeface="Arial"/>
              <a:buNone/>
            </a:pPr>
            <a:r>
              <a:rPr lang="en"/>
              <a:t>data engineering, 19(8):1026–1041, 2007.</a:t>
            </a:r>
            <a:endParaRPr/>
          </a:p>
          <a:p>
            <a:pPr indent="0" lvl="0" marL="0" rtl="0" algn="l">
              <a:spcBef>
                <a:spcPts val="0"/>
              </a:spcBef>
              <a:spcAft>
                <a:spcPts val="0"/>
              </a:spcAft>
              <a:buClr>
                <a:schemeClr val="dk1"/>
              </a:buClr>
              <a:buSzPts val="1100"/>
              <a:buFont typeface="Arial"/>
              <a:buNone/>
            </a:pPr>
            <a:r>
              <a:rPr lang="en"/>
              <a:t>[6] René Vidal. Subspace clustering. IEEE Signal Processing Magazine, 28(2):52–68, 2011.</a:t>
            </a:r>
            <a:endParaRPr/>
          </a:p>
          <a:p>
            <a:pPr indent="0" lvl="0" marL="0" rtl="0" algn="l">
              <a:spcBef>
                <a:spcPts val="0"/>
              </a:spcBef>
              <a:spcAft>
                <a:spcPts val="0"/>
              </a:spcAft>
              <a:buClr>
                <a:schemeClr val="dk1"/>
              </a:buClr>
              <a:buSzPts val="1100"/>
              <a:buFont typeface="Arial"/>
              <a:buNone/>
            </a:pPr>
            <a:r>
              <a:rPr lang="en"/>
              <a:t>[7] Jocelyn T Chi, Eric C Chi, and Richard G Baraniuk. k-pod: A method for k-means clustering</a:t>
            </a:r>
            <a:endParaRPr/>
          </a:p>
          <a:p>
            <a:pPr indent="0" lvl="0" marL="0" rtl="0" algn="l">
              <a:spcBef>
                <a:spcPts val="0"/>
              </a:spcBef>
              <a:spcAft>
                <a:spcPts val="0"/>
              </a:spcAft>
              <a:buClr>
                <a:schemeClr val="dk1"/>
              </a:buClr>
              <a:buSzPts val="1100"/>
              <a:buFont typeface="Arial"/>
              <a:buNone/>
            </a:pPr>
            <a:r>
              <a:rPr lang="en"/>
              <a:t>of missing data. The American Statistician, 70(1):91–99, 2016.</a:t>
            </a:r>
            <a:endParaRPr/>
          </a:p>
          <a:p>
            <a:pPr indent="0" lvl="0" marL="0" rtl="0" algn="l">
              <a:spcBef>
                <a:spcPts val="0"/>
              </a:spcBef>
              <a:spcAft>
                <a:spcPts val="0"/>
              </a:spcAft>
              <a:buClr>
                <a:schemeClr val="dk1"/>
              </a:buClr>
              <a:buSzPts val="1100"/>
              <a:buFont typeface="Arial"/>
              <a:buNone/>
            </a:pPr>
            <a:r>
              <a:rPr lang="en"/>
              <a:t>[8] Sohil Atul Shah and Vladlen Koltun. Robust continuous clustering. Proceedings of the National</a:t>
            </a:r>
            <a:endParaRPr/>
          </a:p>
          <a:p>
            <a:pPr indent="0" lvl="0" marL="0" rtl="0" algn="l">
              <a:spcBef>
                <a:spcPts val="0"/>
              </a:spcBef>
              <a:spcAft>
                <a:spcPts val="0"/>
              </a:spcAft>
              <a:buClr>
                <a:schemeClr val="dk1"/>
              </a:buClr>
              <a:buSzPts val="1100"/>
              <a:buFont typeface="Arial"/>
              <a:buNone/>
            </a:pPr>
            <a:r>
              <a:rPr lang="en"/>
              <a:t>Academy of Sciences, 114(37):9814–9819, 2017.</a:t>
            </a:r>
            <a:endParaRPr/>
          </a:p>
          <a:p>
            <a:pPr indent="0" lvl="0" marL="0" rtl="0" algn="l">
              <a:spcBef>
                <a:spcPts val="0"/>
              </a:spcBef>
              <a:spcAft>
                <a:spcPts val="0"/>
              </a:spcAft>
              <a:buClr>
                <a:schemeClr val="dk1"/>
              </a:buClr>
              <a:buSzPts val="1100"/>
              <a:buFont typeface="Arial"/>
              <a:buNone/>
            </a:pPr>
            <a:r>
              <a:rPr lang="en"/>
              <a:t>[9] Jason Xu, Eric C Chi, Meng Yang, and Kenneth Lange. A majorization–minimization algorithm</a:t>
            </a:r>
            <a:endParaRPr/>
          </a:p>
          <a:p>
            <a:pPr indent="0" lvl="0" marL="0" rtl="0" algn="l">
              <a:spcBef>
                <a:spcPts val="0"/>
              </a:spcBef>
              <a:spcAft>
                <a:spcPts val="0"/>
              </a:spcAft>
              <a:buClr>
                <a:schemeClr val="dk1"/>
              </a:buClr>
              <a:buSzPts val="1100"/>
              <a:buFont typeface="Arial"/>
              <a:buNone/>
            </a:pPr>
            <a:r>
              <a:rPr lang="en"/>
              <a:t>for split feasibility problems. Computational Optimization and Applications, 71(3):795–828,</a:t>
            </a:r>
            <a:endParaRPr/>
          </a:p>
          <a:p>
            <a:pPr indent="0" lvl="0" marL="0" rtl="0" algn="l">
              <a:spcBef>
                <a:spcPts val="0"/>
              </a:spcBef>
              <a:spcAft>
                <a:spcPts val="0"/>
              </a:spcAft>
              <a:buClr>
                <a:schemeClr val="dk1"/>
              </a:buClr>
              <a:buSzPts val="1100"/>
              <a:buFont typeface="Arial"/>
              <a:buNone/>
            </a:pPr>
            <a:r>
              <a:rPr lang="en"/>
              <a:t>2018.</a:t>
            </a:r>
            <a:endParaRPr/>
          </a:p>
          <a:p>
            <a:pPr indent="0" lvl="0" marL="0" rtl="0" algn="l">
              <a:spcBef>
                <a:spcPts val="0"/>
              </a:spcBef>
              <a:spcAft>
                <a:spcPts val="0"/>
              </a:spcAft>
              <a:buClr>
                <a:schemeClr val="dk1"/>
              </a:buClr>
              <a:buSzPts val="1100"/>
              <a:buFont typeface="Arial"/>
              <a:buNone/>
            </a:pPr>
            <a:r>
              <a:rPr lang="en"/>
              <a:t>[10] Stuart Lloyd. Least squares quantization in PCM. IEEE Transactions on Information Theory,</a:t>
            </a:r>
            <a:endParaRPr/>
          </a:p>
          <a:p>
            <a:pPr indent="0" lvl="0" marL="0" rtl="0" algn="l">
              <a:spcBef>
                <a:spcPts val="0"/>
              </a:spcBef>
              <a:spcAft>
                <a:spcPts val="0"/>
              </a:spcAft>
              <a:buClr>
                <a:schemeClr val="dk1"/>
              </a:buClr>
              <a:buSzPts val="1100"/>
              <a:buFont typeface="Arial"/>
              <a:buNone/>
            </a:pPr>
            <a:r>
              <a:rPr lang="en"/>
              <a:t>28(2):129–137, 1982.</a:t>
            </a:r>
            <a:endParaRPr/>
          </a:p>
          <a:p>
            <a:pPr indent="0" lvl="0" marL="0" rtl="0" algn="l">
              <a:spcBef>
                <a:spcPts val="0"/>
              </a:spcBef>
              <a:spcAft>
                <a:spcPts val="0"/>
              </a:spcAft>
              <a:buClr>
                <a:schemeClr val="dk1"/>
              </a:buClr>
              <a:buSzPts val="1100"/>
              <a:buFont typeface="Arial"/>
              <a:buNone/>
            </a:pPr>
            <a:r>
              <a:rPr lang="en"/>
              <a:t>[11] Ismail Bin Mohamad and Dauda Usman. Standardization and its effects on k-means clustering</a:t>
            </a:r>
            <a:endParaRPr/>
          </a:p>
          <a:p>
            <a:pPr indent="0" lvl="0" marL="0" rtl="0" algn="l">
              <a:spcBef>
                <a:spcPts val="0"/>
              </a:spcBef>
              <a:spcAft>
                <a:spcPts val="0"/>
              </a:spcAft>
              <a:buClr>
                <a:schemeClr val="dk1"/>
              </a:buClr>
              <a:buSzPts val="1100"/>
              <a:buFont typeface="Arial"/>
              <a:buNone/>
            </a:pPr>
            <a:r>
              <a:rPr lang="en"/>
              <a:t>algorithm. Research Journal of Applied Sciences, Engineering and Technology, 6(17):3299–</a:t>
            </a:r>
            <a:endParaRPr/>
          </a:p>
          <a:p>
            <a:pPr indent="0" lvl="0" marL="0" rtl="0" algn="l">
              <a:spcBef>
                <a:spcPts val="0"/>
              </a:spcBef>
              <a:spcAft>
                <a:spcPts val="0"/>
              </a:spcAft>
              <a:buClr>
                <a:schemeClr val="dk1"/>
              </a:buClr>
              <a:buSzPts val="1100"/>
              <a:buFont typeface="Arial"/>
              <a:buNone/>
            </a:pPr>
            <a:r>
              <a:rPr lang="en"/>
              <a:t>3303, 2013.</a:t>
            </a:r>
            <a:endParaRPr/>
          </a:p>
          <a:p>
            <a:pPr indent="0" lvl="0" marL="0" rtl="0" algn="l">
              <a:spcBef>
                <a:spcPts val="0"/>
              </a:spcBef>
              <a:spcAft>
                <a:spcPts val="0"/>
              </a:spcAft>
              <a:buClr>
                <a:schemeClr val="dk1"/>
              </a:buClr>
              <a:buSzPts val="1100"/>
              <a:buFont typeface="Arial"/>
              <a:buNone/>
            </a:pPr>
            <a:r>
              <a:rPr lang="en"/>
              <a:t>[12] Sanjoy Dasgupta. The hardness of k-means clustering. Department of Computer Science and</a:t>
            </a:r>
            <a:endParaRPr/>
          </a:p>
          <a:p>
            <a:pPr indent="0" lvl="0" marL="0" rtl="0" algn="l">
              <a:spcBef>
                <a:spcPts val="0"/>
              </a:spcBef>
              <a:spcAft>
                <a:spcPts val="0"/>
              </a:spcAft>
              <a:buClr>
                <a:schemeClr val="dk1"/>
              </a:buClr>
              <a:buSzPts val="1100"/>
              <a:buFont typeface="Arial"/>
              <a:buNone/>
            </a:pPr>
            <a:r>
              <a:rPr lang="en"/>
              <a:t>Engineering, University of California, 2008.</a:t>
            </a:r>
            <a:endParaRPr/>
          </a:p>
          <a:p>
            <a:pPr indent="0" lvl="0" marL="0" rtl="0" algn="l">
              <a:spcBef>
                <a:spcPts val="0"/>
              </a:spcBef>
              <a:spcAft>
                <a:spcPts val="0"/>
              </a:spcAft>
              <a:buClr>
                <a:schemeClr val="dk1"/>
              </a:buClr>
              <a:buSzPts val="1100"/>
              <a:buFont typeface="Arial"/>
              <a:buNone/>
            </a:pPr>
            <a:r>
              <a:rPr lang="en"/>
              <a:t>[13] Andrea Vattani. The hardness of k-means clustering in the plane. Manuscript, accessible at</a:t>
            </a:r>
            <a:endParaRPr/>
          </a:p>
          <a:p>
            <a:pPr indent="0" lvl="0" marL="0" rtl="0" algn="l">
              <a:spcBef>
                <a:spcPts val="0"/>
              </a:spcBef>
              <a:spcAft>
                <a:spcPts val="0"/>
              </a:spcAft>
              <a:buClr>
                <a:schemeClr val="dk1"/>
              </a:buClr>
              <a:buSzPts val="1100"/>
              <a:buFont typeface="Arial"/>
              <a:buNone/>
            </a:pPr>
            <a:r>
              <a:rPr lang="en"/>
              <a:t>http://cseweb. ucsd. edu/avattani/papers/kmeans_hardness. pdf, 617, 2009.</a:t>
            </a:r>
            <a:endParaRPr/>
          </a:p>
          <a:p>
            <a:pPr indent="0" lvl="0" marL="0" rtl="0" algn="l">
              <a:spcBef>
                <a:spcPts val="0"/>
              </a:spcBef>
              <a:spcAft>
                <a:spcPts val="0"/>
              </a:spcAft>
              <a:buClr>
                <a:schemeClr val="dk1"/>
              </a:buClr>
              <a:buSzPts val="1100"/>
              <a:buFont typeface="Arial"/>
              <a:buNone/>
            </a:pPr>
            <a:r>
              <a:rPr lang="en"/>
              <a:t>10</a:t>
            </a:r>
            <a:endParaRPr/>
          </a:p>
          <a:p>
            <a:pPr indent="0" lvl="0" marL="0" rtl="0" algn="l">
              <a:spcBef>
                <a:spcPts val="0"/>
              </a:spcBef>
              <a:spcAft>
                <a:spcPts val="0"/>
              </a:spcAft>
              <a:buClr>
                <a:schemeClr val="dk1"/>
              </a:buClr>
              <a:buSzPts val="1100"/>
              <a:buFont typeface="Arial"/>
              <a:buNone/>
            </a:pPr>
            <a:r>
              <a:rPr lang="en"/>
              <a:t>[14] Meena Mahajan, Prajakta Nimbhorkar, and Kasturi Varadarajan. The planar k-means problem</a:t>
            </a:r>
            <a:endParaRPr/>
          </a:p>
          <a:p>
            <a:pPr indent="0" lvl="0" marL="0" rtl="0" algn="l">
              <a:spcBef>
                <a:spcPts val="0"/>
              </a:spcBef>
              <a:spcAft>
                <a:spcPts val="0"/>
              </a:spcAft>
              <a:buClr>
                <a:schemeClr val="dk1"/>
              </a:buClr>
              <a:buSzPts val="1100"/>
              <a:buFont typeface="Arial"/>
              <a:buNone/>
            </a:pPr>
            <a:r>
              <a:rPr lang="en"/>
              <a:t>is NP-hard. Theoretical Computer Science, 442:13–21, 2012.</a:t>
            </a:r>
            <a:endParaRPr/>
          </a:p>
          <a:p>
            <a:pPr indent="0" lvl="0" marL="0" rtl="0" algn="l">
              <a:spcBef>
                <a:spcPts val="0"/>
              </a:spcBef>
              <a:spcAft>
                <a:spcPts val="0"/>
              </a:spcAft>
              <a:buClr>
                <a:schemeClr val="dk1"/>
              </a:buClr>
              <a:buSzPts val="1100"/>
              <a:buFont typeface="Arial"/>
              <a:buNone/>
            </a:pPr>
            <a:r>
              <a:rPr lang="en"/>
              <a:t>[15] Paul S Bradley and Usama M Fayyad. Refining initial points for k-means clustering. In ICML,</a:t>
            </a:r>
            <a:endParaRPr/>
          </a:p>
          <a:p>
            <a:pPr indent="0" lvl="0" marL="0" rtl="0" algn="l">
              <a:spcBef>
                <a:spcPts val="0"/>
              </a:spcBef>
              <a:spcAft>
                <a:spcPts val="0"/>
              </a:spcAft>
              <a:buClr>
                <a:schemeClr val="dk1"/>
              </a:buClr>
              <a:buSzPts val="1100"/>
              <a:buFont typeface="Arial"/>
              <a:buNone/>
            </a:pPr>
            <a:r>
              <a:rPr lang="en"/>
              <a:t>volume 98, pages 91–99. Citeseer, 1998.</a:t>
            </a:r>
            <a:endParaRPr/>
          </a:p>
          <a:p>
            <a:pPr indent="0" lvl="0" marL="0" rtl="0" algn="l">
              <a:spcBef>
                <a:spcPts val="0"/>
              </a:spcBef>
              <a:spcAft>
                <a:spcPts val="0"/>
              </a:spcAft>
              <a:buClr>
                <a:schemeClr val="dk1"/>
              </a:buClr>
              <a:buSzPts val="1100"/>
              <a:buFont typeface="Arial"/>
              <a:buNone/>
            </a:pPr>
            <a:r>
              <a:rPr lang="en"/>
              <a:t>[16] Mohammad Al Hasan, Vineet Chaoji, Saeed Salem, and Mohammed J Zaki. Robust partitional</a:t>
            </a:r>
            <a:endParaRPr/>
          </a:p>
          <a:p>
            <a:pPr indent="0" lvl="0" marL="0" rtl="0" algn="l">
              <a:spcBef>
                <a:spcPts val="0"/>
              </a:spcBef>
              <a:spcAft>
                <a:spcPts val="0"/>
              </a:spcAft>
              <a:buClr>
                <a:schemeClr val="dk1"/>
              </a:buClr>
              <a:buSzPts val="1100"/>
              <a:buFont typeface="Arial"/>
              <a:buNone/>
            </a:pPr>
            <a:r>
              <a:rPr lang="en"/>
              <a:t>clustering by outlier and density insensitive seeding. Pattern Recognition Letters, 30(11):</a:t>
            </a:r>
            <a:endParaRPr/>
          </a:p>
          <a:p>
            <a:pPr indent="0" lvl="0" marL="0" rtl="0" algn="l">
              <a:spcBef>
                <a:spcPts val="0"/>
              </a:spcBef>
              <a:spcAft>
                <a:spcPts val="0"/>
              </a:spcAft>
              <a:buClr>
                <a:schemeClr val="dk1"/>
              </a:buClr>
              <a:buSzPts val="1100"/>
              <a:buFont typeface="Arial"/>
              <a:buNone/>
            </a:pPr>
            <a:r>
              <a:rPr lang="en"/>
              <a:t>994–1002, 2009.</a:t>
            </a:r>
            <a:endParaRPr/>
          </a:p>
          <a:p>
            <a:pPr indent="0" lvl="0" marL="0" rtl="0" algn="l">
              <a:spcBef>
                <a:spcPts val="0"/>
              </a:spcBef>
              <a:spcAft>
                <a:spcPts val="0"/>
              </a:spcAft>
              <a:buClr>
                <a:schemeClr val="dk1"/>
              </a:buClr>
              <a:buSzPts val="1100"/>
              <a:buFont typeface="Arial"/>
              <a:buNone/>
            </a:pPr>
            <a:r>
              <a:rPr lang="en"/>
              <a:t>[17] M Emre Celebi, Hassan A Kingravi, and Patricio A Vela. A comparative study of efficient</a:t>
            </a:r>
            <a:endParaRPr/>
          </a:p>
          <a:p>
            <a:pPr indent="0" lvl="0" marL="0" rtl="0" algn="l">
              <a:spcBef>
                <a:spcPts val="0"/>
              </a:spcBef>
              <a:spcAft>
                <a:spcPts val="0"/>
              </a:spcAft>
              <a:buClr>
                <a:schemeClr val="dk1"/>
              </a:buClr>
              <a:buSzPts val="1100"/>
              <a:buFont typeface="Arial"/>
              <a:buNone/>
            </a:pPr>
            <a:r>
              <a:rPr lang="en"/>
              <a:t>initialization methods for the k-means clustering algorithm. Expert Systems with Applications,</a:t>
            </a:r>
            <a:endParaRPr/>
          </a:p>
          <a:p>
            <a:pPr indent="0" lvl="0" marL="0" rtl="0" algn="l">
              <a:spcBef>
                <a:spcPts val="0"/>
              </a:spcBef>
              <a:spcAft>
                <a:spcPts val="0"/>
              </a:spcAft>
              <a:buClr>
                <a:schemeClr val="dk1"/>
              </a:buClr>
              <a:buSzPts val="1100"/>
              <a:buFont typeface="Arial"/>
              <a:buNone/>
            </a:pPr>
            <a:r>
              <a:rPr lang="en"/>
              <a:t>40(1):200–210, 2013.</a:t>
            </a:r>
            <a:endParaRPr/>
          </a:p>
          <a:p>
            <a:pPr indent="0" lvl="0" marL="0" rtl="0" algn="l">
              <a:spcBef>
                <a:spcPts val="0"/>
              </a:spcBef>
              <a:spcAft>
                <a:spcPts val="0"/>
              </a:spcAft>
              <a:buClr>
                <a:schemeClr val="dk1"/>
              </a:buClr>
              <a:buSzPts val="1100"/>
              <a:buFont typeface="Arial"/>
              <a:buNone/>
            </a:pPr>
            <a:r>
              <a:rPr lang="en"/>
              <a:t>[18] David Arthur and Sergei Vassilvitskii. k-means++: The advantages of careful seeding. In</a:t>
            </a:r>
            <a:endParaRPr/>
          </a:p>
          <a:p>
            <a:pPr indent="0" lvl="0" marL="0" rtl="0" algn="l">
              <a:spcBef>
                <a:spcPts val="0"/>
              </a:spcBef>
              <a:spcAft>
                <a:spcPts val="0"/>
              </a:spcAft>
              <a:buClr>
                <a:schemeClr val="dk1"/>
              </a:buClr>
              <a:buSzPts val="1100"/>
              <a:buFont typeface="Arial"/>
              <a:buNone/>
            </a:pPr>
            <a:r>
              <a:rPr lang="en"/>
              <a:t>Proceedings of the eighteenth annual ACM-SIAM symposium on Discrete algorithms, pages</a:t>
            </a:r>
            <a:endParaRPr/>
          </a:p>
          <a:p>
            <a:pPr indent="0" lvl="0" marL="0" rtl="0" algn="l">
              <a:spcBef>
                <a:spcPts val="0"/>
              </a:spcBef>
              <a:spcAft>
                <a:spcPts val="0"/>
              </a:spcAft>
              <a:buClr>
                <a:schemeClr val="dk1"/>
              </a:buClr>
              <a:buSzPts val="1100"/>
              <a:buFont typeface="Arial"/>
              <a:buNone/>
            </a:pPr>
            <a:r>
              <a:rPr lang="en"/>
              <a:t>1027–1035. Society for Industrial and Applied Mathematics, 2007.</a:t>
            </a:r>
            <a:endParaRPr/>
          </a:p>
          <a:p>
            <a:pPr indent="0" lvl="0" marL="0" rtl="0" algn="l">
              <a:spcBef>
                <a:spcPts val="0"/>
              </a:spcBef>
              <a:spcAft>
                <a:spcPts val="0"/>
              </a:spcAft>
              <a:buClr>
                <a:schemeClr val="dk1"/>
              </a:buClr>
              <a:buSzPts val="1100"/>
              <a:buFont typeface="Arial"/>
              <a:buNone/>
            </a:pPr>
            <a:r>
              <a:rPr lang="en"/>
              <a:t>[19] Rafail Ostrovsky, Yuval Rabani, Leonard J Schulman, and Chaitanya Swamy. The effectiveness</a:t>
            </a:r>
            <a:endParaRPr/>
          </a:p>
          <a:p>
            <a:pPr indent="0" lvl="0" marL="0" rtl="0" algn="l">
              <a:spcBef>
                <a:spcPts val="0"/>
              </a:spcBef>
              <a:spcAft>
                <a:spcPts val="0"/>
              </a:spcAft>
              <a:buClr>
                <a:schemeClr val="dk1"/>
              </a:buClr>
              <a:buSzPts val="1100"/>
              <a:buFont typeface="Arial"/>
              <a:buNone/>
            </a:pPr>
            <a:r>
              <a:rPr lang="en"/>
              <a:t>of Lloyd-type methods for the k-means problem. Journal of the ACM (JACM), 59(6):28, 2012.</a:t>
            </a:r>
            <a:endParaRPr/>
          </a:p>
          <a:p>
            <a:pPr indent="0" lvl="0" marL="0" rtl="0" algn="l">
              <a:spcBef>
                <a:spcPts val="0"/>
              </a:spcBef>
              <a:spcAft>
                <a:spcPts val="0"/>
              </a:spcAft>
              <a:buClr>
                <a:schemeClr val="dk1"/>
              </a:buClr>
              <a:buSzPts val="1100"/>
              <a:buFont typeface="Arial"/>
              <a:buNone/>
            </a:pPr>
            <a:r>
              <a:rPr lang="en"/>
              <a:t>[20] Kevin Beyer, Jonathan Goldstein, Raghu Ramakrishnan, and Uri Shaft. When is “nearest</a:t>
            </a:r>
            <a:endParaRPr/>
          </a:p>
          <a:p>
            <a:pPr indent="0" lvl="0" marL="0" rtl="0" algn="l">
              <a:spcBef>
                <a:spcPts val="0"/>
              </a:spcBef>
              <a:spcAft>
                <a:spcPts val="0"/>
              </a:spcAft>
              <a:buClr>
                <a:schemeClr val="dk1"/>
              </a:buClr>
              <a:buSzPts val="1100"/>
              <a:buFont typeface="Arial"/>
              <a:buNone/>
            </a:pPr>
            <a:r>
              <a:rPr lang="en"/>
              <a:t>neighbor” meaningful? In International Conference on Database Theory, pages 217–235.</a:t>
            </a:r>
            <a:endParaRPr/>
          </a:p>
          <a:p>
            <a:pPr indent="0" lvl="0" marL="0" rtl="0" algn="l">
              <a:spcBef>
                <a:spcPts val="0"/>
              </a:spcBef>
              <a:spcAft>
                <a:spcPts val="0"/>
              </a:spcAft>
              <a:buClr>
                <a:schemeClr val="dk1"/>
              </a:buClr>
              <a:buSzPts val="1100"/>
              <a:buFont typeface="Arial"/>
              <a:buNone/>
            </a:pPr>
            <a:r>
              <a:rPr lang="en"/>
              <a:t>Springer, 1999.</a:t>
            </a:r>
            <a:endParaRPr/>
          </a:p>
          <a:p>
            <a:pPr indent="0" lvl="0" marL="0" rtl="0" algn="l">
              <a:spcBef>
                <a:spcPts val="0"/>
              </a:spcBef>
              <a:spcAft>
                <a:spcPts val="0"/>
              </a:spcAft>
              <a:buClr>
                <a:schemeClr val="dk1"/>
              </a:buClr>
              <a:buSzPts val="1100"/>
              <a:buFont typeface="Arial"/>
              <a:buNone/>
            </a:pPr>
            <a:r>
              <a:rPr lang="en"/>
              <a:t>[21] Charu C Aggarwal, Alexander Hinneburg, and Daniel A Keim. On the surprising behavior of</a:t>
            </a:r>
            <a:endParaRPr/>
          </a:p>
          <a:p>
            <a:pPr indent="0" lvl="0" marL="0" rtl="0" algn="l">
              <a:spcBef>
                <a:spcPts val="0"/>
              </a:spcBef>
              <a:spcAft>
                <a:spcPts val="0"/>
              </a:spcAft>
              <a:buClr>
                <a:schemeClr val="dk1"/>
              </a:buClr>
              <a:buSzPts val="1100"/>
              <a:buFont typeface="Arial"/>
              <a:buNone/>
            </a:pPr>
            <a:r>
              <a:rPr lang="en"/>
              <a:t>distance metrics in high dimensional space. In International Conference on Database Theory,</a:t>
            </a:r>
            <a:endParaRPr/>
          </a:p>
          <a:p>
            <a:pPr indent="0" lvl="0" marL="0" rtl="0" algn="l">
              <a:spcBef>
                <a:spcPts val="0"/>
              </a:spcBef>
              <a:spcAft>
                <a:spcPts val="0"/>
              </a:spcAft>
              <a:buClr>
                <a:schemeClr val="dk1"/>
              </a:buClr>
              <a:buSzPts val="1100"/>
              <a:buFont typeface="Arial"/>
              <a:buNone/>
            </a:pPr>
            <a:r>
              <a:rPr lang="en"/>
              <a:t>pages 420–434. Springer, 2001.</a:t>
            </a:r>
            <a:endParaRPr/>
          </a:p>
          <a:p>
            <a:pPr indent="0" lvl="0" marL="0" rtl="0" algn="l">
              <a:spcBef>
                <a:spcPts val="0"/>
              </a:spcBef>
              <a:spcAft>
                <a:spcPts val="0"/>
              </a:spcAft>
              <a:buClr>
                <a:schemeClr val="dk1"/>
              </a:buClr>
              <a:buSzPts val="1100"/>
              <a:buFont typeface="Arial"/>
              <a:buNone/>
            </a:pPr>
            <a:r>
              <a:rPr lang="en"/>
              <a:t>[22] Ron Kohavi and George H John. Wrappers for feature subset selection. Artificial Intelligence,</a:t>
            </a:r>
            <a:endParaRPr/>
          </a:p>
          <a:p>
            <a:pPr indent="0" lvl="0" marL="0" rtl="0" algn="l">
              <a:spcBef>
                <a:spcPts val="0"/>
              </a:spcBef>
              <a:spcAft>
                <a:spcPts val="0"/>
              </a:spcAft>
              <a:buClr>
                <a:schemeClr val="dk1"/>
              </a:buClr>
              <a:buSzPts val="1100"/>
              <a:buFont typeface="Arial"/>
              <a:buNone/>
            </a:pPr>
            <a:r>
              <a:rPr lang="en"/>
              <a:t>97(1-2):273–324, 1997.</a:t>
            </a:r>
            <a:endParaRPr/>
          </a:p>
          <a:p>
            <a:pPr indent="0" lvl="0" marL="0" rtl="0" algn="l">
              <a:spcBef>
                <a:spcPts val="0"/>
              </a:spcBef>
              <a:spcAft>
                <a:spcPts val="0"/>
              </a:spcAft>
              <a:buClr>
                <a:schemeClr val="dk1"/>
              </a:buClr>
              <a:buSzPts val="1100"/>
              <a:buFont typeface="Arial"/>
              <a:buNone/>
            </a:pPr>
            <a:r>
              <a:rPr lang="en"/>
              <a:t>[23] Salem Alelyani, Jiliang Tang, and Huan Liu. Feature selection for clustering: A review. In Data</a:t>
            </a:r>
            <a:endParaRPr/>
          </a:p>
          <a:p>
            <a:pPr indent="0" lvl="0" marL="0" rtl="0" algn="l">
              <a:spcBef>
                <a:spcPts val="0"/>
              </a:spcBef>
              <a:spcAft>
                <a:spcPts val="0"/>
              </a:spcAft>
              <a:buClr>
                <a:schemeClr val="dk1"/>
              </a:buClr>
              <a:buSzPts val="1100"/>
              <a:buFont typeface="Arial"/>
              <a:buNone/>
            </a:pPr>
            <a:r>
              <a:rPr lang="en"/>
              <a:t>Clustering, pages 29–60. Chapman and Hall/CRC, 2018.</a:t>
            </a:r>
            <a:endParaRPr/>
          </a:p>
          <a:p>
            <a:pPr indent="0" lvl="0" marL="0" rtl="0" algn="l">
              <a:spcBef>
                <a:spcPts val="0"/>
              </a:spcBef>
              <a:spcAft>
                <a:spcPts val="0"/>
              </a:spcAft>
              <a:buClr>
                <a:schemeClr val="dk1"/>
              </a:buClr>
              <a:buSzPts val="1100"/>
              <a:buFont typeface="Arial"/>
              <a:buNone/>
            </a:pPr>
            <a:r>
              <a:rPr lang="en"/>
              <a:t>[24] Zheng Zhao and Huan Liu. Spectral feature selection for supervised and unsupervised learning.</a:t>
            </a:r>
            <a:endParaRPr/>
          </a:p>
          <a:p>
            <a:pPr indent="0" lvl="0" marL="0" rtl="0" algn="l">
              <a:spcBef>
                <a:spcPts val="0"/>
              </a:spcBef>
              <a:spcAft>
                <a:spcPts val="0"/>
              </a:spcAft>
              <a:buClr>
                <a:schemeClr val="dk1"/>
              </a:buClr>
              <a:buSzPts val="1100"/>
              <a:buFont typeface="Arial"/>
              <a:buNone/>
            </a:pPr>
            <a:r>
              <a:rPr lang="en"/>
              <a:t>In Proceedings of the 24th International Conference on Machine Learning, pages 1151–1157.</a:t>
            </a:r>
            <a:endParaRPr/>
          </a:p>
          <a:p>
            <a:pPr indent="0" lvl="0" marL="0" rtl="0" algn="l">
              <a:spcBef>
                <a:spcPts val="0"/>
              </a:spcBef>
              <a:spcAft>
                <a:spcPts val="0"/>
              </a:spcAft>
              <a:buClr>
                <a:schemeClr val="dk1"/>
              </a:buClr>
              <a:buSzPts val="1100"/>
              <a:buFont typeface="Arial"/>
              <a:buNone/>
            </a:pPr>
            <a:r>
              <a:rPr lang="en"/>
              <a:t>ACM, 2007.</a:t>
            </a:r>
            <a:endParaRPr/>
          </a:p>
          <a:p>
            <a:pPr indent="0" lvl="0" marL="0" rtl="0" algn="l">
              <a:spcBef>
                <a:spcPts val="0"/>
              </a:spcBef>
              <a:spcAft>
                <a:spcPts val="0"/>
              </a:spcAft>
              <a:buClr>
                <a:schemeClr val="dk1"/>
              </a:buClr>
              <a:buSzPts val="1100"/>
              <a:buFont typeface="Arial"/>
              <a:buNone/>
            </a:pPr>
            <a:r>
              <a:rPr lang="en"/>
              <a:t>[25] Zheng Alan Zhao and Huan Liu. Spectral Feature Selection for Data Mining (Open Access).</a:t>
            </a:r>
            <a:endParaRPr/>
          </a:p>
          <a:p>
            <a:pPr indent="0" lvl="0" marL="0" rtl="0" algn="l">
              <a:spcBef>
                <a:spcPts val="0"/>
              </a:spcBef>
              <a:spcAft>
                <a:spcPts val="0"/>
              </a:spcAft>
              <a:buClr>
                <a:schemeClr val="dk1"/>
              </a:buClr>
              <a:buSzPts val="1100"/>
              <a:buFont typeface="Arial"/>
              <a:buNone/>
            </a:pPr>
            <a:r>
              <a:rPr lang="en"/>
              <a:t>Chapman and Hall/CRC, 2011.</a:t>
            </a:r>
            <a:endParaRPr/>
          </a:p>
          <a:p>
            <a:pPr indent="0" lvl="0" marL="0" rtl="0" algn="l">
              <a:spcBef>
                <a:spcPts val="0"/>
              </a:spcBef>
              <a:spcAft>
                <a:spcPts val="0"/>
              </a:spcAft>
              <a:buClr>
                <a:schemeClr val="dk1"/>
              </a:buClr>
              <a:buSzPts val="1100"/>
              <a:buFont typeface="Arial"/>
              <a:buNone/>
            </a:pPr>
            <a:r>
              <a:rPr lang="en"/>
              <a:t>[26] Luis Talavera. Feature selection as a preprocessing step for hierarchical clustering. In ICML,</a:t>
            </a:r>
            <a:endParaRPr/>
          </a:p>
          <a:p>
            <a:pPr indent="0" lvl="0" marL="0" rtl="0" algn="l">
              <a:spcBef>
                <a:spcPts val="0"/>
              </a:spcBef>
              <a:spcAft>
                <a:spcPts val="0"/>
              </a:spcAft>
              <a:buClr>
                <a:schemeClr val="dk1"/>
              </a:buClr>
              <a:buSzPts val="1100"/>
              <a:buFont typeface="Arial"/>
              <a:buNone/>
            </a:pPr>
            <a:r>
              <a:rPr lang="en"/>
              <a:t>volume 99, pages 389–397. Citeseer, 1999.</a:t>
            </a:r>
            <a:endParaRPr/>
          </a:p>
          <a:p>
            <a:pPr indent="0" lvl="0" marL="0" rtl="0" algn="l">
              <a:spcBef>
                <a:spcPts val="0"/>
              </a:spcBef>
              <a:spcAft>
                <a:spcPts val="0"/>
              </a:spcAft>
              <a:buClr>
                <a:schemeClr val="dk1"/>
              </a:buClr>
              <a:buSzPts val="1100"/>
              <a:buFont typeface="Arial"/>
              <a:buNone/>
            </a:pPr>
            <a:r>
              <a:rPr lang="en"/>
              <a:t>[27] Xiaofei He, Deng Cai, and Partha Niyogi. Laplacian score for feature selection. In Advances in</a:t>
            </a:r>
            <a:endParaRPr/>
          </a:p>
          <a:p>
            <a:pPr indent="0" lvl="0" marL="0" rtl="0" algn="l">
              <a:spcBef>
                <a:spcPts val="0"/>
              </a:spcBef>
              <a:spcAft>
                <a:spcPts val="0"/>
              </a:spcAft>
              <a:buClr>
                <a:schemeClr val="dk1"/>
              </a:buClr>
              <a:buSzPts val="1100"/>
              <a:buFont typeface="Arial"/>
              <a:buNone/>
            </a:pPr>
            <a:r>
              <a:rPr lang="en"/>
              <a:t>Neural Information Processing Systems, pages 507–514, 2006.</a:t>
            </a:r>
            <a:endParaRPr/>
          </a:p>
          <a:p>
            <a:pPr indent="0" lvl="0" marL="0" rtl="0" algn="l">
              <a:spcBef>
                <a:spcPts val="0"/>
              </a:spcBef>
              <a:spcAft>
                <a:spcPts val="0"/>
              </a:spcAft>
              <a:buClr>
                <a:schemeClr val="dk1"/>
              </a:buClr>
              <a:buSzPts val="1100"/>
              <a:buFont typeface="Arial"/>
              <a:buNone/>
            </a:pPr>
            <a:r>
              <a:rPr lang="en"/>
              <a:t>[28] Jennifer G Dy and Carla E Brodley. Feature selection for unsupervised learning. Journal of</a:t>
            </a:r>
            <a:endParaRPr/>
          </a:p>
          <a:p>
            <a:pPr indent="0" lvl="0" marL="0" rtl="0" algn="l">
              <a:spcBef>
                <a:spcPts val="0"/>
              </a:spcBef>
              <a:spcAft>
                <a:spcPts val="0"/>
              </a:spcAft>
              <a:buClr>
                <a:schemeClr val="dk1"/>
              </a:buClr>
              <a:buSzPts val="1100"/>
              <a:buFont typeface="Arial"/>
              <a:buNone/>
            </a:pPr>
            <a:r>
              <a:rPr lang="en"/>
              <a:t>Machine Learning Research, 5(Aug):845–889, 2004.</a:t>
            </a:r>
            <a:endParaRPr/>
          </a:p>
          <a:p>
            <a:pPr indent="0" lvl="0" marL="0" rtl="0" algn="l">
              <a:spcBef>
                <a:spcPts val="0"/>
              </a:spcBef>
              <a:spcAft>
                <a:spcPts val="0"/>
              </a:spcAft>
              <a:buClr>
                <a:schemeClr val="dk1"/>
              </a:buClr>
              <a:buSzPts val="1100"/>
              <a:buFont typeface="Arial"/>
              <a:buNone/>
            </a:pPr>
            <a:r>
              <a:rPr lang="en"/>
              <a:t>[29] Jerome H Friedman and Jacqueline J Meulman. Clustering objects on subsets of attributes (with</a:t>
            </a:r>
            <a:endParaRPr/>
          </a:p>
          <a:p>
            <a:pPr indent="0" lvl="0" marL="0" rtl="0" algn="l">
              <a:spcBef>
                <a:spcPts val="0"/>
              </a:spcBef>
              <a:spcAft>
                <a:spcPts val="0"/>
              </a:spcAft>
              <a:buClr>
                <a:schemeClr val="dk1"/>
              </a:buClr>
              <a:buSzPts val="1100"/>
              <a:buFont typeface="Arial"/>
              <a:buNone/>
            </a:pPr>
            <a:r>
              <a:rPr lang="en"/>
              <a:t>discussion). Journal of the Royal Statistical Society: Series B (Statistical Methodology), 66(4):</a:t>
            </a:r>
            <a:endParaRPr/>
          </a:p>
          <a:p>
            <a:pPr indent="0" lvl="0" marL="0" rtl="0" algn="l">
              <a:spcBef>
                <a:spcPts val="0"/>
              </a:spcBef>
              <a:spcAft>
                <a:spcPts val="0"/>
              </a:spcAft>
              <a:buClr>
                <a:schemeClr val="dk1"/>
              </a:buClr>
              <a:buSzPts val="1100"/>
              <a:buFont typeface="Arial"/>
              <a:buNone/>
            </a:pPr>
            <a:r>
              <a:rPr lang="en"/>
              <a:t>815–849, 2004.</a:t>
            </a:r>
            <a:endParaRPr/>
          </a:p>
          <a:p>
            <a:pPr indent="0" lvl="0" marL="0" rtl="0" algn="l">
              <a:spcBef>
                <a:spcPts val="0"/>
              </a:spcBef>
              <a:spcAft>
                <a:spcPts val="0"/>
              </a:spcAft>
              <a:buClr>
                <a:schemeClr val="dk1"/>
              </a:buClr>
              <a:buSzPts val="1100"/>
              <a:buFont typeface="Arial"/>
              <a:buNone/>
            </a:pPr>
            <a:r>
              <a:rPr lang="en"/>
              <a:t>[30] Daniela M Witten and Robert Tibshirani. A framework for feature selection in clustering.</a:t>
            </a:r>
            <a:endParaRPr/>
          </a:p>
          <a:p>
            <a:pPr indent="0" lvl="0" marL="0" rtl="0" algn="l">
              <a:spcBef>
                <a:spcPts val="0"/>
              </a:spcBef>
              <a:spcAft>
                <a:spcPts val="0"/>
              </a:spcAft>
              <a:buClr>
                <a:schemeClr val="dk1"/>
              </a:buClr>
              <a:buSzPts val="1100"/>
              <a:buFont typeface="Arial"/>
              <a:buNone/>
            </a:pPr>
            <a:r>
              <a:rPr lang="en"/>
              <a:t>Journal of the American Statistical Association, 105(490):713–726, 2010.</a:t>
            </a:r>
            <a:endParaRPr/>
          </a:p>
          <a:p>
            <a:pPr indent="0" lvl="0" marL="0" rtl="0" algn="l">
              <a:spcBef>
                <a:spcPts val="0"/>
              </a:spcBef>
              <a:spcAft>
                <a:spcPts val="0"/>
              </a:spcAft>
              <a:buClr>
                <a:schemeClr val="dk1"/>
              </a:buClr>
              <a:buSzPts val="1100"/>
              <a:buFont typeface="Arial"/>
              <a:buNone/>
            </a:pPr>
            <a:r>
              <a:rPr lang="en"/>
              <a:t>[31] Yumi Kondo, Matias Salibian-Barrera, and Ruben Zamar. A robust and sparse k-means</a:t>
            </a:r>
            <a:endParaRPr/>
          </a:p>
          <a:p>
            <a:pPr indent="0" lvl="0" marL="0" rtl="0" algn="l">
              <a:spcBef>
                <a:spcPts val="0"/>
              </a:spcBef>
              <a:spcAft>
                <a:spcPts val="0"/>
              </a:spcAft>
              <a:buClr>
                <a:schemeClr val="dk1"/>
              </a:buClr>
              <a:buSzPts val="1100"/>
              <a:buFont typeface="Arial"/>
              <a:buNone/>
            </a:pPr>
            <a:r>
              <a:rPr lang="en"/>
              <a:t>clustering algorithm. arXiv preprint arXiv:1201.6082, 2012.</a:t>
            </a:r>
            <a:endParaRPr/>
          </a:p>
          <a:p>
            <a:pPr indent="0" lvl="0" marL="0" rtl="0" algn="l">
              <a:spcBef>
                <a:spcPts val="0"/>
              </a:spcBef>
              <a:spcAft>
                <a:spcPts val="0"/>
              </a:spcAft>
              <a:buClr>
                <a:schemeClr val="dk1"/>
              </a:buClr>
              <a:buSzPts val="1100"/>
              <a:buFont typeface="Arial"/>
              <a:buNone/>
            </a:pPr>
            <a:r>
              <a:rPr lang="en"/>
              <a:t>[32] Šárka Brodinová, Peter Filzmoser, Thomas Ortner, Christian Breiteneder, and Maia Rohm.</a:t>
            </a:r>
            <a:endParaRPr/>
          </a:p>
          <a:p>
            <a:pPr indent="0" lvl="0" marL="0" rtl="0" algn="l">
              <a:spcBef>
                <a:spcPts val="0"/>
              </a:spcBef>
              <a:spcAft>
                <a:spcPts val="0"/>
              </a:spcAft>
              <a:buClr>
                <a:schemeClr val="dk1"/>
              </a:buClr>
              <a:buSzPts val="1100"/>
              <a:buFont typeface="Arial"/>
              <a:buNone/>
            </a:pPr>
            <a:r>
              <a:rPr lang="en"/>
              <a:t>Robust and sparse k-means clustering for high-dimensional data. Advances in Data Analysis</a:t>
            </a:r>
            <a:endParaRPr/>
          </a:p>
          <a:p>
            <a:pPr indent="0" lvl="0" marL="0" rtl="0" algn="l">
              <a:spcBef>
                <a:spcPts val="0"/>
              </a:spcBef>
              <a:spcAft>
                <a:spcPts val="0"/>
              </a:spcAft>
              <a:buClr>
                <a:schemeClr val="dk1"/>
              </a:buClr>
              <a:buSzPts val="1100"/>
              <a:buFont typeface="Arial"/>
              <a:buNone/>
            </a:pPr>
            <a:r>
              <a:rPr lang="en"/>
              <a:t>and Classification, pages 1–28, 2017.</a:t>
            </a:r>
            <a:endParaRPr/>
          </a:p>
          <a:p>
            <a:pPr indent="0" lvl="0" marL="0" rtl="0" algn="l">
              <a:spcBef>
                <a:spcPts val="0"/>
              </a:spcBef>
              <a:spcAft>
                <a:spcPts val="0"/>
              </a:spcAft>
              <a:buClr>
                <a:schemeClr val="dk1"/>
              </a:buClr>
              <a:buSzPts val="1100"/>
              <a:buFont typeface="Arial"/>
              <a:buNone/>
            </a:pPr>
            <a:r>
              <a:rPr lang="en"/>
              <a:t>11</a:t>
            </a:r>
            <a:endParaRPr/>
          </a:p>
          <a:p>
            <a:pPr indent="0" lvl="0" marL="0" rtl="0" algn="l">
              <a:spcBef>
                <a:spcPts val="0"/>
              </a:spcBef>
              <a:spcAft>
                <a:spcPts val="0"/>
              </a:spcAft>
              <a:buClr>
                <a:schemeClr val="dk1"/>
              </a:buClr>
              <a:buSzPts val="1100"/>
              <a:buFont typeface="Arial"/>
              <a:buNone/>
            </a:pPr>
            <a:r>
              <a:rPr lang="en"/>
              <a:t>[33] Joshua Zhexue Huang, Michael K Ng, Hongqiang Rong, and Zichen Li. Automated variable</a:t>
            </a:r>
            <a:endParaRPr/>
          </a:p>
          <a:p>
            <a:pPr indent="0" lvl="0" marL="0" rtl="0" algn="l">
              <a:spcBef>
                <a:spcPts val="0"/>
              </a:spcBef>
              <a:spcAft>
                <a:spcPts val="0"/>
              </a:spcAft>
              <a:buClr>
                <a:schemeClr val="dk1"/>
              </a:buClr>
              <a:buSzPts val="1100"/>
              <a:buFont typeface="Arial"/>
              <a:buNone/>
            </a:pPr>
            <a:r>
              <a:rPr lang="en"/>
              <a:t>weighting in k-means type clustering. IEEE Transactions on Pattern Analysis and Machine</a:t>
            </a:r>
            <a:endParaRPr/>
          </a:p>
          <a:p>
            <a:pPr indent="0" lvl="0" marL="0" rtl="0" algn="l">
              <a:spcBef>
                <a:spcPts val="0"/>
              </a:spcBef>
              <a:spcAft>
                <a:spcPts val="0"/>
              </a:spcAft>
              <a:buClr>
                <a:schemeClr val="dk1"/>
              </a:buClr>
              <a:buSzPts val="1100"/>
              <a:buFont typeface="Arial"/>
              <a:buNone/>
            </a:pPr>
            <a:r>
              <a:rPr lang="en"/>
              <a:t>Intelligence, 27(5):657–668, 2005.</a:t>
            </a:r>
            <a:endParaRPr/>
          </a:p>
          <a:p>
            <a:pPr indent="0" lvl="0" marL="0" rtl="0" algn="l">
              <a:spcBef>
                <a:spcPts val="0"/>
              </a:spcBef>
              <a:spcAft>
                <a:spcPts val="0"/>
              </a:spcAft>
              <a:buClr>
                <a:schemeClr val="dk1"/>
              </a:buClr>
              <a:buSzPts val="1100"/>
              <a:buFont typeface="Arial"/>
              <a:buNone/>
            </a:pPr>
            <a:r>
              <a:rPr lang="en"/>
              <a:t>[34] Saptarshi Chakraborty, Debolina Paul, Swagatam Das, and Jason Xu. Entropy weighted power</a:t>
            </a:r>
            <a:endParaRPr/>
          </a:p>
          <a:p>
            <a:pPr indent="0" lvl="0" marL="0" rtl="0" algn="l">
              <a:spcBef>
                <a:spcPts val="0"/>
              </a:spcBef>
              <a:spcAft>
                <a:spcPts val="0"/>
              </a:spcAft>
              <a:buClr>
                <a:schemeClr val="dk1"/>
              </a:buClr>
              <a:buSzPts val="1100"/>
              <a:buFont typeface="Arial"/>
              <a:buNone/>
            </a:pPr>
            <a:r>
              <a:rPr lang="en"/>
              <a:t>k-means clustering. In International Conference on Artificial Intelligence and Statistics, pages</a:t>
            </a:r>
            <a:endParaRPr/>
          </a:p>
          <a:p>
            <a:pPr indent="0" lvl="0" marL="0" rtl="0" algn="l">
              <a:spcBef>
                <a:spcPts val="0"/>
              </a:spcBef>
              <a:spcAft>
                <a:spcPts val="0"/>
              </a:spcAft>
              <a:buClr>
                <a:schemeClr val="dk1"/>
              </a:buClr>
              <a:buSzPts val="1100"/>
              <a:buFont typeface="Arial"/>
              <a:buNone/>
            </a:pPr>
            <a:r>
              <a:rPr lang="en"/>
              <a:t>691–701. PMLR, 2020.</a:t>
            </a:r>
            <a:endParaRPr/>
          </a:p>
          <a:p>
            <a:pPr indent="0" lvl="0" marL="0" rtl="0" algn="l">
              <a:spcBef>
                <a:spcPts val="0"/>
              </a:spcBef>
              <a:spcAft>
                <a:spcPts val="0"/>
              </a:spcAft>
              <a:buClr>
                <a:schemeClr val="dk1"/>
              </a:buClr>
              <a:buSzPts val="1100"/>
              <a:buFont typeface="Arial"/>
              <a:buNone/>
            </a:pPr>
            <a:r>
              <a:rPr lang="en"/>
              <a:t>[35] Saptarshi Chakraborty and Jason Xu. Biconvex clustering. arXiv preprint arXiv:2008.01760,</a:t>
            </a:r>
            <a:endParaRPr/>
          </a:p>
          <a:p>
            <a:pPr indent="0" lvl="0" marL="0" rtl="0" algn="l">
              <a:spcBef>
                <a:spcPts val="0"/>
              </a:spcBef>
              <a:spcAft>
                <a:spcPts val="0"/>
              </a:spcAft>
              <a:buClr>
                <a:schemeClr val="dk1"/>
              </a:buClr>
              <a:buSzPts val="1100"/>
              <a:buFont typeface="Arial"/>
              <a:buNone/>
            </a:pPr>
            <a:r>
              <a:rPr lang="en"/>
              <a:t>2020.</a:t>
            </a:r>
            <a:endParaRPr/>
          </a:p>
          <a:p>
            <a:pPr indent="0" lvl="0" marL="0" rtl="0" algn="l">
              <a:spcBef>
                <a:spcPts val="0"/>
              </a:spcBef>
              <a:spcAft>
                <a:spcPts val="0"/>
              </a:spcAft>
              <a:buClr>
                <a:schemeClr val="dk1"/>
              </a:buClr>
              <a:buSzPts val="1100"/>
              <a:buFont typeface="Arial"/>
              <a:buNone/>
            </a:pPr>
            <a:r>
              <a:rPr lang="en"/>
              <a:t>[36] David Pollard. Strong consistency of k-means clustering. The Annals of Statistics, pages</a:t>
            </a:r>
            <a:endParaRPr/>
          </a:p>
          <a:p>
            <a:pPr indent="0" lvl="0" marL="0" rtl="0" algn="l">
              <a:spcBef>
                <a:spcPts val="0"/>
              </a:spcBef>
              <a:spcAft>
                <a:spcPts val="0"/>
              </a:spcAft>
              <a:buClr>
                <a:schemeClr val="dk1"/>
              </a:buClr>
              <a:buSzPts val="1100"/>
              <a:buFont typeface="Arial"/>
              <a:buNone/>
            </a:pPr>
            <a:r>
              <a:rPr lang="en"/>
              <a:t>135–140, 1981.</a:t>
            </a:r>
            <a:endParaRPr/>
          </a:p>
          <a:p>
            <a:pPr indent="0" lvl="0" marL="0" rtl="0" algn="l">
              <a:spcBef>
                <a:spcPts val="0"/>
              </a:spcBef>
              <a:spcAft>
                <a:spcPts val="0"/>
              </a:spcAft>
              <a:buClr>
                <a:schemeClr val="dk1"/>
              </a:buClr>
              <a:buSzPts val="1100"/>
              <a:buFont typeface="Arial"/>
              <a:buNone/>
            </a:pPr>
            <a:r>
              <a:rPr lang="en"/>
              <a:t>[37] Mark P Becker, Ilsoon Yang, and Kenneth Lange. EM algorithms without missing data.</a:t>
            </a:r>
            <a:endParaRPr/>
          </a:p>
          <a:p>
            <a:pPr indent="0" lvl="0" marL="0" rtl="0" algn="l">
              <a:spcBef>
                <a:spcPts val="0"/>
              </a:spcBef>
              <a:spcAft>
                <a:spcPts val="0"/>
              </a:spcAft>
              <a:buClr>
                <a:schemeClr val="dk1"/>
              </a:buClr>
              <a:buSzPts val="1100"/>
              <a:buFont typeface="Arial"/>
              <a:buNone/>
            </a:pPr>
            <a:r>
              <a:rPr lang="en"/>
              <a:t>Statistical Methods in Medical Research, 6(1):38–54, 1997.</a:t>
            </a:r>
            <a:endParaRPr/>
          </a:p>
          <a:p>
            <a:pPr indent="0" lvl="0" marL="0" rtl="0" algn="l">
              <a:spcBef>
                <a:spcPts val="0"/>
              </a:spcBef>
              <a:spcAft>
                <a:spcPts val="0"/>
              </a:spcAft>
              <a:buClr>
                <a:schemeClr val="dk1"/>
              </a:buClr>
              <a:buSzPts val="1100"/>
              <a:buFont typeface="Arial"/>
              <a:buNone/>
            </a:pPr>
            <a:r>
              <a:rPr lang="en"/>
              <a:t>[38] Kenneth Lange. MM Optimization Algorithms, volume 147. SIAM, 2016.</a:t>
            </a:r>
            <a:endParaRPr/>
          </a:p>
          <a:p>
            <a:pPr indent="0" lvl="0" marL="0" rtl="0" algn="l">
              <a:spcBef>
                <a:spcPts val="0"/>
              </a:spcBef>
              <a:spcAft>
                <a:spcPts val="0"/>
              </a:spcAft>
              <a:buClr>
                <a:schemeClr val="dk1"/>
              </a:buClr>
              <a:buSzPts val="1100"/>
              <a:buFont typeface="Arial"/>
              <a:buNone/>
            </a:pPr>
            <a:r>
              <a:rPr lang="en"/>
              <a:t>[39] Minjie Wang and Genevera I Allen. Integrative generalized convex clustering optimization and</a:t>
            </a:r>
            <a:endParaRPr/>
          </a:p>
          <a:p>
            <a:pPr indent="0" lvl="0" marL="0" rtl="0" algn="l">
              <a:spcBef>
                <a:spcPts val="0"/>
              </a:spcBef>
              <a:spcAft>
                <a:spcPts val="0"/>
              </a:spcAft>
              <a:buClr>
                <a:schemeClr val="dk1"/>
              </a:buClr>
              <a:buSzPts val="1100"/>
              <a:buFont typeface="Arial"/>
              <a:buNone/>
            </a:pPr>
            <a:r>
              <a:rPr lang="en"/>
              <a:t>feature selection for mixed multi-view data. arXiv preprint arXiv:1912.05449, 2019.</a:t>
            </a:r>
            <a:endParaRPr/>
          </a:p>
          <a:p>
            <a:pPr indent="0" lvl="0" marL="0" rtl="0" algn="l">
              <a:spcBef>
                <a:spcPts val="0"/>
              </a:spcBef>
              <a:spcAft>
                <a:spcPts val="0"/>
              </a:spcAft>
              <a:buClr>
                <a:schemeClr val="dk1"/>
              </a:buClr>
              <a:buSzPts val="1100"/>
              <a:buFont typeface="Arial"/>
              <a:buNone/>
            </a:pPr>
            <a:r>
              <a:rPr lang="en"/>
              <a:t>[40] Robert Tibshirani, Guenther Walther, and Trevor Hastie. Estimating the number of clusters in</a:t>
            </a:r>
            <a:endParaRPr/>
          </a:p>
          <a:p>
            <a:pPr indent="0" lvl="0" marL="0" rtl="0" algn="l">
              <a:spcBef>
                <a:spcPts val="0"/>
              </a:spcBef>
              <a:spcAft>
                <a:spcPts val="0"/>
              </a:spcAft>
              <a:buClr>
                <a:schemeClr val="dk1"/>
              </a:buClr>
              <a:buSzPts val="1100"/>
              <a:buFont typeface="Arial"/>
              <a:buNone/>
            </a:pPr>
            <a:r>
              <a:rPr lang="en"/>
              <a:t>a data set via the gap statistic. Journal of the Royal Statistical Society: Series B (Statistical</a:t>
            </a:r>
            <a:endParaRPr/>
          </a:p>
          <a:p>
            <a:pPr indent="0" lvl="0" marL="0" rtl="0" algn="l">
              <a:spcBef>
                <a:spcPts val="0"/>
              </a:spcBef>
              <a:spcAft>
                <a:spcPts val="0"/>
              </a:spcAft>
              <a:buClr>
                <a:schemeClr val="dk1"/>
              </a:buClr>
              <a:buSzPts val="1100"/>
              <a:buFont typeface="Arial"/>
              <a:buNone/>
            </a:pPr>
            <a:r>
              <a:rPr lang="en"/>
              <a:t>Methodology), 63(2):411–423, 2001.</a:t>
            </a:r>
            <a:endParaRPr/>
          </a:p>
          <a:p>
            <a:pPr indent="0" lvl="0" marL="0" rtl="0" algn="l">
              <a:spcBef>
                <a:spcPts val="0"/>
              </a:spcBef>
              <a:spcAft>
                <a:spcPts val="0"/>
              </a:spcAft>
              <a:buClr>
                <a:schemeClr val="dk1"/>
              </a:buClr>
              <a:buSzPts val="1100"/>
              <a:buFont typeface="Arial"/>
              <a:buNone/>
            </a:pPr>
            <a:r>
              <a:rPr lang="en"/>
              <a:t>[41] William M Rand. Objective criteria for the evaluation of clustering methods. Journal of the</a:t>
            </a:r>
            <a:endParaRPr/>
          </a:p>
          <a:p>
            <a:pPr indent="0" lvl="0" marL="0" rtl="0" algn="l">
              <a:spcBef>
                <a:spcPts val="0"/>
              </a:spcBef>
              <a:spcAft>
                <a:spcPts val="0"/>
              </a:spcAft>
              <a:buClr>
                <a:schemeClr val="dk1"/>
              </a:buClr>
              <a:buSzPts val="1100"/>
              <a:buFont typeface="Arial"/>
              <a:buNone/>
            </a:pPr>
            <a:r>
              <a:rPr lang="en"/>
              <a:t>American Statistical association, 66(336):846–850, 1971.</a:t>
            </a:r>
            <a:endParaRPr/>
          </a:p>
          <a:p>
            <a:pPr indent="0" lvl="0" marL="0" rtl="0" algn="l">
              <a:spcBef>
                <a:spcPts val="0"/>
              </a:spcBef>
              <a:spcAft>
                <a:spcPts val="0"/>
              </a:spcAft>
              <a:buClr>
                <a:schemeClr val="dk1"/>
              </a:buClr>
              <a:buSzPts val="1100"/>
              <a:buFont typeface="Arial"/>
              <a:buNone/>
            </a:pPr>
            <a:r>
              <a:rPr lang="en"/>
              <a:t>[42] Nguyen Xuan Vinh, Julien Epps, and James Bailey. Information theoretic measures for clusterings</a:t>
            </a:r>
            <a:endParaRPr/>
          </a:p>
          <a:p>
            <a:pPr indent="0" lvl="0" marL="0" rtl="0" algn="l">
              <a:spcBef>
                <a:spcPts val="0"/>
              </a:spcBef>
              <a:spcAft>
                <a:spcPts val="0"/>
              </a:spcAft>
              <a:buClr>
                <a:schemeClr val="dk1"/>
              </a:buClr>
              <a:buSzPts val="1100"/>
              <a:buFont typeface="Arial"/>
              <a:buNone/>
            </a:pPr>
            <a:r>
              <a:rPr lang="en"/>
              <a:t>comparison: is a correction for chance necessary? In Proceedings of the 26th Annual</a:t>
            </a:r>
            <a:endParaRPr/>
          </a:p>
          <a:p>
            <a:pPr indent="0" lvl="0" marL="0" rtl="0" algn="l">
              <a:spcBef>
                <a:spcPts val="0"/>
              </a:spcBef>
              <a:spcAft>
                <a:spcPts val="0"/>
              </a:spcAft>
              <a:buClr>
                <a:schemeClr val="dk1"/>
              </a:buClr>
              <a:buSzPts val="1100"/>
              <a:buFont typeface="Arial"/>
              <a:buNone/>
            </a:pPr>
            <a:r>
              <a:rPr lang="en"/>
              <a:t>International Conference on Machine Learning, pages 1073–1080. ACM, 2009.</a:t>
            </a:r>
            <a:endParaRPr/>
          </a:p>
          <a:p>
            <a:pPr indent="0" lvl="0" marL="0" rtl="0" algn="l">
              <a:spcBef>
                <a:spcPts val="0"/>
              </a:spcBef>
              <a:spcAft>
                <a:spcPts val="0"/>
              </a:spcAft>
              <a:buClr>
                <a:schemeClr val="dk1"/>
              </a:buClr>
              <a:buSzPts val="1100"/>
              <a:buFont typeface="Arial"/>
              <a:buNone/>
            </a:pPr>
            <a:r>
              <a:rPr lang="en"/>
              <a:t>[43] Nguyen Xuan Vinh, Julien Epps, and James Bailey. Information theoretic measures for clusterings</a:t>
            </a:r>
            <a:endParaRPr/>
          </a:p>
          <a:p>
            <a:pPr indent="0" lvl="0" marL="0" rtl="0" algn="l">
              <a:spcBef>
                <a:spcPts val="0"/>
              </a:spcBef>
              <a:spcAft>
                <a:spcPts val="0"/>
              </a:spcAft>
              <a:buClr>
                <a:schemeClr val="dk1"/>
              </a:buClr>
              <a:buSzPts val="1100"/>
              <a:buFont typeface="Arial"/>
              <a:buNone/>
            </a:pPr>
            <a:r>
              <a:rPr lang="en"/>
              <a:t>comparison: Variants, properties, normalization and correction for chance. Journal of</a:t>
            </a:r>
            <a:endParaRPr/>
          </a:p>
          <a:p>
            <a:pPr indent="0" lvl="0" marL="0" rtl="0" algn="l">
              <a:spcBef>
                <a:spcPts val="0"/>
              </a:spcBef>
              <a:spcAft>
                <a:spcPts val="0"/>
              </a:spcAft>
              <a:buClr>
                <a:schemeClr val="dk1"/>
              </a:buClr>
              <a:buSzPts val="1100"/>
              <a:buFont typeface="Arial"/>
              <a:buNone/>
            </a:pPr>
            <a:r>
              <a:rPr lang="en"/>
              <a:t>Machine Learning Research, 11(Oct):2837–2854, 2010.</a:t>
            </a:r>
            <a:endParaRPr/>
          </a:p>
          <a:p>
            <a:pPr indent="0" lvl="0" marL="0" rtl="0" algn="l">
              <a:spcBef>
                <a:spcPts val="0"/>
              </a:spcBef>
              <a:spcAft>
                <a:spcPts val="0"/>
              </a:spcAft>
              <a:buClr>
                <a:schemeClr val="dk1"/>
              </a:buClr>
              <a:buSzPts val="1100"/>
              <a:buFont typeface="Arial"/>
              <a:buNone/>
            </a:pPr>
            <a:r>
              <a:rPr lang="en"/>
              <a:t>[44] Jeff Bezanson, Alan Edelman, Stefan Karpinski, and Viral B Shah. Julia: A fresh approach to</a:t>
            </a:r>
            <a:endParaRPr/>
          </a:p>
          <a:p>
            <a:pPr indent="0" lvl="0" marL="0" rtl="0" algn="l">
              <a:spcBef>
                <a:spcPts val="0"/>
              </a:spcBef>
              <a:spcAft>
                <a:spcPts val="0"/>
              </a:spcAft>
              <a:buClr>
                <a:schemeClr val="dk1"/>
              </a:buClr>
              <a:buSzPts val="1100"/>
              <a:buFont typeface="Arial"/>
              <a:buNone/>
            </a:pPr>
            <a:r>
              <a:rPr lang="en"/>
              <a:t>numerical computing. SIAM Review, 59(1):65–98, 2017.</a:t>
            </a:r>
            <a:endParaRPr/>
          </a:p>
          <a:p>
            <a:pPr indent="0" lvl="0" marL="0" rtl="0" algn="l">
              <a:spcBef>
                <a:spcPts val="0"/>
              </a:spcBef>
              <a:spcAft>
                <a:spcPts val="0"/>
              </a:spcAft>
              <a:buClr>
                <a:schemeClr val="dk1"/>
              </a:buClr>
              <a:buSzPts val="1100"/>
              <a:buFont typeface="Arial"/>
              <a:buNone/>
            </a:pPr>
            <a:r>
              <a:rPr lang="en"/>
              <a:t>[45] Hervé Cardot, Peggy Cénac, and Jean-Marie Monnez. A fast and recursive algorithm for</a:t>
            </a:r>
            <a:endParaRPr/>
          </a:p>
          <a:p>
            <a:pPr indent="0" lvl="0" marL="0" rtl="0" algn="l">
              <a:spcBef>
                <a:spcPts val="0"/>
              </a:spcBef>
              <a:spcAft>
                <a:spcPts val="0"/>
              </a:spcAft>
              <a:buClr>
                <a:schemeClr val="dk1"/>
              </a:buClr>
              <a:buSzPts val="1100"/>
              <a:buFont typeface="Arial"/>
              <a:buNone/>
            </a:pPr>
            <a:r>
              <a:rPr lang="en"/>
              <a:t>clustering large datasets with k-medians. Computational Statistics &amp; Data Analysis, 56(6):</a:t>
            </a:r>
            <a:endParaRPr/>
          </a:p>
          <a:p>
            <a:pPr indent="0" lvl="0" marL="0" rtl="0" algn="l">
              <a:spcBef>
                <a:spcPts val="0"/>
              </a:spcBef>
              <a:spcAft>
                <a:spcPts val="0"/>
              </a:spcAft>
              <a:buClr>
                <a:schemeClr val="dk1"/>
              </a:buClr>
              <a:buSzPts val="1100"/>
              <a:buFont typeface="Arial"/>
              <a:buNone/>
            </a:pPr>
            <a:r>
              <a:rPr lang="en"/>
              <a:t>1434–1449, 2012.</a:t>
            </a:r>
            <a:endParaRPr/>
          </a:p>
          <a:p>
            <a:pPr indent="0" lvl="0" marL="0" rtl="0" algn="l">
              <a:spcBef>
                <a:spcPts val="0"/>
              </a:spcBef>
              <a:spcAft>
                <a:spcPts val="0"/>
              </a:spcAft>
              <a:buClr>
                <a:schemeClr val="dk1"/>
              </a:buClr>
              <a:buSzPts val="1100"/>
              <a:buFont typeface="Arial"/>
              <a:buNone/>
            </a:pPr>
            <a:r>
              <a:rPr lang="en"/>
              <a:t>[46] Bin Zhang. Generalized k-harmonic means–dynamic weighting of data in unsupervised learning.</a:t>
            </a:r>
            <a:endParaRPr/>
          </a:p>
          <a:p>
            <a:pPr indent="0" lvl="0" marL="0" rtl="0" algn="l">
              <a:spcBef>
                <a:spcPts val="0"/>
              </a:spcBef>
              <a:spcAft>
                <a:spcPts val="0"/>
              </a:spcAft>
              <a:buClr>
                <a:schemeClr val="dk1"/>
              </a:buClr>
              <a:buSzPts val="1100"/>
              <a:buFont typeface="Arial"/>
              <a:buNone/>
            </a:pPr>
            <a:r>
              <a:rPr lang="en"/>
              <a:t>In Proceedings of the 2001 SIAM International Conference on Data Mining, pages 1–13. SIAM,</a:t>
            </a:r>
            <a:endParaRPr/>
          </a:p>
          <a:p>
            <a:pPr indent="0" lvl="0" marL="0" rtl="0" algn="l">
              <a:spcBef>
                <a:spcPts val="0"/>
              </a:spcBef>
              <a:spcAft>
                <a:spcPts val="0"/>
              </a:spcAft>
              <a:buClr>
                <a:schemeClr val="dk1"/>
              </a:buClr>
              <a:buSzPts val="1100"/>
              <a:buFont typeface="Arial"/>
              <a:buNone/>
            </a:pPr>
            <a:r>
              <a:rPr lang="en"/>
              <a:t>2001.</a:t>
            </a:r>
            <a:endParaRPr/>
          </a:p>
          <a:p>
            <a:pPr indent="0" lvl="0" marL="0" rtl="0" algn="l">
              <a:spcBef>
                <a:spcPts val="0"/>
              </a:spcBef>
              <a:spcAft>
                <a:spcPts val="0"/>
              </a:spcAft>
              <a:buClr>
                <a:schemeClr val="dk1"/>
              </a:buClr>
              <a:buSzPts val="1100"/>
              <a:buFont typeface="Arial"/>
              <a:buNone/>
            </a:pPr>
            <a:r>
              <a:rPr lang="en"/>
              <a:t>[47] Greg Hamerly and Charles Elkan. Alternatives to the k-means algorithm that find better</a:t>
            </a:r>
            <a:endParaRPr/>
          </a:p>
          <a:p>
            <a:pPr indent="0" lvl="0" marL="0" rtl="0" algn="l">
              <a:spcBef>
                <a:spcPts val="0"/>
              </a:spcBef>
              <a:spcAft>
                <a:spcPts val="0"/>
              </a:spcAft>
              <a:buClr>
                <a:schemeClr val="dk1"/>
              </a:buClr>
              <a:buSzPts val="1100"/>
              <a:buFont typeface="Arial"/>
              <a:buNone/>
            </a:pPr>
            <a:r>
              <a:rPr lang="en"/>
              <a:t>clusterings. In Proceedings of the Eleventh International Conference on Information and</a:t>
            </a:r>
            <a:endParaRPr/>
          </a:p>
          <a:p>
            <a:pPr indent="0" lvl="0" marL="0" rtl="0" algn="l">
              <a:spcBef>
                <a:spcPts val="0"/>
              </a:spcBef>
              <a:spcAft>
                <a:spcPts val="0"/>
              </a:spcAft>
              <a:buClr>
                <a:schemeClr val="dk1"/>
              </a:buClr>
              <a:buSzPts val="1100"/>
              <a:buFont typeface="Arial"/>
              <a:buNone/>
            </a:pPr>
            <a:r>
              <a:rPr lang="en"/>
              <a:t>Knowledge Management, pages 600–607. ACM, 2002.</a:t>
            </a:r>
            <a:endParaRPr/>
          </a:p>
          <a:p>
            <a:pPr indent="0" lvl="0" marL="0" rtl="0" algn="l">
              <a:spcBef>
                <a:spcPts val="0"/>
              </a:spcBef>
              <a:spcAft>
                <a:spcPts val="0"/>
              </a:spcAft>
              <a:buClr>
                <a:schemeClr val="dk1"/>
              </a:buClr>
              <a:buSzPts val="1100"/>
              <a:buFont typeface="Arial"/>
              <a:buNone/>
            </a:pPr>
            <a:r>
              <a:rPr lang="en"/>
              <a:t>[48] Jason Xu and Kenneth Lange. Power k-means Clustering. In Proceedings of the 36th International</a:t>
            </a:r>
            <a:endParaRPr/>
          </a:p>
          <a:p>
            <a:pPr indent="0" lvl="0" marL="0" rtl="0" algn="l">
              <a:spcBef>
                <a:spcPts val="0"/>
              </a:spcBef>
              <a:spcAft>
                <a:spcPts val="0"/>
              </a:spcAft>
              <a:buClr>
                <a:schemeClr val="dk1"/>
              </a:buClr>
              <a:buSzPts val="1100"/>
              <a:buFont typeface="Arial"/>
              <a:buNone/>
            </a:pPr>
            <a:r>
              <a:rPr lang="en"/>
              <a:t>Conference on Machine Learning, volume 97 of Proceedings of Machine Learning</a:t>
            </a:r>
            <a:endParaRPr/>
          </a:p>
          <a:p>
            <a:pPr indent="0" lvl="0" marL="0" rtl="0" algn="l">
              <a:spcBef>
                <a:spcPts val="0"/>
              </a:spcBef>
              <a:spcAft>
                <a:spcPts val="0"/>
              </a:spcAft>
              <a:buClr>
                <a:schemeClr val="dk1"/>
              </a:buClr>
              <a:buSzPts val="1100"/>
              <a:buFont typeface="Arial"/>
              <a:buNone/>
            </a:pPr>
            <a:r>
              <a:rPr lang="en"/>
              <a:t>Research, pages 6921–6931, Long Beach, California, USA, 09–15 Jun 2019. PMLR.</a:t>
            </a:r>
            <a:endParaRPr/>
          </a:p>
          <a:p>
            <a:pPr indent="0" lvl="0" marL="0" rtl="0" algn="l">
              <a:spcBef>
                <a:spcPts val="0"/>
              </a:spcBef>
              <a:spcAft>
                <a:spcPts val="0"/>
              </a:spcAft>
              <a:buClr>
                <a:schemeClr val="dk1"/>
              </a:buClr>
              <a:buSzPts val="1100"/>
              <a:buFont typeface="Arial"/>
              <a:buNone/>
            </a:pPr>
            <a:r>
              <a:rPr lang="en"/>
              <a:t>[49] Clara Higuera, Katheleen J Gardiner, and Krzysztof J Cios. Self-organizing feature maps</a:t>
            </a:r>
            <a:endParaRPr/>
          </a:p>
          <a:p>
            <a:pPr indent="0" lvl="0" marL="0" rtl="0" algn="l">
              <a:spcBef>
                <a:spcPts val="0"/>
              </a:spcBef>
              <a:spcAft>
                <a:spcPts val="0"/>
              </a:spcAft>
              <a:buClr>
                <a:schemeClr val="dk1"/>
              </a:buClr>
              <a:buSzPts val="1100"/>
              <a:buFont typeface="Arial"/>
              <a:buNone/>
            </a:pPr>
            <a:r>
              <a:rPr lang="en"/>
              <a:t>identify proteins critical to learning in a mouse model of down syndrome. PloS One, 10(6):</a:t>
            </a:r>
            <a:endParaRPr/>
          </a:p>
          <a:p>
            <a:pPr indent="0" lvl="0" marL="0" rtl="0" algn="l">
              <a:spcBef>
                <a:spcPts val="0"/>
              </a:spcBef>
              <a:spcAft>
                <a:spcPts val="0"/>
              </a:spcAft>
              <a:buClr>
                <a:schemeClr val="dk1"/>
              </a:buClr>
              <a:buSzPts val="1100"/>
              <a:buFont typeface="Arial"/>
              <a:buNone/>
            </a:pPr>
            <a:r>
              <a:rPr lang="en"/>
              <a:t>e0129126, 2015.</a:t>
            </a:r>
            <a:endParaRPr/>
          </a:p>
          <a:p>
            <a:pPr indent="0" lvl="0" marL="0" rtl="0" algn="l">
              <a:spcBef>
                <a:spcPts val="0"/>
              </a:spcBef>
              <a:spcAft>
                <a:spcPts val="0"/>
              </a:spcAft>
              <a:buClr>
                <a:schemeClr val="dk1"/>
              </a:buClr>
              <a:buSzPts val="1100"/>
              <a:buFont typeface="Arial"/>
              <a:buNone/>
            </a:pPr>
            <a:r>
              <a:rPr lang="en"/>
              <a:t>[50] Eric C Chi, Hua Zhou, and Kenneth Lange. Distance majorization and its applications. Mathematical</a:t>
            </a:r>
            <a:endParaRPr/>
          </a:p>
          <a:p>
            <a:pPr indent="0" lvl="0" marL="0" rtl="0" algn="l">
              <a:spcBef>
                <a:spcPts val="0"/>
              </a:spcBef>
              <a:spcAft>
                <a:spcPts val="0"/>
              </a:spcAft>
              <a:buClr>
                <a:schemeClr val="dk1"/>
              </a:buClr>
              <a:buSzPts val="1100"/>
              <a:buFont typeface="Arial"/>
              <a:buNone/>
            </a:pPr>
            <a:r>
              <a:rPr lang="en"/>
              <a:t>programming, 146(1-2):409–436, 2014.</a:t>
            </a:r>
            <a:endParaRPr/>
          </a:p>
          <a:p>
            <a:pPr indent="0" lvl="0" marL="0" rtl="0" algn="l">
              <a:spcBef>
                <a:spcPts val="0"/>
              </a:spcBef>
              <a:spcAft>
                <a:spcPts val="0"/>
              </a:spcAft>
              <a:buClr>
                <a:schemeClr val="dk1"/>
              </a:buClr>
              <a:buSzPts val="1100"/>
              <a:buFont typeface="Arial"/>
              <a:buNone/>
            </a:pPr>
            <a:r>
              <a:rPr lang="en"/>
              <a:t>12</a:t>
            </a:r>
            <a:endParaRPr/>
          </a:p>
          <a:p>
            <a:pPr indent="0" lvl="0" marL="0" rtl="0" algn="l">
              <a:spcBef>
                <a:spcPts val="0"/>
              </a:spcBef>
              <a:spcAft>
                <a:spcPts val="0"/>
              </a:spcAft>
              <a:buClr>
                <a:schemeClr val="dk1"/>
              </a:buClr>
              <a:buSzPts val="1100"/>
              <a:buFont typeface="Arial"/>
              <a:buNone/>
            </a:pPr>
            <a:r>
              <a:rPr lang="en"/>
              <a:t>[51] Jason Xu, Eric Chi, and Kenneth Lange. Generalized linear model regression under distanceto-</a:t>
            </a:r>
            <a:endParaRPr/>
          </a:p>
          <a:p>
            <a:pPr indent="0" lvl="0" marL="0" rtl="0" algn="l">
              <a:spcBef>
                <a:spcPts val="0"/>
              </a:spcBef>
              <a:spcAft>
                <a:spcPts val="0"/>
              </a:spcAft>
              <a:buClr>
                <a:schemeClr val="dk1"/>
              </a:buClr>
              <a:buSzPts val="1100"/>
              <a:buFont typeface="Arial"/>
              <a:buNone/>
            </a:pPr>
            <a:r>
              <a:rPr lang="en"/>
              <a:t>set penalties. In Advances in Neural Information Processing Systems, pages 1385–1395,</a:t>
            </a:r>
            <a:endParaRPr/>
          </a:p>
          <a:p>
            <a:pPr indent="0" lvl="0" marL="0" rtl="0" algn="l">
              <a:spcBef>
                <a:spcPts val="0"/>
              </a:spcBef>
              <a:spcAft>
                <a:spcPts val="0"/>
              </a:spcAft>
              <a:buClr>
                <a:schemeClr val="dk1"/>
              </a:buClr>
              <a:buSzPts val="1100"/>
              <a:buFont typeface="Arial"/>
              <a:buNone/>
            </a:pPr>
            <a:r>
              <a:rPr lang="en"/>
              <a:t>2017.</a:t>
            </a:r>
            <a:endParaRPr/>
          </a:p>
          <a:p>
            <a:pPr indent="0" lvl="0" marL="0" rtl="0" algn="l">
              <a:spcBef>
                <a:spcPts val="0"/>
              </a:spcBef>
              <a:spcAft>
                <a:spcPts val="0"/>
              </a:spcAft>
              <a:buClr>
                <a:schemeClr val="dk1"/>
              </a:buClr>
              <a:buSzPts val="1100"/>
              <a:buFont typeface="Arial"/>
              <a:buNone/>
            </a:pPr>
            <a:r>
              <a:rPr lang="en"/>
              <a:t>[52] Kevin L Keys, Hua Zhou, and Kenneth Lange. Proximal distance algorithms: Theory and</a:t>
            </a:r>
            <a:endParaRPr/>
          </a:p>
          <a:p>
            <a:pPr indent="0" lvl="0" marL="0" rtl="0" algn="l">
              <a:spcBef>
                <a:spcPts val="0"/>
              </a:spcBef>
              <a:spcAft>
                <a:spcPts val="0"/>
              </a:spcAft>
              <a:buClr>
                <a:schemeClr val="dk1"/>
              </a:buClr>
              <a:buSzPts val="1100"/>
              <a:buFont typeface="Arial"/>
              <a:buNone/>
            </a:pPr>
            <a:r>
              <a:rPr lang="en"/>
              <a:t>practice. J. Mach. Learn. Res., 20(66):1–38, 2019.</a:t>
            </a:r>
            <a:endParaRPr/>
          </a:p>
          <a:p>
            <a:pPr indent="0" lvl="0" marL="0" rtl="0" algn="l">
              <a:spcBef>
                <a:spcPts val="0"/>
              </a:spcBef>
              <a:spcAft>
                <a:spcPts val="0"/>
              </a:spcAft>
              <a:buClr>
                <a:schemeClr val="dk1"/>
              </a:buClr>
              <a:buSzPts val="1100"/>
              <a:buFont typeface="Arial"/>
              <a:buNone/>
            </a:pPr>
            <a:r>
              <a:rPr lang="en"/>
              <a:t>[53] Heinz H Bauschke and Patrick L Combettes. Convex Analysis and Monotone Operator Theory</a:t>
            </a:r>
            <a:endParaRPr/>
          </a:p>
          <a:p>
            <a:pPr indent="0" lvl="0" marL="0" rtl="0" algn="l">
              <a:spcBef>
                <a:spcPts val="0"/>
              </a:spcBef>
              <a:spcAft>
                <a:spcPts val="0"/>
              </a:spcAft>
              <a:buClr>
                <a:schemeClr val="dk1"/>
              </a:buClr>
              <a:buSzPts val="1100"/>
              <a:buFont typeface="Arial"/>
              <a:buNone/>
            </a:pPr>
            <a:r>
              <a:rPr lang="en"/>
              <a:t>in Hilbert Spaces, volume 408. Springer, 2011.</a:t>
            </a:r>
            <a:endParaRPr/>
          </a:p>
          <a:p>
            <a:pPr indent="0" lvl="0" marL="0" rtl="0" algn="l">
              <a:spcBef>
                <a:spcPts val="0"/>
              </a:spcBef>
              <a:spcAft>
                <a:spcPts val="0"/>
              </a:spcAft>
              <a:buClr>
                <a:schemeClr val="dk1"/>
              </a:buClr>
              <a:buSzPts val="1100"/>
              <a:buFont typeface="Arial"/>
              <a:buNone/>
            </a:pPr>
            <a:r>
              <a:rPr lang="en"/>
              <a:t>[54] Amir Beck. First-order Methods in Optimization. SIAM, 2017.</a:t>
            </a:r>
            <a:endParaRPr/>
          </a:p>
          <a:p>
            <a:pPr indent="0" lvl="0" marL="0" rtl="0" algn="l">
              <a:spcBef>
                <a:spcPts val="0"/>
              </a:spcBef>
              <a:spcAft>
                <a:spcPts val="0"/>
              </a:spcAft>
              <a:buClr>
                <a:schemeClr val="dk1"/>
              </a:buClr>
              <a:buSzPts val="1100"/>
              <a:buFont typeface="Arial"/>
              <a:buNone/>
            </a:pPr>
            <a:r>
              <a:rPr lang="en"/>
              <a:t>[55] Arindam Banerjee, Srujana Merugu, Inderjit S Dhillon, and Joydeep Ghosh. Clustering with</a:t>
            </a:r>
            <a:endParaRPr/>
          </a:p>
          <a:p>
            <a:pPr indent="0" lvl="0" marL="0" rtl="0" algn="l">
              <a:spcBef>
                <a:spcPts val="0"/>
              </a:spcBef>
              <a:spcAft>
                <a:spcPts val="0"/>
              </a:spcAft>
              <a:buClr>
                <a:schemeClr val="dk1"/>
              </a:buClr>
              <a:buSzPts val="1100"/>
              <a:buFont typeface="Arial"/>
              <a:buNone/>
            </a:pPr>
            <a:r>
              <a:rPr lang="en"/>
              <a:t>Bregman divergences. Journal of machine learning research, 6(Oct):1705–1749, 2005.</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57675d076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57675d076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11747" y="12225"/>
            <a:ext cx="4761600" cy="5940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sz="2500">
                <a:solidFill>
                  <a:srgbClr val="FFFFFF"/>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7029450" y="4833131"/>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flipH="1" rot="10800000">
            <a:off x="0" y="165"/>
            <a:ext cx="9144000" cy="651000"/>
          </a:xfrm>
          <a:prstGeom prst="rect">
            <a:avLst/>
          </a:prstGeom>
          <a:solidFill>
            <a:srgbClr val="13294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13294B"/>
              </a:solidFill>
              <a:latin typeface="Calibri"/>
              <a:ea typeface="Calibri"/>
              <a:cs typeface="Calibri"/>
              <a:sym typeface="Calibri"/>
            </a:endParaRPr>
          </a:p>
        </p:txBody>
      </p:sp>
      <p:sp>
        <p:nvSpPr>
          <p:cNvPr id="57" name="Google Shape;57;p13"/>
          <p:cNvSpPr/>
          <p:nvPr/>
        </p:nvSpPr>
        <p:spPr>
          <a:xfrm flipH="1" rot="10800000">
            <a:off x="0" y="4827900"/>
            <a:ext cx="9144000" cy="3156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13294B"/>
              </a:solidFill>
              <a:latin typeface="Calibri"/>
              <a:ea typeface="Calibri"/>
              <a:cs typeface="Calibri"/>
              <a:sym typeface="Calibri"/>
            </a:endParaRPr>
          </a:p>
        </p:txBody>
      </p:sp>
      <p:sp>
        <p:nvSpPr>
          <p:cNvPr id="58" name="Google Shape;58;p13"/>
          <p:cNvSpPr txBox="1"/>
          <p:nvPr/>
        </p:nvSpPr>
        <p:spPr>
          <a:xfrm>
            <a:off x="282604" y="4893281"/>
            <a:ext cx="1528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chemeClr val="lt1"/>
                </a:solidFill>
                <a:latin typeface="Arial"/>
                <a:ea typeface="Arial"/>
                <a:cs typeface="Arial"/>
                <a:sym typeface="Arial"/>
              </a:rPr>
              <a:t>DEPARTMENT OF MATHEMATICS</a:t>
            </a:r>
            <a:endParaRPr sz="1100"/>
          </a:p>
        </p:txBody>
      </p:sp>
      <p:sp>
        <p:nvSpPr>
          <p:cNvPr id="59" name="Google Shape;59;p13"/>
          <p:cNvSpPr txBox="1"/>
          <p:nvPr/>
        </p:nvSpPr>
        <p:spPr>
          <a:xfrm>
            <a:off x="7001698" y="4893286"/>
            <a:ext cx="1855200" cy="1770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None/>
            </a:pPr>
            <a:r>
              <a:rPr b="0" i="0" lang="en" sz="700" u="none" cap="none" strike="noStrike">
                <a:solidFill>
                  <a:schemeClr val="lt1"/>
                </a:solidFill>
                <a:latin typeface="Arial"/>
                <a:ea typeface="Arial"/>
                <a:cs typeface="Arial"/>
                <a:sym typeface="Arial"/>
              </a:rPr>
              <a:t>ILLINOIS GEOMETRY LAB</a:t>
            </a:r>
            <a:endParaRPr sz="1100"/>
          </a:p>
        </p:txBody>
      </p:sp>
      <p:pic>
        <p:nvPicPr>
          <p:cNvPr descr="A close up of a logo&#10;&#10;Description automatically generated" id="60" name="Google Shape;60;p13"/>
          <p:cNvPicPr preferRelativeResize="0"/>
          <p:nvPr/>
        </p:nvPicPr>
        <p:blipFill rotWithShape="1">
          <a:blip r:embed="rId2">
            <a:alphaModFix/>
          </a:blip>
          <a:srcRect b="0" l="0" r="0" t="0"/>
          <a:stretch/>
        </p:blipFill>
        <p:spPr>
          <a:xfrm>
            <a:off x="8665658" y="171010"/>
            <a:ext cx="208430" cy="30106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5"/>
          <p:cNvSpPr txBox="1"/>
          <p:nvPr>
            <p:ph idx="12" type="sldNum"/>
          </p:nvPr>
        </p:nvSpPr>
        <p:spPr>
          <a:xfrm>
            <a:off x="6978675" y="4860281"/>
            <a:ext cx="2057400" cy="2166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5"/>
          <p:cNvSpPr/>
          <p:nvPr/>
        </p:nvSpPr>
        <p:spPr>
          <a:xfrm flipH="1" rot="10800000">
            <a:off x="-1" y="48"/>
            <a:ext cx="9144000" cy="5149575"/>
          </a:xfrm>
          <a:prstGeom prst="rect">
            <a:avLst/>
          </a:prstGeom>
          <a:solidFill>
            <a:srgbClr val="13294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72" name="Google Shape;72;p15"/>
          <p:cNvPicPr preferRelativeResize="0"/>
          <p:nvPr/>
        </p:nvPicPr>
        <p:blipFill rotWithShape="1">
          <a:blip r:embed="rId2">
            <a:alphaModFix amt="25000"/>
          </a:blip>
          <a:srcRect b="0" l="0" r="0" t="0"/>
          <a:stretch/>
        </p:blipFill>
        <p:spPr>
          <a:xfrm>
            <a:off x="-1" y="-8"/>
            <a:ext cx="9144000" cy="5143500"/>
          </a:xfrm>
          <a:prstGeom prst="rect">
            <a:avLst/>
          </a:prstGeom>
          <a:noFill/>
          <a:ln>
            <a:noFill/>
          </a:ln>
        </p:spPr>
      </p:pic>
      <p:sp>
        <p:nvSpPr>
          <p:cNvPr id="73" name="Google Shape;73;p15"/>
          <p:cNvSpPr txBox="1"/>
          <p:nvPr/>
        </p:nvSpPr>
        <p:spPr>
          <a:xfrm>
            <a:off x="2962397" y="4880113"/>
            <a:ext cx="34347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chemeClr val="lt1"/>
                </a:solidFill>
                <a:latin typeface="Arial"/>
                <a:ea typeface="Arial"/>
                <a:cs typeface="Arial"/>
                <a:sym typeface="Arial"/>
              </a:rPr>
              <a:t>DEPARTMENT OF </a:t>
            </a:r>
            <a:r>
              <a:rPr lang="en" sz="700">
                <a:solidFill>
                  <a:schemeClr val="lt1"/>
                </a:solidFill>
              </a:rPr>
              <a:t>INDUSTRIAL AND ENTERPRISE SYSTEMS ENGINEERING</a:t>
            </a:r>
            <a:endParaRPr sz="1100"/>
          </a:p>
        </p:txBody>
      </p:sp>
      <p:pic>
        <p:nvPicPr>
          <p:cNvPr descr="A close up of a logo&#10;&#10;Description automatically generated" id="74" name="Google Shape;74;p15"/>
          <p:cNvPicPr preferRelativeResize="0"/>
          <p:nvPr/>
        </p:nvPicPr>
        <p:blipFill rotWithShape="1">
          <a:blip r:embed="rId3">
            <a:alphaModFix/>
          </a:blip>
          <a:srcRect b="0" l="0" r="0" t="0"/>
          <a:stretch/>
        </p:blipFill>
        <p:spPr>
          <a:xfrm>
            <a:off x="8665658" y="176782"/>
            <a:ext cx="208429" cy="30106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311747" y="12225"/>
            <a:ext cx="4761450" cy="594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25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6"/>
          <p:cNvSpPr txBox="1"/>
          <p:nvPr>
            <p:ph idx="12" type="sldNum"/>
          </p:nvPr>
        </p:nvSpPr>
        <p:spPr>
          <a:xfrm>
            <a:off x="7029450" y="4833131"/>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6"/>
          <p:cNvSpPr/>
          <p:nvPr/>
        </p:nvSpPr>
        <p:spPr>
          <a:xfrm flipH="1" rot="10800000">
            <a:off x="0" y="15"/>
            <a:ext cx="9144000" cy="651150"/>
          </a:xfrm>
          <a:prstGeom prst="rect">
            <a:avLst/>
          </a:prstGeom>
          <a:solidFill>
            <a:srgbClr val="13294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13294B"/>
              </a:solidFill>
              <a:latin typeface="Calibri"/>
              <a:ea typeface="Calibri"/>
              <a:cs typeface="Calibri"/>
              <a:sym typeface="Calibri"/>
            </a:endParaRPr>
          </a:p>
        </p:txBody>
      </p:sp>
      <p:sp>
        <p:nvSpPr>
          <p:cNvPr id="82" name="Google Shape;82;p16"/>
          <p:cNvSpPr/>
          <p:nvPr/>
        </p:nvSpPr>
        <p:spPr>
          <a:xfrm flipH="1" rot="10800000">
            <a:off x="0" y="4827825"/>
            <a:ext cx="9144000" cy="315675"/>
          </a:xfrm>
          <a:prstGeom prst="rect">
            <a:avLst/>
          </a:prstGeom>
          <a:solidFill>
            <a:srgbClr val="13294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13294B"/>
              </a:solidFill>
              <a:latin typeface="Calibri"/>
              <a:ea typeface="Calibri"/>
              <a:cs typeface="Calibri"/>
              <a:sym typeface="Calibri"/>
            </a:endParaRPr>
          </a:p>
        </p:txBody>
      </p:sp>
      <p:sp>
        <p:nvSpPr>
          <p:cNvPr id="83" name="Google Shape;83;p16"/>
          <p:cNvSpPr txBox="1"/>
          <p:nvPr/>
        </p:nvSpPr>
        <p:spPr>
          <a:xfrm>
            <a:off x="2919194" y="4897163"/>
            <a:ext cx="37083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chemeClr val="lt1"/>
                </a:solidFill>
                <a:latin typeface="Arial"/>
                <a:ea typeface="Arial"/>
                <a:cs typeface="Arial"/>
                <a:sym typeface="Arial"/>
              </a:rPr>
              <a:t>DEPARTMENT O</a:t>
            </a:r>
            <a:r>
              <a:rPr lang="en" sz="700">
                <a:solidFill>
                  <a:schemeClr val="lt1"/>
                </a:solidFill>
              </a:rPr>
              <a:t>F INDUSTRIAL AND ENTERPRISE SYSTEMS ENGINEERING</a:t>
            </a:r>
            <a:endParaRPr sz="1100"/>
          </a:p>
        </p:txBody>
      </p:sp>
      <p:pic>
        <p:nvPicPr>
          <p:cNvPr descr="A close up of a logo&#10;&#10;Description automatically generated" id="84" name="Google Shape;84;p16"/>
          <p:cNvPicPr preferRelativeResize="0"/>
          <p:nvPr/>
        </p:nvPicPr>
        <p:blipFill rotWithShape="1">
          <a:blip r:embed="rId2">
            <a:alphaModFix/>
          </a:blip>
          <a:srcRect b="0" l="0" r="0" t="0"/>
          <a:stretch/>
        </p:blipFill>
        <p:spPr>
          <a:xfrm>
            <a:off x="8665658" y="171010"/>
            <a:ext cx="208429" cy="30106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8" name="Google Shape;8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1" name="Google Shape;101;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3" name="Google Shape;103;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2" name="Shape 112"/>
        <p:cNvGrpSpPr/>
        <p:nvPr/>
      </p:nvGrpSpPr>
      <p:grpSpPr>
        <a:xfrm>
          <a:off x="0" y="0"/>
          <a:ext cx="0" cy="0"/>
          <a:chOff x="0" y="0"/>
          <a:chExt cx="0" cy="0"/>
        </a:xfrm>
      </p:grpSpPr>
      <p:sp>
        <p:nvSpPr>
          <p:cNvPr id="113" name="Google Shape;113;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5" name="Google Shape;115;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2" name="Google Shape;122;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3" name="Google Shape;123;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9" name="Google Shape;129;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4" name="Google Shape;64;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5" name="Google Shape;65;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6" name="Google Shape;66;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proceedings.neurips.cc/paper/2020/file/735ddec196a9ca5745c05bec0eaa4bf9-Paper.pdf" TargetMode="External"/><Relationship Id="rId4" Type="http://schemas.openxmlformats.org/officeDocument/2006/relationships/hyperlink" Target="https://proceedings.neurips.cc/paper/2020/file/735ddec196a9ca5745c05bec0eaa4bf9-Paper.pdf" TargetMode="External"/><Relationship Id="rId5" Type="http://schemas.openxmlformats.org/officeDocument/2006/relationships/hyperlink" Target="https://github.com/aarunishsinha/SKFR-Python" TargetMode="External"/><Relationship Id="rId6" Type="http://schemas.openxmlformats.org/officeDocument/2006/relationships/hyperlink" Target="https://github.com/aarunishsinha/SKFR-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850494" y="1195056"/>
            <a:ext cx="7443000" cy="4612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500"/>
              </a:spcBef>
              <a:spcAft>
                <a:spcPts val="0"/>
              </a:spcAft>
              <a:buNone/>
            </a:pPr>
            <a:r>
              <a:rPr b="1" lang="en" sz="3400">
                <a:solidFill>
                  <a:schemeClr val="lt1"/>
                </a:solidFill>
                <a:latin typeface="Calibri"/>
                <a:ea typeface="Calibri"/>
                <a:cs typeface="Calibri"/>
                <a:sym typeface="Calibri"/>
              </a:rPr>
              <a:t>Simple &amp; Scalable Sparse </a:t>
            </a:r>
            <a:endParaRPr b="1" sz="3400">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rPr b="1" lang="en" sz="3400">
                <a:solidFill>
                  <a:schemeClr val="lt1"/>
                </a:solidFill>
                <a:latin typeface="Calibri"/>
                <a:ea typeface="Calibri"/>
                <a:cs typeface="Calibri"/>
                <a:sym typeface="Calibri"/>
              </a:rPr>
              <a:t>K-means clustering with Feature Ranking</a:t>
            </a:r>
            <a:endParaRPr b="1" sz="3400">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rPr lang="en" sz="1900">
                <a:solidFill>
                  <a:schemeClr val="lt1"/>
                </a:solidFill>
                <a:latin typeface="Calibri"/>
                <a:ea typeface="Calibri"/>
                <a:cs typeface="Calibri"/>
                <a:sym typeface="Calibri"/>
              </a:rPr>
              <a:t>IE 529: Course Project</a:t>
            </a:r>
            <a:endParaRPr sz="1900">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rPr lang="en" sz="1300">
                <a:solidFill>
                  <a:schemeClr val="lt1"/>
                </a:solidFill>
                <a:latin typeface="Calibri"/>
                <a:ea typeface="Calibri"/>
                <a:cs typeface="Calibri"/>
                <a:sym typeface="Calibri"/>
              </a:rPr>
              <a:t>Team members</a:t>
            </a:r>
            <a:endParaRPr sz="1300">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rPr lang="en" sz="1300">
                <a:solidFill>
                  <a:schemeClr val="lt1"/>
                </a:solidFill>
                <a:latin typeface="Calibri"/>
                <a:ea typeface="Calibri"/>
                <a:cs typeface="Calibri"/>
                <a:sym typeface="Calibri"/>
              </a:rPr>
              <a:t>Praveen Kumar M (Net ID: pkm4)</a:t>
            </a:r>
            <a:endParaRPr sz="1300">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rPr lang="en" sz="1300">
                <a:solidFill>
                  <a:schemeClr val="lt1"/>
                </a:solidFill>
                <a:latin typeface="Calibri"/>
                <a:ea typeface="Calibri"/>
                <a:cs typeface="Calibri"/>
                <a:sym typeface="Calibri"/>
              </a:rPr>
              <a:t>Lloyd Fernandes (Net ID: lloydf2)</a:t>
            </a:r>
            <a:endParaRPr sz="1300">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rPr lang="en" sz="1300">
                <a:solidFill>
                  <a:schemeClr val="lt1"/>
                </a:solidFill>
                <a:latin typeface="Calibri"/>
                <a:ea typeface="Calibri"/>
                <a:cs typeface="Calibri"/>
                <a:sym typeface="Calibri"/>
              </a:rPr>
              <a:t>Omkar Rajendra Mehta (Net ID: omehta2)</a:t>
            </a:r>
            <a:endParaRPr sz="1300">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rPr lang="en" sz="1300">
                <a:solidFill>
                  <a:schemeClr val="lt1"/>
                </a:solidFill>
                <a:latin typeface="Calibri"/>
                <a:ea typeface="Calibri"/>
                <a:cs typeface="Calibri"/>
                <a:sym typeface="Calibri"/>
              </a:rPr>
              <a:t>Vincent Hoff (Net ID: vhoff2)</a:t>
            </a:r>
            <a:endParaRPr sz="1300">
              <a:solidFill>
                <a:schemeClr val="lt1"/>
              </a:solidFill>
              <a:latin typeface="Calibri"/>
              <a:ea typeface="Calibri"/>
              <a:cs typeface="Calibri"/>
              <a:sym typeface="Calibri"/>
            </a:endParaRPr>
          </a:p>
          <a:p>
            <a:pPr indent="457200" lvl="0" marL="2286000" marR="0" rtl="0" algn="l">
              <a:lnSpc>
                <a:spcPct val="100000"/>
              </a:lnSpc>
              <a:spcBef>
                <a:spcPts val="500"/>
              </a:spcBef>
              <a:spcAft>
                <a:spcPts val="0"/>
              </a:spcAft>
              <a:buNone/>
            </a:pPr>
            <a:r>
              <a:t/>
            </a:r>
            <a:endParaRPr sz="1900">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t/>
            </a:r>
            <a:endParaRPr i="0" sz="1400" u="none" cap="none" strike="noStrike">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rPr i="0" lang="en" sz="1400" u="none" cap="none" strike="noStrike">
                <a:solidFill>
                  <a:schemeClr val="lt1"/>
                </a:solidFill>
                <a:latin typeface="Calibri"/>
                <a:ea typeface="Calibri"/>
                <a:cs typeface="Calibri"/>
                <a:sym typeface="Calibri"/>
              </a:rPr>
              <a:t>                    </a:t>
            </a:r>
            <a:endParaRPr i="0" sz="1400" u="none" cap="none" strike="noStrike">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t/>
            </a:r>
            <a:endParaRPr i="0" sz="1400" u="none" cap="none" strike="noStrike">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t/>
            </a:r>
            <a:endParaRPr i="0" sz="1400" u="none" cap="none" strike="noStrike">
              <a:solidFill>
                <a:schemeClr val="lt1"/>
              </a:solidFill>
              <a:latin typeface="Calibri"/>
              <a:ea typeface="Calibri"/>
              <a:cs typeface="Calibri"/>
              <a:sym typeface="Calibri"/>
            </a:endParaRPr>
          </a:p>
          <a:p>
            <a:pPr indent="0" lvl="0" marL="0" marR="0" rtl="0" algn="ctr">
              <a:lnSpc>
                <a:spcPct val="100000"/>
              </a:lnSpc>
              <a:spcBef>
                <a:spcPts val="500"/>
              </a:spcBef>
              <a:spcAft>
                <a:spcPts val="0"/>
              </a:spcAft>
              <a:buNone/>
            </a:pPr>
            <a:r>
              <a:t/>
            </a:r>
            <a:endParaRPr i="0" sz="1400" u="none" cap="none" strike="noStrike">
              <a:solidFill>
                <a:schemeClr val="lt1"/>
              </a:solidFill>
              <a:latin typeface="Calibri"/>
              <a:ea typeface="Calibri"/>
              <a:cs typeface="Calibri"/>
              <a:sym typeface="Calibri"/>
            </a:endParaRPr>
          </a:p>
        </p:txBody>
      </p:sp>
      <p:pic>
        <p:nvPicPr>
          <p:cNvPr descr="A picture containing drawing&#10;&#10;Description automatically generated" id="143" name="Google Shape;143;p25"/>
          <p:cNvPicPr preferRelativeResize="0"/>
          <p:nvPr/>
        </p:nvPicPr>
        <p:blipFill rotWithShape="1">
          <a:blip r:embed="rId3">
            <a:alphaModFix/>
          </a:blip>
          <a:srcRect b="0" l="0" r="0" t="0"/>
          <a:stretch/>
        </p:blipFill>
        <p:spPr>
          <a:xfrm>
            <a:off x="593550" y="334910"/>
            <a:ext cx="2182486" cy="565561"/>
          </a:xfrm>
          <a:prstGeom prst="rect">
            <a:avLst/>
          </a:prstGeom>
          <a:noFill/>
          <a:ln>
            <a:noFill/>
          </a:ln>
        </p:spPr>
      </p:pic>
      <p:sp>
        <p:nvSpPr>
          <p:cNvPr id="144" name="Google Shape;144;p25"/>
          <p:cNvSpPr txBox="1"/>
          <p:nvPr/>
        </p:nvSpPr>
        <p:spPr>
          <a:xfrm>
            <a:off x="2941511" y="4419714"/>
            <a:ext cx="3261000" cy="284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December 08, 2021</a:t>
            </a:r>
            <a:endParaRPr i="0" sz="1400" u="none" cap="none" strike="noStrike">
              <a:solidFill>
                <a:schemeClr val="lt1"/>
              </a:solidFill>
              <a:latin typeface="Calibri"/>
              <a:ea typeface="Calibri"/>
              <a:cs typeface="Calibri"/>
              <a:sym typeface="Calibri"/>
            </a:endParaRPr>
          </a:p>
        </p:txBody>
      </p:sp>
      <p:sp>
        <p:nvSpPr>
          <p:cNvPr id="145" name="Google Shape;145;p25"/>
          <p:cNvSpPr txBox="1"/>
          <p:nvPr>
            <p:ph idx="12" type="sldNum"/>
          </p:nvPr>
        </p:nvSpPr>
        <p:spPr>
          <a:xfrm>
            <a:off x="6978675" y="4860281"/>
            <a:ext cx="2057400" cy="216675"/>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47" y="12225"/>
            <a:ext cx="47616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References</a:t>
            </a:r>
            <a:endParaRPr/>
          </a:p>
        </p:txBody>
      </p:sp>
      <p:sp>
        <p:nvSpPr>
          <p:cNvPr id="207" name="Google Shape;207;p3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[1] Z. Zhang, K. Lange, and J. Xu, “Simple and scalable sparse k-means clustering via feature ranking,” in Advances in Neural Information Processing Systems, H. Larochelle, M. Ranzato, R. Hadsell, M. F. Balcan, and H. Lin, Eds., vol. 33. Curran Associates, Inc., 2020, pp. 10 148–10 160. [Online]. Available:</a:t>
            </a:r>
            <a:r>
              <a:rPr lang="en" sz="1100">
                <a:uFill>
                  <a:noFill/>
                </a:uFill>
                <a:latin typeface="Arial"/>
                <a:ea typeface="Arial"/>
                <a:cs typeface="Arial"/>
                <a:sym typeface="Arial"/>
                <a:hlinkClick r:id="rId3"/>
              </a:rPr>
              <a:t> </a:t>
            </a:r>
            <a:r>
              <a:rPr lang="en" sz="1100" u="sng">
                <a:solidFill>
                  <a:schemeClr val="hlink"/>
                </a:solidFill>
                <a:latin typeface="Arial"/>
                <a:ea typeface="Arial"/>
                <a:cs typeface="Arial"/>
                <a:sym typeface="Arial"/>
                <a:hlinkClick r:id="rId4"/>
              </a:rPr>
              <a:t>https://proceedings.neurips.cc/paper/2020/file/735ddec196a9ca5745c05bec0eaa4bf9-Paper.pdf</a:t>
            </a:r>
            <a:endParaRPr sz="1100" u="sng">
              <a:solidFill>
                <a:schemeClr val="hlink"/>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[2] D. Pollard, “Strong consistency of k-means clustering,” The Annals of Statistics, vol. 9, no. 1, 1981.</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[3] J. T. Chi, E. C. Chi, and R. G. Baraniuk, “k-pod: A method for k-means clustering of missing data,” The American Statistician, vol. 70, no. 1, p. 91–99, 2016.</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[4] “Skfr-python,”</a:t>
            </a:r>
            <a:r>
              <a:rPr lang="en" sz="1100">
                <a:uFill>
                  <a:noFill/>
                </a:uFill>
                <a:latin typeface="Arial"/>
                <a:ea typeface="Arial"/>
                <a:cs typeface="Arial"/>
                <a:sym typeface="Arial"/>
                <a:hlinkClick r:id="rId5"/>
              </a:rPr>
              <a:t> </a:t>
            </a:r>
            <a:r>
              <a:rPr lang="en" sz="1100" u="sng">
                <a:solidFill>
                  <a:schemeClr val="hlink"/>
                </a:solidFill>
                <a:latin typeface="Arial"/>
                <a:ea typeface="Arial"/>
                <a:cs typeface="Arial"/>
                <a:sym typeface="Arial"/>
                <a:hlinkClick r:id="rId6"/>
              </a:rPr>
              <a:t>https://github.com/aarunishsinha/SKFR-Python</a:t>
            </a:r>
            <a:r>
              <a:rPr lang="en" sz="1100">
                <a:latin typeface="Arial"/>
                <a:ea typeface="Arial"/>
                <a:cs typeface="Arial"/>
                <a:sym typeface="Arial"/>
              </a:rPr>
              <a:t>, [Online; accessed 8-December-2021].</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47" y="12225"/>
            <a:ext cx="47616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CLUSTERING</a:t>
            </a:r>
            <a:endParaRPr/>
          </a:p>
        </p:txBody>
      </p:sp>
      <p:sp>
        <p:nvSpPr>
          <p:cNvPr id="151" name="Google Shape;151;p26"/>
          <p:cNvSpPr txBox="1"/>
          <p:nvPr>
            <p:ph idx="1" type="body"/>
          </p:nvPr>
        </p:nvSpPr>
        <p:spPr>
          <a:xfrm>
            <a:off x="628650" y="1158794"/>
            <a:ext cx="7886700" cy="3263400"/>
          </a:xfrm>
          <a:prstGeom prst="rect">
            <a:avLst/>
          </a:prstGeom>
        </p:spPr>
        <p:txBody>
          <a:bodyPr anchorCtr="0" anchor="t" bIns="34275" lIns="68575" spcFirstLastPara="1" rIns="68575" wrap="square" tIns="34275">
            <a:noAutofit/>
          </a:bodyPr>
          <a:lstStyle/>
          <a:p>
            <a:pPr indent="-349250" lvl="0" marL="457200" rtl="0" algn="l">
              <a:spcBef>
                <a:spcPts val="1000"/>
              </a:spcBef>
              <a:spcAft>
                <a:spcPts val="0"/>
              </a:spcAft>
              <a:buSzPts val="1900"/>
              <a:buChar char="❖"/>
            </a:pPr>
            <a:r>
              <a:rPr b="1" lang="en" sz="1900"/>
              <a:t>Clustering </a:t>
            </a:r>
            <a:r>
              <a:rPr lang="en" sz="1900"/>
              <a:t>is one of the most widely used statistical techniques to group data into homogenous clusters, with each cluster sharing similar characteristics.</a:t>
            </a:r>
            <a:endParaRPr sz="1900"/>
          </a:p>
          <a:p>
            <a:pPr indent="0" lvl="0" marL="457200" rtl="0" algn="l">
              <a:spcBef>
                <a:spcPts val="1000"/>
              </a:spcBef>
              <a:spcAft>
                <a:spcPts val="0"/>
              </a:spcAft>
              <a:buNone/>
            </a:pPr>
            <a:r>
              <a:t/>
            </a:r>
            <a:endParaRPr sz="1900"/>
          </a:p>
          <a:p>
            <a:pPr indent="-349250" lvl="0" marL="457200" rtl="0" algn="l">
              <a:spcBef>
                <a:spcPts val="1000"/>
              </a:spcBef>
              <a:spcAft>
                <a:spcPts val="0"/>
              </a:spcAft>
              <a:buSzPts val="1900"/>
              <a:buChar char="❖"/>
            </a:pPr>
            <a:r>
              <a:rPr b="1" i="1" lang="en" sz="1900"/>
              <a:t>K</a:t>
            </a:r>
            <a:r>
              <a:rPr b="1" lang="en" sz="1900"/>
              <a:t>-means</a:t>
            </a:r>
            <a:r>
              <a:rPr lang="en" sz="1900"/>
              <a:t> is a popular method for performing clustering owing to its simplicity, speed and familiarity. The objective is to reduce the within-cluster sums of squared losses (aka WCSS). The steps include:</a:t>
            </a:r>
            <a:endParaRPr sz="1900"/>
          </a:p>
          <a:p>
            <a:pPr indent="-349250" lvl="1" marL="914400" rtl="0" algn="l">
              <a:spcBef>
                <a:spcPts val="0"/>
              </a:spcBef>
              <a:spcAft>
                <a:spcPts val="0"/>
              </a:spcAft>
              <a:buSzPts val="1900"/>
              <a:buChar char="➢"/>
            </a:pPr>
            <a:r>
              <a:rPr lang="en" sz="1900"/>
              <a:t>Assigning each data point to its nearest cluster center</a:t>
            </a:r>
            <a:endParaRPr sz="1900"/>
          </a:p>
          <a:p>
            <a:pPr indent="-349250" lvl="1" marL="914400" rtl="0" algn="l">
              <a:spcBef>
                <a:spcPts val="0"/>
              </a:spcBef>
              <a:spcAft>
                <a:spcPts val="0"/>
              </a:spcAft>
              <a:buSzPts val="1900"/>
              <a:buChar char="➢"/>
            </a:pPr>
            <a:r>
              <a:rPr lang="en" sz="1900"/>
              <a:t>Updating cluster centers by mean of the data points of each cluster</a:t>
            </a:r>
            <a:endParaRPr sz="1900"/>
          </a:p>
          <a:p>
            <a:pPr indent="0" lvl="0" marL="0" rtl="0" algn="l">
              <a:spcBef>
                <a:spcPts val="1000"/>
              </a:spcBef>
              <a:spcAft>
                <a:spcPts val="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47" y="12225"/>
            <a:ext cx="47616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PROBLEM AND MOTIVATION</a:t>
            </a:r>
            <a:endParaRPr/>
          </a:p>
        </p:txBody>
      </p:sp>
      <p:sp>
        <p:nvSpPr>
          <p:cNvPr id="157" name="Google Shape;157;p27"/>
          <p:cNvSpPr txBox="1"/>
          <p:nvPr>
            <p:ph idx="1" type="body"/>
          </p:nvPr>
        </p:nvSpPr>
        <p:spPr>
          <a:xfrm>
            <a:off x="628650" y="1166594"/>
            <a:ext cx="7886700" cy="32634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None/>
            </a:pPr>
            <a:r>
              <a:t/>
            </a:r>
            <a:endParaRPr sz="1900"/>
          </a:p>
          <a:p>
            <a:pPr indent="-349250" lvl="0" marL="457200" rtl="0" algn="l">
              <a:spcBef>
                <a:spcPts val="1000"/>
              </a:spcBef>
              <a:spcAft>
                <a:spcPts val="0"/>
              </a:spcAft>
              <a:buSzPts val="1900"/>
              <a:buChar char="❖"/>
            </a:pPr>
            <a:r>
              <a:rPr lang="en" sz="1900"/>
              <a:t>For high dimensional data :</a:t>
            </a:r>
            <a:endParaRPr sz="1900"/>
          </a:p>
          <a:p>
            <a:pPr indent="-349250" lvl="1" marL="914400" rtl="0" algn="l">
              <a:spcBef>
                <a:spcPts val="0"/>
              </a:spcBef>
              <a:spcAft>
                <a:spcPts val="0"/>
              </a:spcAft>
              <a:buSzPts val="1900"/>
              <a:buChar char="➢"/>
            </a:pPr>
            <a:r>
              <a:rPr lang="en" sz="1900"/>
              <a:t>Signal to noise ratio reduces with each additional feature. Clustering ability deteriorates</a:t>
            </a:r>
            <a:endParaRPr sz="1900"/>
          </a:p>
          <a:p>
            <a:pPr indent="-349250" lvl="1" marL="914400" rtl="0" algn="l">
              <a:spcBef>
                <a:spcPts val="0"/>
              </a:spcBef>
              <a:spcAft>
                <a:spcPts val="0"/>
              </a:spcAft>
              <a:buSzPts val="1900"/>
              <a:buChar char="➢"/>
            </a:pPr>
            <a:r>
              <a:rPr lang="en" sz="1900"/>
              <a:t>Computational and memory requirements increases</a:t>
            </a:r>
            <a:endParaRPr sz="1900"/>
          </a:p>
          <a:p>
            <a:pPr indent="0" lvl="0" marL="914400" rtl="0" algn="l">
              <a:spcBef>
                <a:spcPts val="1000"/>
              </a:spcBef>
              <a:spcAft>
                <a:spcPts val="0"/>
              </a:spcAft>
              <a:buNone/>
            </a:pPr>
            <a:r>
              <a:t/>
            </a:r>
            <a:endParaRPr sz="1900"/>
          </a:p>
          <a:p>
            <a:pPr indent="-377825" lvl="0" marL="457200" rtl="0" algn="l">
              <a:spcBef>
                <a:spcPts val="1000"/>
              </a:spcBef>
              <a:spcAft>
                <a:spcPts val="0"/>
              </a:spcAft>
              <a:buSzPts val="2350"/>
              <a:buChar char="❖"/>
            </a:pPr>
            <a:r>
              <a:rPr lang="en" sz="1900"/>
              <a:t>Many algorithms have been developed to address these issues as k-means clustering does not work</a:t>
            </a:r>
            <a:r>
              <a:rPr lang="en" sz="2350"/>
              <a:t>.</a:t>
            </a:r>
            <a:endParaRPr sz="2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47" y="12225"/>
            <a:ext cx="47616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PAST WORK</a:t>
            </a:r>
            <a:endParaRPr/>
          </a:p>
        </p:txBody>
      </p:sp>
      <p:sp>
        <p:nvSpPr>
          <p:cNvPr id="163" name="Google Shape;163;p28"/>
          <p:cNvSpPr txBox="1"/>
          <p:nvPr>
            <p:ph idx="1" type="body"/>
          </p:nvPr>
        </p:nvSpPr>
        <p:spPr>
          <a:xfrm>
            <a:off x="628650" y="793244"/>
            <a:ext cx="7886700" cy="3263400"/>
          </a:xfrm>
          <a:prstGeom prst="rect">
            <a:avLst/>
          </a:prstGeom>
        </p:spPr>
        <p:txBody>
          <a:bodyPr anchorCtr="0" anchor="t" bIns="34275" lIns="68575" spcFirstLastPara="1" rIns="68575" wrap="square" tIns="34275">
            <a:noAutofit/>
          </a:bodyPr>
          <a:lstStyle/>
          <a:p>
            <a:pPr indent="-349250" lvl="0" marL="457200" rtl="0" algn="l">
              <a:spcBef>
                <a:spcPts val="800"/>
              </a:spcBef>
              <a:spcAft>
                <a:spcPts val="0"/>
              </a:spcAft>
              <a:buSzPts val="1900"/>
              <a:buChar char="❖"/>
            </a:pPr>
            <a:r>
              <a:rPr b="1" lang="en" sz="1900"/>
              <a:t>Filter based methods</a:t>
            </a:r>
            <a:r>
              <a:rPr lang="en" sz="1900"/>
              <a:t> </a:t>
            </a:r>
            <a:endParaRPr sz="1900"/>
          </a:p>
          <a:p>
            <a:pPr indent="-349250" lvl="1" marL="914400" rtl="0" algn="l">
              <a:spcBef>
                <a:spcPts val="0"/>
              </a:spcBef>
              <a:spcAft>
                <a:spcPts val="0"/>
              </a:spcAft>
              <a:buSzPts val="1900"/>
              <a:buChar char="➢"/>
            </a:pPr>
            <a:r>
              <a:rPr lang="en" sz="1900"/>
              <a:t>Filters the right features which can improve clustering quality before applying clustering.</a:t>
            </a:r>
            <a:endParaRPr sz="1900"/>
          </a:p>
          <a:p>
            <a:pPr indent="-349250" lvl="0" marL="457200" rtl="0" algn="l">
              <a:spcBef>
                <a:spcPts val="0"/>
              </a:spcBef>
              <a:spcAft>
                <a:spcPts val="0"/>
              </a:spcAft>
              <a:buSzPts val="1900"/>
              <a:buChar char="❖"/>
            </a:pPr>
            <a:r>
              <a:rPr b="1" lang="en" sz="1900"/>
              <a:t>Wrapper based methods</a:t>
            </a:r>
            <a:r>
              <a:rPr lang="en" sz="1900"/>
              <a:t> </a:t>
            </a:r>
            <a:endParaRPr sz="1900"/>
          </a:p>
          <a:p>
            <a:pPr indent="-349250" lvl="1" marL="914400" rtl="0" algn="l">
              <a:spcBef>
                <a:spcPts val="0"/>
              </a:spcBef>
              <a:spcAft>
                <a:spcPts val="0"/>
              </a:spcAft>
              <a:buSzPts val="1900"/>
              <a:buChar char="➢"/>
            </a:pPr>
            <a:r>
              <a:rPr lang="en" sz="1900"/>
              <a:t>Select subsets of attributes and  identify the best subset post clustering - based on certain cluster quality metrics.</a:t>
            </a:r>
            <a:endParaRPr sz="1900"/>
          </a:p>
          <a:p>
            <a:pPr indent="-349250" lvl="1" marL="914400" rtl="0" algn="l">
              <a:spcBef>
                <a:spcPts val="0"/>
              </a:spcBef>
              <a:spcAft>
                <a:spcPts val="0"/>
              </a:spcAft>
              <a:buSzPts val="1900"/>
              <a:buChar char="➢"/>
            </a:pPr>
            <a:r>
              <a:rPr b="1" lang="en" sz="1900"/>
              <a:t>Clustering on Subset of attributes (COSA) </a:t>
            </a:r>
            <a:r>
              <a:rPr lang="en" sz="1900"/>
              <a:t>: It is a Wrapper based method where weights are assigned to important features which are higher compared to other features.</a:t>
            </a:r>
            <a:endParaRPr sz="1900"/>
          </a:p>
          <a:p>
            <a:pPr indent="-349250" lvl="1" marL="914400" rtl="0" algn="l">
              <a:spcBef>
                <a:spcPts val="0"/>
              </a:spcBef>
              <a:spcAft>
                <a:spcPts val="0"/>
              </a:spcAft>
              <a:buSzPts val="1900"/>
              <a:buChar char="➢"/>
            </a:pPr>
            <a:r>
              <a:rPr b="1" lang="en" sz="1900"/>
              <a:t>Sparse k-means (SKM) </a:t>
            </a:r>
            <a:r>
              <a:rPr lang="en" sz="1900"/>
              <a:t>adds the l-1 norm of weights for calculating weights of the features using gradient descent and selecting features.</a:t>
            </a:r>
            <a:endParaRPr sz="1900"/>
          </a:p>
          <a:p>
            <a:pPr indent="0" lvl="0" marL="914400" rtl="0" algn="l">
              <a:spcBef>
                <a:spcPts val="800"/>
              </a:spcBef>
              <a:spcAft>
                <a:spcPts val="0"/>
              </a:spcAft>
              <a:buNone/>
            </a:pPr>
            <a:r>
              <a:t/>
            </a:r>
            <a:endParaRPr sz="1900"/>
          </a:p>
          <a:p>
            <a:pPr indent="0" lvl="0" marL="457200" rtl="0" algn="l">
              <a:spcBef>
                <a:spcPts val="800"/>
              </a:spcBef>
              <a:spcAft>
                <a:spcPts val="0"/>
              </a:spcAft>
              <a:buNone/>
            </a:pPr>
            <a:r>
              <a:t/>
            </a:r>
            <a:endParaRPr sz="1900"/>
          </a:p>
        </p:txBody>
      </p:sp>
      <p:pic>
        <p:nvPicPr>
          <p:cNvPr id="164" name="Google Shape;164;p28"/>
          <p:cNvPicPr preferRelativeResize="0"/>
          <p:nvPr/>
        </p:nvPicPr>
        <p:blipFill>
          <a:blip r:embed="rId3">
            <a:alphaModFix/>
          </a:blip>
          <a:stretch>
            <a:fillRect/>
          </a:stretch>
        </p:blipFill>
        <p:spPr>
          <a:xfrm>
            <a:off x="1966800" y="3826300"/>
            <a:ext cx="4419600" cy="76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52" y="12225"/>
            <a:ext cx="77775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Sparse and Scalable k-means with Feature ranking (SKFR)</a:t>
            </a:r>
            <a:endParaRPr/>
          </a:p>
        </p:txBody>
      </p:sp>
      <p:sp>
        <p:nvSpPr>
          <p:cNvPr id="170" name="Google Shape;170;p29"/>
          <p:cNvSpPr txBox="1"/>
          <p:nvPr>
            <p:ph idx="1" type="body"/>
          </p:nvPr>
        </p:nvSpPr>
        <p:spPr>
          <a:xfrm>
            <a:off x="628650" y="878150"/>
            <a:ext cx="7886700" cy="3443100"/>
          </a:xfrm>
          <a:prstGeom prst="rect">
            <a:avLst/>
          </a:prstGeom>
        </p:spPr>
        <p:txBody>
          <a:bodyPr anchorCtr="0" anchor="t" bIns="34275" lIns="68575" spcFirstLastPara="1" rIns="68575" wrap="square" tIns="34275">
            <a:noAutofit/>
          </a:bodyPr>
          <a:lstStyle/>
          <a:p>
            <a:pPr indent="-349250" lvl="0" marL="457200" rtl="0" algn="l">
              <a:spcBef>
                <a:spcPts val="800"/>
              </a:spcBef>
              <a:spcAft>
                <a:spcPts val="0"/>
              </a:spcAft>
              <a:buSzPts val="1900"/>
              <a:buChar char="❖"/>
            </a:pPr>
            <a:r>
              <a:rPr lang="en" sz="1900"/>
              <a:t>The </a:t>
            </a:r>
            <a:r>
              <a:rPr lang="en" sz="1900"/>
              <a:t>methods described before do not remove the uninformative features and keeps model uninterpretable.</a:t>
            </a:r>
            <a:endParaRPr sz="1900"/>
          </a:p>
          <a:p>
            <a:pPr indent="-349250" lvl="0" marL="457200" rtl="0" algn="l">
              <a:spcBef>
                <a:spcPts val="0"/>
              </a:spcBef>
              <a:spcAft>
                <a:spcPts val="0"/>
              </a:spcAft>
              <a:buSzPts val="1900"/>
              <a:buChar char="❖"/>
            </a:pPr>
            <a:r>
              <a:rPr lang="en" sz="1900"/>
              <a:t>The authors proposed Sparse k-means with feature ranking (SKFR) t</a:t>
            </a:r>
            <a:r>
              <a:rPr lang="en" sz="1900"/>
              <a:t>o eliminate redundant features for clustering and keep interpretability intact.</a:t>
            </a:r>
            <a:endParaRPr sz="1900"/>
          </a:p>
          <a:p>
            <a:pPr indent="-349250" lvl="1" marL="914400" rtl="0" algn="l">
              <a:spcBef>
                <a:spcPts val="0"/>
              </a:spcBef>
              <a:spcAft>
                <a:spcPts val="0"/>
              </a:spcAft>
              <a:buSzPts val="1900"/>
              <a:buChar char="➢"/>
            </a:pPr>
            <a:r>
              <a:rPr lang="en" sz="1900"/>
              <a:t>It ranks features based by ordering </a:t>
            </a:r>
            <a:r>
              <a:rPr lang="en" sz="1900"/>
              <a:t>d</a:t>
            </a:r>
            <a:r>
              <a:rPr baseline="-25000" i="1" lang="en" sz="1900"/>
              <a:t>l </a:t>
            </a:r>
            <a:r>
              <a:rPr lang="en" sz="1900"/>
              <a:t> for each feature </a:t>
            </a:r>
            <a:r>
              <a:rPr i="1" lang="en" sz="1900"/>
              <a:t>l </a:t>
            </a:r>
            <a:r>
              <a:rPr lang="en" sz="1900"/>
              <a:t>with higher rank for feature with high </a:t>
            </a:r>
            <a:r>
              <a:rPr lang="en" sz="1900"/>
              <a:t>d</a:t>
            </a:r>
            <a:r>
              <a:rPr baseline="-25000" i="1" lang="en" sz="1900"/>
              <a:t>l</a:t>
            </a:r>
            <a:endParaRPr baseline="-25000" i="1" sz="1900"/>
          </a:p>
          <a:p>
            <a:pPr indent="-349250" lvl="1" marL="914400" rtl="0" algn="l">
              <a:spcBef>
                <a:spcPts val="0"/>
              </a:spcBef>
              <a:spcAft>
                <a:spcPts val="0"/>
              </a:spcAft>
              <a:buSzPts val="1900"/>
              <a:buChar char="➢"/>
            </a:pPr>
            <a:r>
              <a:rPr lang="en" sz="1900"/>
              <a:t>Top s features are selected, rest features for centroid is set to zero</a:t>
            </a:r>
            <a:endParaRPr sz="1900"/>
          </a:p>
          <a:p>
            <a:pPr indent="0" lvl="0" marL="0" rtl="0" algn="l">
              <a:spcBef>
                <a:spcPts val="800"/>
              </a:spcBef>
              <a:spcAft>
                <a:spcPts val="0"/>
              </a:spcAft>
              <a:buNone/>
            </a:pPr>
            <a:r>
              <a:t/>
            </a:r>
            <a:endParaRPr sz="1900"/>
          </a:p>
          <a:p>
            <a:pPr indent="0" lvl="0" marL="0" rtl="0" algn="l">
              <a:spcBef>
                <a:spcPts val="800"/>
              </a:spcBef>
              <a:spcAft>
                <a:spcPts val="0"/>
              </a:spcAft>
              <a:buNone/>
            </a:pPr>
            <a:r>
              <a:t/>
            </a:r>
            <a:endParaRPr baseline="-25000" i="1" sz="1900"/>
          </a:p>
          <a:p>
            <a:pPr indent="0" lvl="0" marL="457200" rtl="0" algn="l">
              <a:spcBef>
                <a:spcPts val="800"/>
              </a:spcBef>
              <a:spcAft>
                <a:spcPts val="0"/>
              </a:spcAft>
              <a:buNone/>
            </a:pPr>
            <a:r>
              <a:t/>
            </a:r>
            <a:endParaRPr sz="1900"/>
          </a:p>
        </p:txBody>
      </p:sp>
      <p:pic>
        <p:nvPicPr>
          <p:cNvPr id="171" name="Google Shape;171;p29"/>
          <p:cNvPicPr preferRelativeResize="0"/>
          <p:nvPr/>
        </p:nvPicPr>
        <p:blipFill>
          <a:blip r:embed="rId3">
            <a:alphaModFix/>
          </a:blip>
          <a:stretch>
            <a:fillRect/>
          </a:stretch>
        </p:blipFill>
        <p:spPr>
          <a:xfrm>
            <a:off x="2019825" y="3329750"/>
            <a:ext cx="5104351" cy="69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47" y="12225"/>
            <a:ext cx="47616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SKFR1 AND SKFR2</a:t>
            </a:r>
            <a:endParaRPr/>
          </a:p>
        </p:txBody>
      </p:sp>
      <p:sp>
        <p:nvSpPr>
          <p:cNvPr id="177" name="Google Shape;177;p30"/>
          <p:cNvSpPr txBox="1"/>
          <p:nvPr>
            <p:ph idx="1" type="body"/>
          </p:nvPr>
        </p:nvSpPr>
        <p:spPr>
          <a:xfrm>
            <a:off x="703950" y="1361694"/>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304800" lvl="0" marL="457200" rtl="0" algn="l">
              <a:spcBef>
                <a:spcPts val="800"/>
              </a:spcBef>
              <a:spcAft>
                <a:spcPts val="0"/>
              </a:spcAft>
              <a:buSzPts val="1200"/>
              <a:buChar char="•"/>
            </a:pPr>
            <a:r>
              <a:rPr lang="en" sz="1900"/>
              <a:t>SKFR1 (the global version) and SKFR2 (the local version). SKFR2 allows for the set of relevant features to vary across clusters. The informative components are updated within each cluster.</a:t>
            </a:r>
            <a:endParaRPr sz="1900"/>
          </a:p>
        </p:txBody>
      </p:sp>
      <p:pic>
        <p:nvPicPr>
          <p:cNvPr id="178" name="Google Shape;178;p30"/>
          <p:cNvPicPr preferRelativeResize="0"/>
          <p:nvPr/>
        </p:nvPicPr>
        <p:blipFill>
          <a:blip r:embed="rId3">
            <a:alphaModFix/>
          </a:blip>
          <a:stretch>
            <a:fillRect/>
          </a:stretch>
        </p:blipFill>
        <p:spPr>
          <a:xfrm>
            <a:off x="628650" y="827625"/>
            <a:ext cx="3801000" cy="2850750"/>
          </a:xfrm>
          <a:prstGeom prst="rect">
            <a:avLst/>
          </a:prstGeom>
          <a:noFill/>
          <a:ln>
            <a:noFill/>
          </a:ln>
        </p:spPr>
      </p:pic>
      <p:pic>
        <p:nvPicPr>
          <p:cNvPr id="179" name="Google Shape;179;p30"/>
          <p:cNvPicPr preferRelativeResize="0"/>
          <p:nvPr/>
        </p:nvPicPr>
        <p:blipFill>
          <a:blip r:embed="rId4">
            <a:alphaModFix/>
          </a:blip>
          <a:stretch>
            <a:fillRect/>
          </a:stretch>
        </p:blipFill>
        <p:spPr>
          <a:xfrm>
            <a:off x="4716925" y="827625"/>
            <a:ext cx="3873725" cy="2905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47" y="12225"/>
            <a:ext cx="47616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EXTENSIONS TO SKFR</a:t>
            </a:r>
            <a:endParaRPr/>
          </a:p>
        </p:txBody>
      </p:sp>
      <p:sp>
        <p:nvSpPr>
          <p:cNvPr id="185" name="Google Shape;185;p31"/>
          <p:cNvSpPr txBox="1"/>
          <p:nvPr>
            <p:ph idx="1" type="body"/>
          </p:nvPr>
        </p:nvSpPr>
        <p:spPr>
          <a:xfrm>
            <a:off x="659825" y="899869"/>
            <a:ext cx="7886700" cy="3263400"/>
          </a:xfrm>
          <a:prstGeom prst="rect">
            <a:avLst/>
          </a:prstGeom>
        </p:spPr>
        <p:txBody>
          <a:bodyPr anchorCtr="0" anchor="t" bIns="34275" lIns="68575" spcFirstLastPara="1" rIns="68575" wrap="square" tIns="34275">
            <a:normAutofit/>
          </a:bodyPr>
          <a:lstStyle/>
          <a:p>
            <a:pPr indent="-349250" lvl="0" marL="457200" rtl="0" algn="l">
              <a:spcBef>
                <a:spcPts val="800"/>
              </a:spcBef>
              <a:spcAft>
                <a:spcPts val="0"/>
              </a:spcAft>
              <a:buSzPts val="1900"/>
              <a:buChar char="❖"/>
            </a:pPr>
            <a:r>
              <a:rPr lang="en" sz="1900"/>
              <a:t>SKFR works well not only with noisy, high dimensional data but also when the data contains </a:t>
            </a:r>
            <a:r>
              <a:rPr b="1" lang="en" sz="1900"/>
              <a:t>missing values</a:t>
            </a:r>
            <a:r>
              <a:rPr lang="en" sz="1900"/>
              <a:t> and </a:t>
            </a:r>
            <a:r>
              <a:rPr b="1" lang="en" sz="1900"/>
              <a:t>outliers</a:t>
            </a:r>
            <a:r>
              <a:rPr lang="en" sz="1900"/>
              <a:t>.</a:t>
            </a:r>
            <a:endParaRPr sz="1900"/>
          </a:p>
          <a:p>
            <a:pPr indent="-342900" lvl="1" marL="914400" rtl="0" algn="l">
              <a:spcBef>
                <a:spcPts val="0"/>
              </a:spcBef>
              <a:spcAft>
                <a:spcPts val="0"/>
              </a:spcAft>
              <a:buSzPts val="1800"/>
              <a:buChar char="➢"/>
            </a:pPr>
            <a:r>
              <a:rPr lang="en"/>
              <a:t>K-pod method along with SKFR can be used for imputing missing values, which makes best current guess of its value in each feature.</a:t>
            </a:r>
            <a:endParaRPr/>
          </a:p>
          <a:p>
            <a:pPr indent="-349250" lvl="0" marL="457200" rtl="0" algn="l">
              <a:spcBef>
                <a:spcPts val="0"/>
              </a:spcBef>
              <a:spcAft>
                <a:spcPts val="0"/>
              </a:spcAft>
              <a:buSzPts val="1900"/>
              <a:buChar char="❖"/>
            </a:pPr>
            <a:r>
              <a:rPr lang="en" sz="1900"/>
              <a:t>1-norm</a:t>
            </a:r>
            <a:r>
              <a:rPr lang="en" sz="1900"/>
              <a:t> distance measure can be used instead of 2-norm distance for trimming outliers, which replaces the previous within-cluster means with within-</a:t>
            </a:r>
            <a:r>
              <a:rPr lang="en" sz="1900"/>
              <a:t>cluster</a:t>
            </a:r>
            <a:r>
              <a:rPr lang="en" sz="1900"/>
              <a:t> medians.</a:t>
            </a:r>
            <a:endParaRPr sz="1900"/>
          </a:p>
          <a:p>
            <a:pPr indent="-349250" lvl="0" marL="457200" rtl="0" algn="l">
              <a:spcBef>
                <a:spcPts val="0"/>
              </a:spcBef>
              <a:spcAft>
                <a:spcPts val="0"/>
              </a:spcAft>
              <a:buSzPts val="1900"/>
              <a:buChar char="❖"/>
            </a:pPr>
            <a:r>
              <a:rPr lang="en" sz="1900"/>
              <a:t>Choice of sparsity can be determined by minimizing gap-statistic </a:t>
            </a:r>
            <a:endParaRPr sz="1900"/>
          </a:p>
          <a:p>
            <a:pPr indent="0" lvl="0" marL="457200" rtl="0" algn="l">
              <a:spcBef>
                <a:spcPts val="800"/>
              </a:spcBef>
              <a:spcAft>
                <a:spcPts val="0"/>
              </a:spcAft>
              <a:buNone/>
            </a:pPr>
            <a:r>
              <a:t/>
            </a:r>
            <a:endParaRPr/>
          </a:p>
        </p:txBody>
      </p:sp>
      <p:pic>
        <p:nvPicPr>
          <p:cNvPr id="186" name="Google Shape;186;p31"/>
          <p:cNvPicPr preferRelativeResize="0"/>
          <p:nvPr/>
        </p:nvPicPr>
        <p:blipFill>
          <a:blip r:embed="rId3">
            <a:alphaModFix/>
          </a:blip>
          <a:stretch>
            <a:fillRect/>
          </a:stretch>
        </p:blipFill>
        <p:spPr>
          <a:xfrm>
            <a:off x="2715762" y="4015197"/>
            <a:ext cx="3712476" cy="594000"/>
          </a:xfrm>
          <a:prstGeom prst="rect">
            <a:avLst/>
          </a:prstGeom>
          <a:noFill/>
          <a:ln>
            <a:noFill/>
          </a:ln>
        </p:spPr>
      </p:pic>
      <p:pic>
        <p:nvPicPr>
          <p:cNvPr id="187" name="Google Shape;187;p31"/>
          <p:cNvPicPr preferRelativeResize="0"/>
          <p:nvPr/>
        </p:nvPicPr>
        <p:blipFill>
          <a:blip r:embed="rId4">
            <a:alphaModFix/>
          </a:blip>
          <a:stretch>
            <a:fillRect/>
          </a:stretch>
        </p:blipFill>
        <p:spPr>
          <a:xfrm>
            <a:off x="2638100" y="3266045"/>
            <a:ext cx="3712475" cy="62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47" y="12225"/>
            <a:ext cx="47616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SKFR IN ACTION</a:t>
            </a:r>
            <a:endParaRPr/>
          </a:p>
        </p:txBody>
      </p:sp>
      <p:sp>
        <p:nvSpPr>
          <p:cNvPr id="193" name="Google Shape;193;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304800" lvl="0" marL="457200" rtl="0" algn="l">
              <a:spcBef>
                <a:spcPts val="800"/>
              </a:spcBef>
              <a:spcAft>
                <a:spcPts val="0"/>
              </a:spcAft>
              <a:buSzPts val="1200"/>
              <a:buChar char="•"/>
            </a:pPr>
            <a:r>
              <a:rPr lang="en" sz="1900"/>
              <a:t>Despite the different cluster colors, it can be seen that the two algorithms have very similar performance with some differences in performance visible in the outliers</a:t>
            </a:r>
            <a:endParaRPr sz="1900"/>
          </a:p>
        </p:txBody>
      </p:sp>
      <p:pic>
        <p:nvPicPr>
          <p:cNvPr id="194" name="Google Shape;194;p32"/>
          <p:cNvPicPr preferRelativeResize="0"/>
          <p:nvPr/>
        </p:nvPicPr>
        <p:blipFill>
          <a:blip r:embed="rId3">
            <a:alphaModFix/>
          </a:blip>
          <a:stretch>
            <a:fillRect/>
          </a:stretch>
        </p:blipFill>
        <p:spPr>
          <a:xfrm>
            <a:off x="374100" y="762075"/>
            <a:ext cx="3752850" cy="2495550"/>
          </a:xfrm>
          <a:prstGeom prst="rect">
            <a:avLst/>
          </a:prstGeom>
          <a:noFill/>
          <a:ln>
            <a:noFill/>
          </a:ln>
        </p:spPr>
      </p:pic>
      <p:pic>
        <p:nvPicPr>
          <p:cNvPr id="195" name="Google Shape;195;p32"/>
          <p:cNvPicPr preferRelativeResize="0"/>
          <p:nvPr/>
        </p:nvPicPr>
        <p:blipFill>
          <a:blip r:embed="rId4">
            <a:alphaModFix/>
          </a:blip>
          <a:stretch>
            <a:fillRect/>
          </a:stretch>
        </p:blipFill>
        <p:spPr>
          <a:xfrm>
            <a:off x="4603175" y="801050"/>
            <a:ext cx="3657600"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47" y="12225"/>
            <a:ext cx="4761600" cy="594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Computational Complexity</a:t>
            </a:r>
            <a:endParaRPr/>
          </a:p>
        </p:txBody>
      </p:sp>
      <p:sp>
        <p:nvSpPr>
          <p:cNvPr id="201" name="Google Shape;201;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Cluster centers determine the rank of each of the features. </a:t>
            </a:r>
            <a:endParaRPr/>
          </a:p>
          <a:p>
            <a:pPr indent="-317500" lvl="1" marL="914400" rtl="0" algn="l">
              <a:spcBef>
                <a:spcPts val="0"/>
              </a:spcBef>
              <a:spcAft>
                <a:spcPts val="0"/>
              </a:spcAft>
              <a:buSzPts val="1400"/>
              <a:buChar char="➢"/>
            </a:pPr>
            <a:r>
              <a:rPr lang="en"/>
              <a:t>Therefore there is no need to go through the entire dataset again to calculate </a:t>
            </a:r>
            <a:r>
              <a:rPr lang="en" sz="1900"/>
              <a:t>d</a:t>
            </a:r>
            <a:r>
              <a:rPr baseline="-25000" i="1" lang="en" sz="1900"/>
              <a:t>l</a:t>
            </a:r>
            <a:r>
              <a:rPr lang="en"/>
              <a:t> when s = p. </a:t>
            </a:r>
            <a:endParaRPr/>
          </a:p>
          <a:p>
            <a:pPr indent="-317500" lvl="0" marL="457200" rtl="0" algn="l">
              <a:spcBef>
                <a:spcPts val="0"/>
              </a:spcBef>
              <a:spcAft>
                <a:spcPts val="0"/>
              </a:spcAft>
              <a:buSzPts val="1400"/>
              <a:buChar char="❖"/>
            </a:pPr>
            <a:r>
              <a:rPr lang="en"/>
              <a:t>The algorithm can be shown to be the same as Lloyd’s algorithm. </a:t>
            </a:r>
            <a:endParaRPr/>
          </a:p>
          <a:p>
            <a:pPr indent="-317500" lvl="1" marL="914400" rtl="0" algn="l">
              <a:spcBef>
                <a:spcPts val="0"/>
              </a:spcBef>
              <a:spcAft>
                <a:spcPts val="0"/>
              </a:spcAft>
              <a:buSzPts val="1400"/>
              <a:buChar char="➢"/>
            </a:pPr>
            <a:r>
              <a:rPr lang="en"/>
              <a:t>Therefore, the SKFR algorithms enjoy the same computational complexity as Lloyd’s algorithm, O(npk), as the sorting algorithm has a logarithmic computational cost.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