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Corbel"/>
      <p:regular r:id="rId19"/>
      <p:bold r:id="rId20"/>
      <p:italic r:id="rId21"/>
      <p:boldItalic r:id="rId22"/>
    </p:embeddedFont>
    <p:embeddedFont>
      <p:font typeface="Candar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7" roundtripDataSignature="AMtx7mhCY7HWeRwk9wPOTheTwyFTNo+Q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.fntdata"/><Relationship Id="rId22" Type="http://schemas.openxmlformats.org/officeDocument/2006/relationships/font" Target="fonts/Corbel-boldItalic.fntdata"/><Relationship Id="rId21" Type="http://schemas.openxmlformats.org/officeDocument/2006/relationships/font" Target="fonts/Corbel-italic.fntdata"/><Relationship Id="rId24" Type="http://schemas.openxmlformats.org/officeDocument/2006/relationships/font" Target="fonts/Candara-bold.fntdata"/><Relationship Id="rId23" Type="http://schemas.openxmlformats.org/officeDocument/2006/relationships/font" Target="fonts/Canda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ndara-boldItalic.fntdata"/><Relationship Id="rId25" Type="http://schemas.openxmlformats.org/officeDocument/2006/relationships/font" Target="fonts/Candara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Corbel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c3e0df3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fc3e0df3c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873201e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10873201e2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873201e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10873201e22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d1c48952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10d1c489527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c3e0df3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fc3e0df3c7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Pseudo-Element Selectors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466233"/>
            <a:ext cx="996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Pseudo-Element Selectors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Pseudo-Element Selectors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c3e0df3c7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Pseudo-Element Selectors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c3e0df3c7_0_0"/>
          <p:cNvSpPr txBox="1"/>
          <p:nvPr/>
        </p:nvSpPr>
        <p:spPr>
          <a:xfrm>
            <a:off x="678045" y="1466233"/>
            <a:ext cx="99699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to style a particular element in the html tag.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Selector::element selector{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Property: value;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#pseudo-element-style::first-line{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color: rgb(61, 233, 99);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873201e22_0_0"/>
          <p:cNvSpPr txBox="1"/>
          <p:nvPr/>
        </p:nvSpPr>
        <p:spPr>
          <a:xfrm>
            <a:off x="678045" y="1466233"/>
            <a:ext cx="9969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Pseudo elements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::after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::after	{content: “...”}  -this will concat content(...) after every p tag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::before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p::before{content: “:) ”}  -this will concat content[ :) ] before every p tag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::first-letter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::first-letter{font-size: 20px}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-this will style first letter of every p tag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10873201e22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Pseudo-Element Selectors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g10873201e2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825" y="5794158"/>
            <a:ext cx="32099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10873201e2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7563" y="5775108"/>
            <a:ext cx="291465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10873201e22_0_0"/>
          <p:cNvPicPr preferRelativeResize="0"/>
          <p:nvPr/>
        </p:nvPicPr>
        <p:blipFill rotWithShape="1">
          <a:blip r:embed="rId5">
            <a:alphaModFix/>
          </a:blip>
          <a:srcRect b="0" l="6634" r="37568" t="37570"/>
          <a:stretch/>
        </p:blipFill>
        <p:spPr>
          <a:xfrm>
            <a:off x="6909138" y="5138575"/>
            <a:ext cx="1626275" cy="15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10873201e22_0_0"/>
          <p:cNvSpPr/>
          <p:nvPr/>
        </p:nvSpPr>
        <p:spPr>
          <a:xfrm>
            <a:off x="906650" y="4539638"/>
            <a:ext cx="2577600" cy="52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SzPts val="2200"/>
              <a:buFont typeface="Georgia"/>
              <a:buAutoNum type="arabicPeriod"/>
            </a:pPr>
            <a:r>
              <a:rPr b="1" lang="en-IN" sz="2200">
                <a:latin typeface="Georgia"/>
                <a:ea typeface="Georgia"/>
                <a:cs typeface="Georgia"/>
                <a:sym typeface="Georgia"/>
              </a:rPr>
              <a:t>p::after</a:t>
            </a:r>
            <a:endParaRPr b="1"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g10873201e22_0_0"/>
          <p:cNvSpPr/>
          <p:nvPr/>
        </p:nvSpPr>
        <p:spPr>
          <a:xfrm>
            <a:off x="3802250" y="4539638"/>
            <a:ext cx="2577600" cy="52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latin typeface="Georgia"/>
                <a:ea typeface="Georgia"/>
                <a:cs typeface="Georgia"/>
                <a:sym typeface="Georgia"/>
              </a:rPr>
              <a:t>    2.    </a:t>
            </a:r>
            <a:r>
              <a:rPr b="1" lang="en-IN" sz="2200">
                <a:latin typeface="Georgia"/>
                <a:ea typeface="Georgia"/>
                <a:cs typeface="Georgia"/>
                <a:sym typeface="Georgia"/>
              </a:rPr>
              <a:t>p::before</a:t>
            </a:r>
            <a:endParaRPr b="1"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g10873201e22_0_0"/>
          <p:cNvSpPr/>
          <p:nvPr/>
        </p:nvSpPr>
        <p:spPr>
          <a:xfrm>
            <a:off x="6542950" y="4539638"/>
            <a:ext cx="2577600" cy="52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b="1" lang="en-IN" sz="2200">
                <a:latin typeface="Georgia"/>
                <a:ea typeface="Georgia"/>
                <a:cs typeface="Georgia"/>
                <a:sym typeface="Georgia"/>
              </a:rPr>
              <a:t>.   p::first-letter</a:t>
            </a:r>
            <a:endParaRPr b="1" sz="2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873201e22_0_5"/>
          <p:cNvSpPr txBox="1"/>
          <p:nvPr/>
        </p:nvSpPr>
        <p:spPr>
          <a:xfrm>
            <a:off x="678051" y="1466225"/>
            <a:ext cx="10947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	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::first-line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p::first-line{color: green}	-colors first line only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	::marker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::marker{font-weight: bold} -bolds the markers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(bullet point, numbering, etc.,)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10873201e22_0_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Pseudo-Element Selectors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g10873201e22_0_5"/>
          <p:cNvPicPr preferRelativeResize="0"/>
          <p:nvPr/>
        </p:nvPicPr>
        <p:blipFill rotWithShape="1">
          <a:blip r:embed="rId3">
            <a:alphaModFix/>
          </a:blip>
          <a:srcRect b="0" l="0" r="27829" t="0"/>
          <a:stretch/>
        </p:blipFill>
        <p:spPr>
          <a:xfrm>
            <a:off x="1732675" y="2519425"/>
            <a:ext cx="52174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10873201e22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4713" y="4729325"/>
            <a:ext cx="340042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d1c489527_0_14"/>
          <p:cNvSpPr txBox="1"/>
          <p:nvPr/>
        </p:nvSpPr>
        <p:spPr>
          <a:xfrm>
            <a:off x="678051" y="1466225"/>
            <a:ext cx="10947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	::selection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p::selection{background-color: yellow} -highlights selected text of every p tag by user.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::selection{background-color: yellow} -highlights everything you select on the screen.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10d1c489527_0_1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Pseudo-Element Selectors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g10d1c489527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275" y="3164425"/>
            <a:ext cx="3854888" cy="19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c3e0df3c7_0_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Pseudo-Element Selectors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fc3e0df3c7_0_5"/>
          <p:cNvSpPr txBox="1"/>
          <p:nvPr/>
        </p:nvSpPr>
        <p:spPr>
          <a:xfrm>
            <a:off x="678045" y="1466233"/>
            <a:ext cx="996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see the implementation of Pseudo-Element Selector.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ebae5f94f0_1_0"/>
          <p:cNvSpPr txBox="1"/>
          <p:nvPr/>
        </p:nvSpPr>
        <p:spPr>
          <a:xfrm>
            <a:off x="678045" y="1466233"/>
            <a:ext cx="996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 element selector is used to select a particular letter or lin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based on the property and style it.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