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sldIdLst>
    <p:sldId id="271" r:id="rId3"/>
    <p:sldId id="270" r:id="rId4"/>
    <p:sldId id="495" r:id="rId5"/>
    <p:sldId id="529" r:id="rId6"/>
    <p:sldId id="530" r:id="rId7"/>
    <p:sldId id="531" r:id="rId8"/>
    <p:sldId id="532" r:id="rId9"/>
    <p:sldId id="533" r:id="rId10"/>
    <p:sldId id="534" r:id="rId11"/>
    <p:sldId id="535" r:id="rId12"/>
    <p:sldId id="536" r:id="rId13"/>
    <p:sldId id="537" r:id="rId14"/>
    <p:sldId id="538" r:id="rId15"/>
    <p:sldId id="539" r:id="rId16"/>
    <p:sldId id="540" r:id="rId17"/>
    <p:sldId id="541" r:id="rId18"/>
    <p:sldId id="542" r:id="rId19"/>
    <p:sldId id="543" r:id="rId20"/>
    <p:sldId id="544" r:id="rId21"/>
    <p:sldId id="545" r:id="rId22"/>
    <p:sldId id="546" r:id="rId23"/>
    <p:sldId id="547" r:id="rId24"/>
    <p:sldId id="549" r:id="rId25"/>
    <p:sldId id="550" r:id="rId26"/>
    <p:sldId id="551" r:id="rId27"/>
    <p:sldId id="552" r:id="rId28"/>
    <p:sldId id="30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D1080"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3741" autoAdjust="0"/>
  </p:normalViewPr>
  <p:slideViewPr>
    <p:cSldViewPr snapToGrid="0">
      <p:cViewPr varScale="1">
        <p:scale>
          <a:sx n="62" d="100"/>
          <a:sy n="62" d="100"/>
        </p:scale>
        <p:origin x="11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VAISHALEE JOISHAR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VAISHALEE JOISHAR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VAISHALEE JOISHAR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VAISHALEE JOISHAR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r>
              <a:rPr lang="en-US"/>
              <a:t>VAISHALEE JOISHAR</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VAISHALEE JOISHAR</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r>
              <a:rPr lang="en-US"/>
              <a:t>VAISHALEE JOISHAR</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r>
              <a:rPr lang="en-US"/>
              <a:t>VAISHALEE JOISHAR</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r>
              <a:rPr lang="en-US"/>
              <a:t>VAISHALEE JOISHAR</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VAISHALEE JOISHAR</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r>
              <a:rPr lang="en-US"/>
              <a:t>VAISHALEE JOISHAR</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VAISHALEE JOISHAR</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image" Target="../media/image2.pn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0"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image" Target="../media/image4.png"/><Relationship Id="rId3" Type="http://schemas.openxmlformats.org/officeDocument/2006/relationships/tags" Target="../tags/tag41.xml"/><Relationship Id="rId2" Type="http://schemas.openxmlformats.org/officeDocument/2006/relationships/image" Target="../media/image3.png"/><Relationship Id="rId1" Type="http://schemas.openxmlformats.org/officeDocument/2006/relationships/tags" Target="../tags/tag40.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image" Target="../media/image4.png"/><Relationship Id="rId3" Type="http://schemas.openxmlformats.org/officeDocument/2006/relationships/tags" Target="../tags/tag45.xml"/><Relationship Id="rId2" Type="http://schemas.openxmlformats.org/officeDocument/2006/relationships/image" Target="../media/image3.png"/><Relationship Id="rId1" Type="http://schemas.openxmlformats.org/officeDocument/2006/relationships/tags" Target="../tags/tag44.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image" Target="../media/image4.png"/><Relationship Id="rId3" Type="http://schemas.openxmlformats.org/officeDocument/2006/relationships/tags" Target="../tags/tag49.xml"/><Relationship Id="rId2" Type="http://schemas.openxmlformats.org/officeDocument/2006/relationships/image" Target="../media/image3.png"/><Relationship Id="rId1" Type="http://schemas.openxmlformats.org/officeDocument/2006/relationships/tags" Target="../tags/tag48.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image" Target="../media/image4.png"/><Relationship Id="rId3" Type="http://schemas.openxmlformats.org/officeDocument/2006/relationships/tags" Target="../tags/tag53.xml"/><Relationship Id="rId2" Type="http://schemas.openxmlformats.org/officeDocument/2006/relationships/image" Target="../media/image3.png"/><Relationship Id="rId1" Type="http://schemas.openxmlformats.org/officeDocument/2006/relationships/tags" Target="../tags/tag52.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image" Target="../media/image4.png"/><Relationship Id="rId3" Type="http://schemas.openxmlformats.org/officeDocument/2006/relationships/tags" Target="../tags/tag57.xml"/><Relationship Id="rId2" Type="http://schemas.openxmlformats.org/officeDocument/2006/relationships/image" Target="../media/image3.png"/><Relationship Id="rId1" Type="http://schemas.openxmlformats.org/officeDocument/2006/relationships/tags" Target="../tags/tag56.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5.png"/><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4.png"/><Relationship Id="rId3" Type="http://schemas.openxmlformats.org/officeDocument/2006/relationships/tags" Target="../tags/tag61.xml"/><Relationship Id="rId2" Type="http://schemas.openxmlformats.org/officeDocument/2006/relationships/image" Target="../media/image3.png"/><Relationship Id="rId1" Type="http://schemas.openxmlformats.org/officeDocument/2006/relationships/tags" Target="../tags/tag60.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png"/><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image" Target="../media/image4.png"/><Relationship Id="rId3" Type="http://schemas.openxmlformats.org/officeDocument/2006/relationships/tags" Target="../tags/tag65.xml"/><Relationship Id="rId2" Type="http://schemas.openxmlformats.org/officeDocument/2006/relationships/image" Target="../media/image3.png"/><Relationship Id="rId1" Type="http://schemas.openxmlformats.org/officeDocument/2006/relationships/tags" Target="../tags/tag64.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image" Target="../media/image4.png"/><Relationship Id="rId3" Type="http://schemas.openxmlformats.org/officeDocument/2006/relationships/tags" Target="../tags/tag69.xml"/><Relationship Id="rId2" Type="http://schemas.openxmlformats.org/officeDocument/2006/relationships/image" Target="../media/image3.png"/><Relationship Id="rId1" Type="http://schemas.openxmlformats.org/officeDocument/2006/relationships/tags" Target="../tags/tag68.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image" Target="../media/image4.png"/><Relationship Id="rId3" Type="http://schemas.openxmlformats.org/officeDocument/2006/relationships/tags" Target="../tags/tag73.xml"/><Relationship Id="rId2" Type="http://schemas.openxmlformats.org/officeDocument/2006/relationships/image" Target="../media/image3.png"/><Relationship Id="rId1" Type="http://schemas.openxmlformats.org/officeDocument/2006/relationships/tags" Target="../tags/tag72.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image" Target="../media/image4.png"/><Relationship Id="rId3" Type="http://schemas.openxmlformats.org/officeDocument/2006/relationships/tags" Target="../tags/tag77.xml"/><Relationship Id="rId2" Type="http://schemas.openxmlformats.org/officeDocument/2006/relationships/image" Target="../media/image3.png"/><Relationship Id="rId1" Type="http://schemas.openxmlformats.org/officeDocument/2006/relationships/tags" Target="../tags/tag76.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image" Target="../media/image4.png"/><Relationship Id="rId3" Type="http://schemas.openxmlformats.org/officeDocument/2006/relationships/tags" Target="../tags/tag9.xml"/><Relationship Id="rId2" Type="http://schemas.openxmlformats.org/officeDocument/2006/relationships/image" Target="../media/image3.png"/><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image" Target="../media/image4.png"/><Relationship Id="rId3" Type="http://schemas.openxmlformats.org/officeDocument/2006/relationships/tags" Target="../tags/tag81.xml"/><Relationship Id="rId2" Type="http://schemas.openxmlformats.org/officeDocument/2006/relationships/image" Target="../media/image3.png"/><Relationship Id="rId1" Type="http://schemas.openxmlformats.org/officeDocument/2006/relationships/tags" Target="../tags/tag80.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image" Target="../media/image4.png"/><Relationship Id="rId3" Type="http://schemas.openxmlformats.org/officeDocument/2006/relationships/tags" Target="../tags/tag85.xml"/><Relationship Id="rId2" Type="http://schemas.openxmlformats.org/officeDocument/2006/relationships/image" Target="../media/image3.png"/><Relationship Id="rId1" Type="http://schemas.openxmlformats.org/officeDocument/2006/relationships/tags" Target="../tags/tag84.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image" Target="../media/image4.png"/><Relationship Id="rId3" Type="http://schemas.openxmlformats.org/officeDocument/2006/relationships/tags" Target="../tags/tag89.xml"/><Relationship Id="rId2" Type="http://schemas.openxmlformats.org/officeDocument/2006/relationships/image" Target="../media/image3.png"/><Relationship Id="rId1" Type="http://schemas.openxmlformats.org/officeDocument/2006/relationships/tags" Target="../tags/tag88.xml"/></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image" Target="../media/image4.png"/><Relationship Id="rId3" Type="http://schemas.openxmlformats.org/officeDocument/2006/relationships/tags" Target="../tags/tag93.xml"/><Relationship Id="rId2" Type="http://schemas.openxmlformats.org/officeDocument/2006/relationships/image" Target="../media/image3.png"/><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image" Target="../media/image4.png"/><Relationship Id="rId3" Type="http://schemas.openxmlformats.org/officeDocument/2006/relationships/tags" Target="../tags/tag97.xml"/><Relationship Id="rId2" Type="http://schemas.openxmlformats.org/officeDocument/2006/relationships/image" Target="../media/image3.png"/><Relationship Id="rId1" Type="http://schemas.openxmlformats.org/officeDocument/2006/relationships/tags" Target="../tags/tag96.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image" Target="../media/image4.png"/><Relationship Id="rId3" Type="http://schemas.openxmlformats.org/officeDocument/2006/relationships/tags" Target="../tags/tag101.xml"/><Relationship Id="rId2" Type="http://schemas.openxmlformats.org/officeDocument/2006/relationships/image" Target="../media/image3.png"/><Relationship Id="rId1" Type="http://schemas.openxmlformats.org/officeDocument/2006/relationships/tags" Target="../tags/tag100.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image" Target="../media/image4.png"/><Relationship Id="rId3" Type="http://schemas.openxmlformats.org/officeDocument/2006/relationships/tags" Target="../tags/tag105.xml"/><Relationship Id="rId2" Type="http://schemas.openxmlformats.org/officeDocument/2006/relationships/image" Target="../media/image3.png"/><Relationship Id="rId1" Type="http://schemas.openxmlformats.org/officeDocument/2006/relationships/tags" Target="../tags/tag104.xml"/></Relationships>
</file>

<file path=ppt/slides/_rels/slide27.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image" Target="../media/image10.png"/><Relationship Id="rId6" Type="http://schemas.openxmlformats.org/officeDocument/2006/relationships/tags" Target="../tags/tag111.xml"/><Relationship Id="rId5" Type="http://schemas.openxmlformats.org/officeDocument/2006/relationships/image" Target="../media/image9.png"/><Relationship Id="rId4" Type="http://schemas.openxmlformats.org/officeDocument/2006/relationships/tags" Target="../tags/tag110.xml"/><Relationship Id="rId3" Type="http://schemas.openxmlformats.org/officeDocument/2006/relationships/image" Target="../media/image8.png"/><Relationship Id="rId2" Type="http://schemas.openxmlformats.org/officeDocument/2006/relationships/tags" Target="../tags/tag109.xml"/><Relationship Id="rId10" Type="http://schemas.openxmlformats.org/officeDocument/2006/relationships/slideLayout" Target="../slideLayouts/slideLayout2.xml"/><Relationship Id="rId1" Type="http://schemas.openxmlformats.org/officeDocument/2006/relationships/tags" Target="../tags/tag108.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image" Target="../media/image4.png"/><Relationship Id="rId3" Type="http://schemas.openxmlformats.org/officeDocument/2006/relationships/tags" Target="../tags/tag13.xml"/><Relationship Id="rId2" Type="http://schemas.openxmlformats.org/officeDocument/2006/relationships/image" Target="../media/image3.png"/><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media/image4.png"/><Relationship Id="rId3" Type="http://schemas.openxmlformats.org/officeDocument/2006/relationships/tags" Target="../tags/tag17.xml"/><Relationship Id="rId2" Type="http://schemas.openxmlformats.org/officeDocument/2006/relationships/image" Target="../media/image3.png"/><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4.png"/><Relationship Id="rId3" Type="http://schemas.openxmlformats.org/officeDocument/2006/relationships/tags" Target="../tags/tag21.xml"/><Relationship Id="rId2" Type="http://schemas.openxmlformats.org/officeDocument/2006/relationships/image" Target="../media/image3.png"/><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image" Target="../media/image4.png"/><Relationship Id="rId3" Type="http://schemas.openxmlformats.org/officeDocument/2006/relationships/tags" Target="../tags/tag25.xml"/><Relationship Id="rId2" Type="http://schemas.openxmlformats.org/officeDocument/2006/relationships/image" Target="../media/image3.png"/><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image" Target="../media/image4.png"/><Relationship Id="rId3" Type="http://schemas.openxmlformats.org/officeDocument/2006/relationships/tags" Target="../tags/tag29.xml"/><Relationship Id="rId2" Type="http://schemas.openxmlformats.org/officeDocument/2006/relationships/image" Target="../media/image3.png"/><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image" Target="../media/image4.png"/><Relationship Id="rId3" Type="http://schemas.openxmlformats.org/officeDocument/2006/relationships/tags" Target="../tags/tag33.xml"/><Relationship Id="rId2" Type="http://schemas.openxmlformats.org/officeDocument/2006/relationships/image" Target="../media/image3.png"/><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image" Target="../media/image4.png"/><Relationship Id="rId3" Type="http://schemas.openxmlformats.org/officeDocument/2006/relationships/tags" Target="../tags/tag37.xml"/><Relationship Id="rId2" Type="http://schemas.openxmlformats.org/officeDocument/2006/relationships/image" Target="../media/image3.png"/><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C:\Users\parul\Desktop\temp.png"/>
          <p:cNvPicPr>
            <a:picLocks noChangeAspect="1" noChangeArrowheads="1"/>
          </p:cNvPicPr>
          <p:nvPr>
            <p:custDataLst>
              <p:tags r:id="rId1"/>
            </p:custDataLst>
          </p:nvPr>
        </p:nvPicPr>
        <p:blipFill>
          <a:blip r:embed="rId2" cstate="print"/>
          <a:srcRect/>
          <a:stretch>
            <a:fillRect/>
          </a:stretch>
        </p:blipFill>
        <p:spPr bwMode="auto">
          <a:xfrm>
            <a:off x="0" y="-43180"/>
            <a:ext cx="12488545" cy="6901180"/>
          </a:xfrm>
          <a:prstGeom prst="rect">
            <a:avLst/>
          </a:prstGeom>
          <a:noFill/>
          <a:ln w="9525" algn="ctr">
            <a:noFill/>
            <a:miter lim="800000"/>
            <a:headEnd/>
            <a:tailEnd/>
          </a:ln>
        </p:spPr>
      </p:pic>
      <p:sp>
        <p:nvSpPr>
          <p:cNvPr id="13315" name="TextBox 4"/>
          <p:cNvSpPr>
            <a:spLocks noChangeArrowheads="1"/>
          </p:cNvSpPr>
          <p:nvPr>
            <p:custDataLst>
              <p:tags r:id="rId3"/>
            </p:custDataLst>
          </p:nvPr>
        </p:nvSpPr>
        <p:spPr bwMode="auto">
          <a:xfrm>
            <a:off x="2496820" y="1856740"/>
            <a:ext cx="7183755" cy="1281430"/>
          </a:xfrm>
          <a:prstGeom prst="rect">
            <a:avLst/>
          </a:prstGeom>
          <a:noFill/>
          <a:ln w="9525" algn="ctr">
            <a:noFill/>
            <a:round/>
          </a:ln>
        </p:spPr>
        <p:txBody>
          <a:bodyPr/>
          <a:lstStyle/>
          <a:p>
            <a:pPr algn="ctr"/>
            <a:r>
              <a:rPr sz="3500" b="1">
                <a:solidFill>
                  <a:srgbClr val="000000"/>
                </a:solidFill>
                <a:latin typeface="Calibri" panose="020F0502020204030204"/>
                <a:cs typeface="Times New Roman" panose="02020603050405020304" pitchFamily="18" charset="0"/>
              </a:rPr>
              <a:t>Unit 4: Industrial Control Systems (ICS) Security</a:t>
            </a:r>
            <a:endParaRPr sz="3500" b="1">
              <a:solidFill>
                <a:srgbClr val="000000"/>
              </a:solidFill>
              <a:latin typeface="Calibri" panose="020F0502020204030204"/>
              <a:cs typeface="Times New Roman" panose="02020603050405020304" pitchFamily="18" charset="0"/>
            </a:endParaRPr>
          </a:p>
        </p:txBody>
      </p:sp>
      <p:sp>
        <p:nvSpPr>
          <p:cNvPr id="13316" name="TextBox 5"/>
          <p:cNvSpPr>
            <a:spLocks noChangeArrowheads="1"/>
          </p:cNvSpPr>
          <p:nvPr>
            <p:custDataLst>
              <p:tags r:id="rId4"/>
            </p:custDataLst>
          </p:nvPr>
        </p:nvSpPr>
        <p:spPr bwMode="auto">
          <a:xfrm>
            <a:off x="2794635" y="2854325"/>
            <a:ext cx="6588125" cy="770255"/>
          </a:xfrm>
          <a:prstGeom prst="rect">
            <a:avLst/>
          </a:prstGeom>
          <a:noFill/>
          <a:ln w="9525" algn="ctr">
            <a:noFill/>
            <a:miter lim="800000"/>
          </a:ln>
        </p:spPr>
        <p:txBody>
          <a:bodyPr/>
          <a:lstStyle/>
          <a:p>
            <a:pPr algn="ctr"/>
            <a:r>
              <a:rPr lang="en-US" altLang="en-US" sz="2200" b="1" dirty="0">
                <a:solidFill>
                  <a:srgbClr val="000000"/>
                </a:solidFill>
                <a:latin typeface="Calibri" panose="020F0502020204030204"/>
                <a:cs typeface="Times New Roman" panose="02020603050405020304" pitchFamily="18" charset="0"/>
              </a:rPr>
              <a:t>   </a:t>
            </a:r>
            <a:endParaRPr lang="en-US" altLang="en-US" sz="2200" b="1" dirty="0">
              <a:solidFill>
                <a:srgbClr val="000000"/>
              </a:solidFill>
              <a:latin typeface="Calibri" panose="020F0502020204030204"/>
              <a:cs typeface="Times New Roman" panose="02020603050405020304" pitchFamily="18" charset="0"/>
            </a:endParaRPr>
          </a:p>
          <a:p>
            <a:pPr algn="ctr"/>
            <a:r>
              <a:rPr lang="en-US" altLang="en-US" sz="2200" b="1" dirty="0">
                <a:solidFill>
                  <a:srgbClr val="000000"/>
                </a:solidFill>
                <a:latin typeface="Calibri" panose="020F0502020204030204"/>
                <a:cs typeface="Times New Roman" panose="02020603050405020304" pitchFamily="18" charset="0"/>
              </a:rPr>
              <a:t>Mr. Rameez Raja, </a:t>
            </a:r>
            <a:endParaRPr lang="en-US" altLang="en-US" sz="2200" b="1" dirty="0">
              <a:solidFill>
                <a:srgbClr val="000000"/>
              </a:solidFill>
              <a:latin typeface="Calibri" panose="020F0502020204030204"/>
              <a:cs typeface="Times New Roman" panose="02020603050405020304" pitchFamily="18" charset="0"/>
            </a:endParaRPr>
          </a:p>
          <a:p>
            <a:pPr algn="ctr"/>
            <a:r>
              <a:rPr lang="en-US" altLang="en-US" sz="2200" dirty="0">
                <a:solidFill>
                  <a:srgbClr val="000000"/>
                </a:solidFill>
                <a:latin typeface="Calibri" panose="020F0502020204030204"/>
                <a:cs typeface="Times New Roman" panose="02020603050405020304" pitchFamily="18" charset="0"/>
              </a:rPr>
              <a:t>Cyber Security Trainer</a:t>
            </a:r>
            <a:endParaRPr lang="en-IN" altLang="en-US" sz="2200" dirty="0">
              <a:solidFill>
                <a:srgbClr val="000000"/>
              </a:solidFill>
              <a:latin typeface="Calibri" panose="020F0502020204030204"/>
              <a:cs typeface="Times New Roman" panose="02020603050405020304" pitchFamily="18" charset="0"/>
            </a:endParaRPr>
          </a:p>
        </p:txBody>
      </p:sp>
      <p:pic>
        <p:nvPicPr>
          <p:cNvPr id="13317" name="Picture 2" descr="C:\Users\parul\Desktop\Registered Logosd.png"/>
          <p:cNvPicPr>
            <a:picLocks noChangeAspect="1" noChangeArrowheads="1"/>
          </p:cNvPicPr>
          <p:nvPr>
            <p:custDataLst>
              <p:tags r:id="rId5"/>
            </p:custDataLst>
          </p:nvPr>
        </p:nvPicPr>
        <p:blipFill>
          <a:blip r:embed="rId6" cstate="print"/>
          <a:srcRect/>
          <a:stretch>
            <a:fillRect/>
          </a:stretch>
        </p:blipFill>
        <p:spPr bwMode="auto">
          <a:xfrm>
            <a:off x="4764043" y="622442"/>
            <a:ext cx="2664295" cy="846575"/>
          </a:xfrm>
          <a:prstGeom prst="rect">
            <a:avLst/>
          </a:prstGeom>
          <a:noFill/>
          <a:ln w="9525" algn="ctr">
            <a:noFill/>
            <a:miter lim="800000"/>
            <a:headEnd/>
            <a:tailEnd/>
          </a:ln>
        </p:spPr>
      </p:pic>
      <p:grpSp>
        <p:nvGrpSpPr>
          <p:cNvPr id="13318" name="Group 26"/>
          <p:cNvGrpSpPr/>
          <p:nvPr/>
        </p:nvGrpSpPr>
        <p:grpSpPr bwMode="auto">
          <a:xfrm>
            <a:off x="3095943" y="3044190"/>
            <a:ext cx="6308725" cy="93663"/>
            <a:chOff x="1428728" y="2571744"/>
            <a:chExt cx="6309404" cy="94298"/>
          </a:xfrm>
        </p:grpSpPr>
        <p:sp>
          <p:nvSpPr>
            <p:cNvPr id="13320" name="Straight Connector 8"/>
            <p:cNvSpPr>
              <a:spLocks noChangeShapeType="1"/>
            </p:cNvSpPr>
            <p:nvPr>
              <p:custDataLst>
                <p:tags r:id="rId7"/>
              </p:custDataLst>
            </p:nvPr>
          </p:nvSpPr>
          <p:spPr bwMode="auto">
            <a:xfrm>
              <a:off x="1428728" y="2618094"/>
              <a:ext cx="6287177" cy="1598"/>
            </a:xfrm>
            <a:prstGeom prst="line">
              <a:avLst/>
            </a:prstGeom>
            <a:noFill/>
            <a:ln w="9525" algn="ctr">
              <a:solidFill>
                <a:srgbClr val="000000"/>
              </a:solidFill>
              <a:round/>
            </a:ln>
          </p:spPr>
          <p:txBody>
            <a:bodyPr/>
            <a:lstStyle/>
            <a:p>
              <a:endParaRPr lang="en-US"/>
            </a:p>
          </p:txBody>
        </p:sp>
        <p:sp>
          <p:nvSpPr>
            <p:cNvPr id="13321" name="Oval 24"/>
            <p:cNvSpPr>
              <a:spLocks noChangeArrowheads="1"/>
            </p:cNvSpPr>
            <p:nvPr>
              <p:custDataLst>
                <p:tags r:id="rId8"/>
              </p:custDataLst>
            </p:nvPr>
          </p:nvSpPr>
          <p:spPr bwMode="auto">
            <a:xfrm flipH="1" flipV="1">
              <a:off x="1428728" y="2571744"/>
              <a:ext cx="93672" cy="94298"/>
            </a:xfrm>
            <a:prstGeom prst="ellipse">
              <a:avLst/>
            </a:prstGeom>
            <a:solidFill>
              <a:srgbClr val="000000"/>
            </a:solidFill>
            <a:ln w="25400" algn="ctr">
              <a:noFill/>
              <a:round/>
            </a:ln>
          </p:spPr>
          <p:txBody>
            <a:bodyPr anchor="ctr"/>
            <a:lstStyle/>
            <a:p>
              <a:pPr algn="ctr"/>
              <a:endParaRPr lang="en-US" altLang="en-US"/>
            </a:p>
          </p:txBody>
        </p:sp>
        <p:sp>
          <p:nvSpPr>
            <p:cNvPr id="13322" name="Oval 25"/>
            <p:cNvSpPr>
              <a:spLocks noChangeArrowheads="1"/>
            </p:cNvSpPr>
            <p:nvPr>
              <p:custDataLst>
                <p:tags r:id="rId9"/>
              </p:custDataLst>
            </p:nvPr>
          </p:nvSpPr>
          <p:spPr bwMode="auto">
            <a:xfrm flipH="1" flipV="1">
              <a:off x="7644459" y="2571744"/>
              <a:ext cx="93673" cy="94298"/>
            </a:xfrm>
            <a:prstGeom prst="ellipse">
              <a:avLst/>
            </a:prstGeom>
            <a:solidFill>
              <a:srgbClr val="000000"/>
            </a:solidFill>
            <a:ln w="25400" algn="ctr">
              <a:noFill/>
              <a:round/>
            </a:ln>
          </p:spPr>
          <p:txBody>
            <a:bodyPr anchor="ctr"/>
            <a:lstStyle/>
            <a:p>
              <a:pPr algn="ctr"/>
              <a:endParaRPr lang="en-US" altLang="en-US"/>
            </a:p>
          </p:txBody>
        </p:sp>
      </p:grpSp>
      <p:sp>
        <p:nvSpPr>
          <p:cNvPr id="2" name="Slide Number Placeholder 1"/>
          <p:cNvSpPr>
            <a:spLocks noGrp="1"/>
          </p:cNvSpPr>
          <p:nvPr>
            <p:ph type="sldNum" sz="quarter" idx="12"/>
          </p:nvPr>
        </p:nvSpPr>
        <p:spPr/>
        <p:txBody>
          <a:bodyPr/>
          <a:lstStyle/>
          <a:p>
            <a:fld id="{9B618960-8005-486C-9A75-10CB2AAC16F9}" type="slidenum">
              <a:rPr lang="en-US" smtClean="0"/>
            </a:fld>
            <a:endParaRPr lang="en-US"/>
          </a:p>
        </p:txBody>
      </p:sp>
      <p:sp>
        <p:nvSpPr>
          <p:cNvPr id="3" name="Footer Placeholder 2"/>
          <p:cNvSpPr>
            <a:spLocks noGrp="1"/>
          </p:cNvSpPr>
          <p:nvPr>
            <p:ph type="ftr" sz="quarter" idx="11"/>
          </p:nvPr>
        </p:nvSpPr>
        <p:spPr/>
        <p:txBody>
          <a:bodyPr/>
          <a:lstStyle/>
          <a:p>
            <a:r>
              <a:rPr lang="en-US"/>
              <a:t>VAISHALEE JOISHAR</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34160"/>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US" sz="3500" b="1">
                <a:solidFill>
                  <a:schemeClr val="bg1"/>
                </a:solidFill>
                <a:latin typeface="Calibri" panose="020F0502020204030204" pitchFamily="34" charset="0"/>
                <a:cs typeface="Calibri" panose="020F0502020204030204" pitchFamily="34" charset="0"/>
                <a:sym typeface="+mn-ea"/>
              </a:rPr>
              <a:t>PLCs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IN" altLang="en-US" b="1">
                <a:latin typeface="Calibri" panose="020F0502020204030204" pitchFamily="34" charset="0"/>
                <a:cs typeface="Calibri" panose="020F0502020204030204" pitchFamily="34" charset="0"/>
              </a:rPr>
              <a:t>PLC:</a:t>
            </a:r>
            <a:endParaRPr lang="en-IN" altLang="en-US" b="1">
              <a:latin typeface="Calibri" panose="020F0502020204030204" pitchFamily="34" charset="0"/>
              <a:cs typeface="Calibri" panose="020F0502020204030204" pitchFamily="34" charset="0"/>
            </a:endParaRPr>
          </a:p>
          <a:p>
            <a:pPr indent="0" algn="just"/>
            <a:r>
              <a:rPr lang="en-US">
                <a:latin typeface="Calibri" panose="020F0502020204030204" pitchFamily="34" charset="0"/>
                <a:cs typeface="Calibri" panose="020F0502020204030204" pitchFamily="34" charset="0"/>
              </a:rPr>
              <a:t>Programmable Logic Controllers (PLCs) are ruggedized digital computers widely used in industrial automation to control manufacturing processes, machinery, and equipment. Here's a detailed overview of PLCs: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indent="0" algn="just"/>
            <a:r>
              <a:rPr lang="en-US" b="1">
                <a:latin typeface="Calibri" panose="020F0502020204030204" pitchFamily="34" charset="0"/>
                <a:cs typeface="Calibri" panose="020F0502020204030204" pitchFamily="34" charset="0"/>
              </a:rPr>
              <a:t>Definition:</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indent="0" algn="just"/>
            <a:r>
              <a:rPr lang="en-US">
                <a:latin typeface="Calibri" panose="020F0502020204030204" pitchFamily="34" charset="0"/>
                <a:cs typeface="Calibri" panose="020F0502020204030204" pitchFamily="34" charset="0"/>
              </a:rPr>
              <a:t>A PLC is a specialized industrial computer designed to perform control functions based on user-programmed logic.</a:t>
            </a:r>
            <a:endParaRPr lang="en-US">
              <a:latin typeface="Calibri" panose="020F0502020204030204" pitchFamily="34" charset="0"/>
              <a:cs typeface="Calibri" panose="020F0502020204030204" pitchFamily="34" charset="0"/>
            </a:endParaRPr>
          </a:p>
          <a:p>
            <a:pPr indent="0" algn="just"/>
            <a:r>
              <a:rPr lang="en-US">
                <a:latin typeface="Calibri" panose="020F0502020204030204" pitchFamily="34" charset="0"/>
                <a:cs typeface="Calibri" panose="020F0502020204030204" pitchFamily="34" charset="0"/>
              </a:rPr>
              <a:t>PLCs are programmable, meaning their behavior can be configured and customized to meet specific automation requirements.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US" sz="3500" b="1">
                <a:solidFill>
                  <a:schemeClr val="bg1"/>
                </a:solidFill>
                <a:latin typeface="Calibri" panose="020F0502020204030204" pitchFamily="34" charset="0"/>
                <a:cs typeface="Calibri" panose="020F0502020204030204" pitchFamily="34" charset="0"/>
                <a:sym typeface="+mn-ea"/>
              </a:rPr>
              <a:t>PLCs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sym typeface="+mn-ea"/>
              </a:rPr>
              <a:t>Components:</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Central Processing Unit (CPU):</a:t>
            </a:r>
            <a:r>
              <a:rPr lang="en-US">
                <a:latin typeface="Calibri" panose="020F0502020204030204" pitchFamily="34" charset="0"/>
                <a:cs typeface="Calibri" panose="020F0502020204030204" pitchFamily="34" charset="0"/>
                <a:sym typeface="+mn-ea"/>
              </a:rPr>
              <a:t> The CPU is the core component of the PLC, responsible for executing control programs, processing inputs, and generating outputs.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Input Modules:</a:t>
            </a:r>
            <a:r>
              <a:rPr lang="en-US">
                <a:latin typeface="Calibri" panose="020F0502020204030204" pitchFamily="34" charset="0"/>
                <a:cs typeface="Calibri" panose="020F0502020204030204" pitchFamily="34" charset="0"/>
                <a:sym typeface="+mn-ea"/>
              </a:rPr>
              <a:t> PLCs are equipped with input modules that interface with sensors, switches, and other devices to receive signals indicating the state of the controlled process.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Output Modules:</a:t>
            </a:r>
            <a:r>
              <a:rPr lang="en-US">
                <a:latin typeface="Calibri" panose="020F0502020204030204" pitchFamily="34" charset="0"/>
                <a:cs typeface="Calibri" panose="020F0502020204030204" pitchFamily="34" charset="0"/>
                <a:sym typeface="+mn-ea"/>
              </a:rPr>
              <a:t> PLCs contain output modules that interface with actuators, motors, valves, and other devices to control the operation of the controlled process.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Memory:</a:t>
            </a:r>
            <a:r>
              <a:rPr lang="en-US">
                <a:latin typeface="Calibri" panose="020F0502020204030204" pitchFamily="34" charset="0"/>
                <a:cs typeface="Calibri" panose="020F0502020204030204" pitchFamily="34" charset="0"/>
                <a:sym typeface="+mn-ea"/>
              </a:rPr>
              <a:t> PLCs have various types of memory, including program memory (for storing control logic), data memory (for storing variables and intermediate results), and system memory (for internal operations).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Communication Interfaces:</a:t>
            </a:r>
            <a:r>
              <a:rPr lang="en-US">
                <a:latin typeface="Calibri" panose="020F0502020204030204" pitchFamily="34" charset="0"/>
                <a:cs typeface="Calibri" panose="020F0502020204030204" pitchFamily="34" charset="0"/>
                <a:sym typeface="+mn-ea"/>
              </a:rPr>
              <a:t> PLCs may include communication ports for connecting to other devices, such as human-machine interfaces (HMIs), supervisory control systems (SCADA), or other PLCs.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Power Supply: </a:t>
            </a:r>
            <a:r>
              <a:rPr lang="en-US">
                <a:latin typeface="Calibri" panose="020F0502020204030204" pitchFamily="34" charset="0"/>
                <a:cs typeface="Calibri" panose="020F0502020204030204" pitchFamily="34" charset="0"/>
                <a:sym typeface="+mn-ea"/>
              </a:rPr>
              <a:t>PLCs require a stable power supply to operate, which may be provided by an external power source or through internal power modules.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US" sz="3500" b="1">
                <a:solidFill>
                  <a:schemeClr val="bg1"/>
                </a:solidFill>
                <a:latin typeface="Calibri" panose="020F0502020204030204" pitchFamily="34" charset="0"/>
                <a:cs typeface="Calibri" panose="020F0502020204030204" pitchFamily="34" charset="0"/>
                <a:sym typeface="+mn-ea"/>
              </a:rPr>
              <a:t>PLCs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sym typeface="+mn-ea"/>
              </a:rPr>
              <a:t>Programming Languages:</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indent="0" algn="just"/>
            <a:r>
              <a:rPr lang="en-US">
                <a:latin typeface="Calibri" panose="020F0502020204030204" pitchFamily="34" charset="0"/>
                <a:cs typeface="Calibri" panose="020F0502020204030204" pitchFamily="34" charset="0"/>
                <a:sym typeface="+mn-ea"/>
              </a:rPr>
              <a:t>PLCs can be programmed using various programming languages, including:</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Ladder Logic: </a:t>
            </a:r>
            <a:r>
              <a:rPr lang="en-US">
                <a:latin typeface="Calibri" panose="020F0502020204030204" pitchFamily="34" charset="0"/>
                <a:cs typeface="Calibri" panose="020F0502020204030204" pitchFamily="34" charset="0"/>
                <a:sym typeface="+mn-ea"/>
              </a:rPr>
              <a:t>A graphical programming language resembling electrical relay diagrams, commonly used for sequential control applications.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Structured Text (ST):</a:t>
            </a:r>
            <a:r>
              <a:rPr lang="en-US">
                <a:latin typeface="Calibri" panose="020F0502020204030204" pitchFamily="34" charset="0"/>
                <a:cs typeface="Calibri" panose="020F0502020204030204" pitchFamily="34" charset="0"/>
                <a:sym typeface="+mn-ea"/>
              </a:rPr>
              <a:t> A high-level programming language resembling Pascal or C, suitable for complex algorithmic control logic.</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Function Block Diagram (FBD): </a:t>
            </a:r>
            <a:r>
              <a:rPr lang="en-US">
                <a:latin typeface="Calibri" panose="020F0502020204030204" pitchFamily="34" charset="0"/>
                <a:cs typeface="Calibri" panose="020F0502020204030204" pitchFamily="34" charset="0"/>
                <a:sym typeface="+mn-ea"/>
              </a:rPr>
              <a:t>A graphical programming language based on interconnected function blocks representing control functions.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Sequential Function Chart (SFC):</a:t>
            </a:r>
            <a:r>
              <a:rPr lang="en-US">
                <a:latin typeface="Calibri" panose="020F0502020204030204" pitchFamily="34" charset="0"/>
                <a:cs typeface="Calibri" panose="020F0502020204030204" pitchFamily="34" charset="0"/>
                <a:sym typeface="+mn-ea"/>
              </a:rPr>
              <a:t> A graphical programming language used for defining sequential control sequences and state-based control logic.</a:t>
            </a:r>
            <a:endParaRPr lang="en-US">
              <a:latin typeface="Calibri" panose="020F0502020204030204" pitchFamily="34" charset="0"/>
              <a:cs typeface="Calibri" panose="020F0502020204030204" pitchFamily="34" charset="0"/>
            </a:endParaRPr>
          </a:p>
          <a:p>
            <a:pPr indent="0" algn="just"/>
            <a:r>
              <a:rPr lang="en-US">
                <a:latin typeface="Calibri" panose="020F0502020204030204" pitchFamily="34" charset="0"/>
                <a:cs typeface="Calibri" panose="020F0502020204030204" pitchFamily="34" charset="0"/>
                <a:sym typeface="+mn-ea"/>
              </a:rPr>
              <a:t>PLC programming languages are chosen based on the complexity of the control logic, the familiarity of the programming team, and the requirements of the application.</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US" sz="3500" b="1">
                <a:solidFill>
                  <a:schemeClr val="bg1"/>
                </a:solidFill>
                <a:latin typeface="Calibri" panose="020F0502020204030204" pitchFamily="34" charset="0"/>
                <a:cs typeface="Calibri" panose="020F0502020204030204" pitchFamily="34" charset="0"/>
                <a:sym typeface="+mn-ea"/>
              </a:rPr>
              <a:t>PLCs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sym typeface="+mn-ea"/>
              </a:rPr>
              <a:t>Functions:</a:t>
            </a:r>
            <a:endParaRPr lang="en-US" b="1">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Input Processing:</a:t>
            </a:r>
            <a:r>
              <a:rPr lang="en-US">
                <a:latin typeface="Calibri" panose="020F0502020204030204" pitchFamily="34" charset="0"/>
                <a:cs typeface="Calibri" panose="020F0502020204030204" pitchFamily="34" charset="0"/>
                <a:sym typeface="+mn-ea"/>
              </a:rPr>
              <a:t> PLCs continuously monitor input signals from sensors and switches, detecting changes in the state of the controlled process.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Control Logic Execution:</a:t>
            </a:r>
            <a:r>
              <a:rPr lang="en-US">
                <a:latin typeface="Calibri" panose="020F0502020204030204" pitchFamily="34" charset="0"/>
                <a:cs typeface="Calibri" panose="020F0502020204030204" pitchFamily="34" charset="0"/>
                <a:sym typeface="+mn-ea"/>
              </a:rPr>
              <a:t> PLCs execute the user-programmed control logic stored in their memory, determining the appropriate actions to take based on input signals and internal logic.</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Output Generation: </a:t>
            </a:r>
            <a:r>
              <a:rPr lang="en-US">
                <a:latin typeface="Calibri" panose="020F0502020204030204" pitchFamily="34" charset="0"/>
                <a:cs typeface="Calibri" panose="020F0502020204030204" pitchFamily="34" charset="0"/>
                <a:sym typeface="+mn-ea"/>
              </a:rPr>
              <a:t>PLCs generate output signals to control actuators, motors, valves, and other devices, ensuring the desired operation of the controlled process.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Data Handling: </a:t>
            </a:r>
            <a:r>
              <a:rPr lang="en-US">
                <a:latin typeface="Calibri" panose="020F0502020204030204" pitchFamily="34" charset="0"/>
                <a:cs typeface="Calibri" panose="020F0502020204030204" pitchFamily="34" charset="0"/>
                <a:sym typeface="+mn-ea"/>
              </a:rPr>
              <a:t>PLCs can store and manipulate data, such as variables, timers, counters, and flags, to implement advanced control algorithms and logic.</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Communication:</a:t>
            </a:r>
            <a:r>
              <a:rPr lang="en-US">
                <a:latin typeface="Calibri" panose="020F0502020204030204" pitchFamily="34" charset="0"/>
                <a:cs typeface="Calibri" panose="020F0502020204030204" pitchFamily="34" charset="0"/>
                <a:sym typeface="+mn-ea"/>
              </a:rPr>
              <a:t> PLCs support communication with other devices and systems, enabling integration with higher-level control systems, data logging, and remote monitoring.</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US" sz="3500" b="1">
                <a:solidFill>
                  <a:schemeClr val="bg1"/>
                </a:solidFill>
                <a:latin typeface="Calibri" panose="020F0502020204030204" pitchFamily="34" charset="0"/>
                <a:cs typeface="Calibri" panose="020F0502020204030204" pitchFamily="34" charset="0"/>
                <a:sym typeface="+mn-ea"/>
              </a:rPr>
              <a:t>PLCs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sym typeface="+mn-ea"/>
              </a:rPr>
              <a:t>Applications:</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indent="0" algn="just">
              <a:buFont typeface="Arial" panose="020B0604020202020204" pitchFamily="34" charset="0"/>
              <a:buNone/>
            </a:pPr>
            <a:r>
              <a:rPr lang="en-US">
                <a:latin typeface="Calibri" panose="020F0502020204030204" pitchFamily="34" charset="0"/>
                <a:cs typeface="Calibri" panose="020F0502020204030204" pitchFamily="34" charset="0"/>
                <a:sym typeface="+mn-ea"/>
              </a:rPr>
              <a:t>PLCs are used in a wide range of industries and applications, including manufacturing, automotive, aerospace, energy, food and beverage, pharmaceuticals, and more.</a:t>
            </a:r>
            <a:endParaRPr lang="en-US">
              <a:latin typeface="Calibri" panose="020F0502020204030204" pitchFamily="34" charset="0"/>
              <a:cs typeface="Calibri" panose="020F0502020204030204" pitchFamily="34" charset="0"/>
            </a:endParaRPr>
          </a:p>
          <a:p>
            <a:pPr indent="0" algn="just">
              <a:buFont typeface="Arial" panose="020B0604020202020204" pitchFamily="34" charset="0"/>
              <a:buNone/>
            </a:pPr>
            <a:r>
              <a:rPr lang="en-US">
                <a:latin typeface="Calibri" panose="020F0502020204030204" pitchFamily="34" charset="0"/>
                <a:cs typeface="Calibri" panose="020F0502020204030204" pitchFamily="34" charset="0"/>
                <a:sym typeface="+mn-ea"/>
              </a:rPr>
              <a:t>Common applications include:</a:t>
            </a:r>
            <a:endParaRPr lang="en-US">
              <a:latin typeface="Calibri" panose="020F0502020204030204" pitchFamily="34" charset="0"/>
              <a:cs typeface="Calibri" panose="020F0502020204030204" pitchFamily="34" charset="0"/>
              <a:sym typeface="+mn-ea"/>
            </a:endParaRPr>
          </a:p>
          <a:p>
            <a:pPr indent="0" algn="just">
              <a:buFont typeface="Arial" panose="020B0604020202020204" pitchFamily="34" charset="0"/>
              <a:buNone/>
            </a:pP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Control of conveyor systems, assembly lines, and robotic arms in manufacturing.</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Monitoring and control of industrial processes such as heating, cooling, mixing, and filling.</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Control of machinery and equipment in power plants, refineries, and water treatment facilities.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Building automation systems for controlling HVAC (heating, ventilation, and air conditioning), lighting, and security systems.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Control of traffic signals, elevators, and escalators in transportation systems.</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IN" altLang="en-US" sz="3500" b="1">
                <a:solidFill>
                  <a:schemeClr val="bg1"/>
                </a:solidFill>
                <a:latin typeface="Calibri" panose="020F0502020204030204" pitchFamily="34" charset="0"/>
                <a:cs typeface="Calibri" panose="020F0502020204030204" pitchFamily="34" charset="0"/>
                <a:sym typeface="+mn-ea"/>
              </a:rPr>
              <a:t>How to </a:t>
            </a:r>
            <a:r>
              <a:rPr lang="en-US" sz="3500" b="1">
                <a:solidFill>
                  <a:schemeClr val="bg1"/>
                </a:solidFill>
                <a:latin typeface="Calibri" panose="020F0502020204030204" pitchFamily="34" charset="0"/>
                <a:cs typeface="Calibri" panose="020F0502020204030204" pitchFamily="34" charset="0"/>
                <a:sym typeface="+mn-ea"/>
              </a:rPr>
              <a:t>Secur</a:t>
            </a:r>
            <a:r>
              <a:rPr lang="en-IN" altLang="en-US" sz="3500" b="1">
                <a:solidFill>
                  <a:schemeClr val="bg1"/>
                </a:solidFill>
                <a:latin typeface="Calibri" panose="020F0502020204030204" pitchFamily="34" charset="0"/>
                <a:cs typeface="Calibri" panose="020F0502020204030204" pitchFamily="34" charset="0"/>
                <a:sym typeface="+mn-ea"/>
              </a:rPr>
              <a:t>e</a:t>
            </a:r>
            <a:r>
              <a:rPr lang="en-US" sz="3500" b="1">
                <a:solidFill>
                  <a:schemeClr val="bg1"/>
                </a:solidFill>
                <a:latin typeface="Calibri" panose="020F0502020204030204" pitchFamily="34" charset="0"/>
                <a:cs typeface="Calibri" panose="020F0502020204030204" pitchFamily="34" charset="0"/>
                <a:sym typeface="+mn-ea"/>
              </a:rPr>
              <a:t> PLCs</a:t>
            </a:r>
            <a:r>
              <a:rPr lang="en-IN" altLang="en-US" sz="3500" b="1">
                <a:solidFill>
                  <a:schemeClr val="bg1"/>
                </a:solidFill>
                <a:latin typeface="Calibri" panose="020F0502020204030204" pitchFamily="34" charset="0"/>
                <a:cs typeface="Calibri" panose="020F0502020204030204" pitchFamily="34" charset="0"/>
                <a:sym typeface="+mn-ea"/>
              </a:rPr>
              <a:t> (Secure PLC Coding Practices: Top 10 List)</a:t>
            </a:r>
            <a:endParaRPr lang="en-IN"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endParaRPr lang="en-US">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7"/>
          <a:stretch>
            <a:fillRect/>
          </a:stretch>
        </p:blipFill>
        <p:spPr>
          <a:xfrm>
            <a:off x="575310" y="2258060"/>
            <a:ext cx="11122660" cy="4695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IN" altLang="en-US" sz="3500" b="1">
                <a:solidFill>
                  <a:schemeClr val="bg1"/>
                </a:solidFill>
                <a:latin typeface="Calibri" panose="020F0502020204030204" pitchFamily="34" charset="0"/>
                <a:cs typeface="Calibri" panose="020F0502020204030204" pitchFamily="34" charset="0"/>
                <a:sym typeface="+mn-ea"/>
              </a:rPr>
              <a:t>How to </a:t>
            </a:r>
            <a:r>
              <a:rPr lang="en-US" sz="3500" b="1">
                <a:solidFill>
                  <a:schemeClr val="bg1"/>
                </a:solidFill>
                <a:latin typeface="Calibri" panose="020F0502020204030204" pitchFamily="34" charset="0"/>
                <a:cs typeface="Calibri" panose="020F0502020204030204" pitchFamily="34" charset="0"/>
                <a:sym typeface="+mn-ea"/>
              </a:rPr>
              <a:t>Secur</a:t>
            </a:r>
            <a:r>
              <a:rPr lang="en-IN" altLang="en-US" sz="3500" b="1">
                <a:solidFill>
                  <a:schemeClr val="bg1"/>
                </a:solidFill>
                <a:latin typeface="Calibri" panose="020F0502020204030204" pitchFamily="34" charset="0"/>
                <a:cs typeface="Calibri" panose="020F0502020204030204" pitchFamily="34" charset="0"/>
                <a:sym typeface="+mn-ea"/>
              </a:rPr>
              <a:t>e</a:t>
            </a:r>
            <a:r>
              <a:rPr lang="en-US" sz="3500" b="1">
                <a:solidFill>
                  <a:schemeClr val="bg1"/>
                </a:solidFill>
                <a:latin typeface="Calibri" panose="020F0502020204030204" pitchFamily="34" charset="0"/>
                <a:cs typeface="Calibri" panose="020F0502020204030204" pitchFamily="34" charset="0"/>
                <a:sym typeface="+mn-ea"/>
              </a:rPr>
              <a:t> PLCs</a:t>
            </a:r>
            <a:r>
              <a:rPr lang="en-IN" altLang="en-US" sz="3500" b="1">
                <a:solidFill>
                  <a:schemeClr val="bg1"/>
                </a:solidFill>
                <a:latin typeface="Calibri" panose="020F0502020204030204" pitchFamily="34" charset="0"/>
                <a:cs typeface="Calibri" panose="020F0502020204030204" pitchFamily="34" charset="0"/>
                <a:sym typeface="+mn-ea"/>
              </a:rPr>
              <a:t> (Secure PLC Coding Practices: Top 10 List)</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endParaRPr lang="en-US">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7"/>
          <a:stretch>
            <a:fillRect/>
          </a:stretch>
        </p:blipFill>
        <p:spPr>
          <a:xfrm>
            <a:off x="745490" y="2244090"/>
            <a:ext cx="10888980" cy="4732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IN" altLang="en-US" sz="3500" b="1">
                <a:solidFill>
                  <a:schemeClr val="bg1"/>
                </a:solidFill>
                <a:latin typeface="Calibri" panose="020F0502020204030204" pitchFamily="34" charset="0"/>
                <a:cs typeface="Calibri" panose="020F0502020204030204" pitchFamily="34" charset="0"/>
                <a:sym typeface="+mn-ea"/>
              </a:rPr>
              <a:t>RTUs</a:t>
            </a:r>
            <a:endParaRPr lang="en-IN"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IN" altLang="en-US" b="1">
                <a:latin typeface="Calibri" panose="020F0502020204030204" pitchFamily="34" charset="0"/>
                <a:cs typeface="Calibri" panose="020F0502020204030204" pitchFamily="34" charset="0"/>
              </a:rPr>
              <a:t>RTUs:</a:t>
            </a:r>
            <a:endParaRPr lang="en-IN" altLang="en-US" b="1">
              <a:latin typeface="Calibri" panose="020F0502020204030204" pitchFamily="34" charset="0"/>
              <a:cs typeface="Calibri" panose="020F0502020204030204" pitchFamily="34" charset="0"/>
            </a:endParaRPr>
          </a:p>
          <a:p>
            <a:pPr indent="0" algn="just"/>
            <a:r>
              <a:rPr lang="en-US">
                <a:latin typeface="Calibri" panose="020F0502020204030204" pitchFamily="34" charset="0"/>
                <a:cs typeface="Calibri" panose="020F0502020204030204" pitchFamily="34" charset="0"/>
              </a:rPr>
              <a:t>Remote Terminal Units (RTUs) are integral components of Supervisory Control and Data Acquisition (SCADA) systems and other industrial control systems (ICS). Here's a detailed look at RTUs: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indent="0" algn="just"/>
            <a:r>
              <a:rPr lang="en-US" b="1">
                <a:latin typeface="Calibri" panose="020F0502020204030204" pitchFamily="34" charset="0"/>
                <a:cs typeface="Calibri" panose="020F0502020204030204" pitchFamily="34" charset="0"/>
              </a:rPr>
              <a:t>Definition:</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An RTU is a specialized device used in industrial automation to monitor, gather, and transmit data from sensors and control equipment located in remote or harsh environments.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RTUs act as intermediaries between field devices (such as sensors, actuators, and switches) and the central SCADA or control system.</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IN" altLang="en-US" sz="3500" b="1">
                <a:solidFill>
                  <a:schemeClr val="bg1"/>
                </a:solidFill>
                <a:latin typeface="Calibri" panose="020F0502020204030204" pitchFamily="34" charset="0"/>
                <a:cs typeface="Calibri" panose="020F0502020204030204" pitchFamily="34" charset="0"/>
                <a:sym typeface="+mn-ea"/>
              </a:rPr>
              <a:t>RTUs</a:t>
            </a:r>
            <a:endParaRPr lang="en-IN"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41579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sym typeface="+mn-ea"/>
              </a:rPr>
              <a:t>Components:</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Input Channels: RTUs are equipped with multiple input channels to connect to sensors and other field devices. These channels can accept analog signals (e.g., temperature, pressure) or digital signals (e.g., on/off status).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Output Channels: RTUs may also include output channels to control actuators or relays based on commands received from the central control system.</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Processing Unit: RTUs contain a microprocessor or controller that processes input signals, executes control algorithms, and communicates with the central system.</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Communication Interfaces: RTUs are equipped with communication interfaces (e.g., serial ports, Ethernet, wireless) to connect to the central SCADA system or other control devices.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Power Supply: RTUs require a power source to operate, which may be provided through external power sources, batteries, or solar panels in remote locations.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Enclosure: RTUs are typically housed in ruggedized enclosures designed to withstand harsh environmental conditions such as temperature extremes, humidity, and dust.</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IN" altLang="en-US" sz="3500" b="1">
                <a:solidFill>
                  <a:schemeClr val="bg1"/>
                </a:solidFill>
                <a:latin typeface="Calibri" panose="020F0502020204030204" pitchFamily="34" charset="0"/>
                <a:cs typeface="Calibri" panose="020F0502020204030204" pitchFamily="34" charset="0"/>
                <a:sym typeface="+mn-ea"/>
              </a:rPr>
              <a:t>RTUs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sym typeface="+mn-ea"/>
              </a:rPr>
              <a:t>Functions:</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Data Acquisition: RTUs continuously collect data from connected sensors and devices, such as temperature, pressure, flow rates, and equipment status.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Data Processing: RTUs may perform basic processing of acquired data, such as scaling, filtering, or averaging, before transmitting it to the central control system.</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Control: RTUs can execute control commands received from the central control system, such as opening or closing valves, starting or stopping pumps, or adjusting setpoints.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Communication: RTUs establish communication links with the central SCADA or control system, transmitting acquired data and receiving control commands.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Local Control: In some applications, RTUs may also support local control functions, allowing for autonomous operation without constant communication with the central system.</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ctr"/>
            <a:r>
              <a:rPr lang="en-IN" altLang="en-US" sz="3500" b="1">
                <a:solidFill>
                  <a:schemeClr val="bg1"/>
                </a:solidFill>
                <a:latin typeface="Calibri" panose="020F0502020204030204"/>
                <a:cs typeface="Times New Roman" panose="02020603050405020304" pitchFamily="18" charset="0"/>
              </a:rPr>
              <a:t>Syllabus</a:t>
            </a:r>
            <a:endParaRPr lang="en-IN" altLang="en-US" sz="3500" b="1">
              <a:solidFill>
                <a:schemeClr val="bg1"/>
              </a:solidFill>
              <a:latin typeface="Calibri" panose="020F0502020204030204"/>
              <a:cs typeface="Times New Roman" panose="02020603050405020304" pitchFamily="18" charset="0"/>
            </a:endParaRPr>
          </a:p>
        </p:txBody>
      </p:sp>
      <p:sp>
        <p:nvSpPr>
          <p:cNvPr id="100" name="Text Box 99"/>
          <p:cNvSpPr txBox="1"/>
          <p:nvPr/>
        </p:nvSpPr>
        <p:spPr>
          <a:xfrm>
            <a:off x="1477645" y="3830320"/>
            <a:ext cx="9776460" cy="645160"/>
          </a:xfrm>
          <a:prstGeom prst="rect">
            <a:avLst/>
          </a:prstGeom>
          <a:noFill/>
          <a:ln w="9525">
            <a:noFill/>
          </a:ln>
        </p:spPr>
        <p:txBody>
          <a:bodyPr wrap="square">
            <a:spAutoFit/>
          </a:bodyPr>
          <a:p>
            <a:pPr indent="0" algn="ctr"/>
            <a:r>
              <a:rPr lang="en-US" b="1">
                <a:latin typeface="Calibri" panose="020F0502020204030204" pitchFamily="34" charset="0"/>
                <a:cs typeface="Calibri" panose="020F0502020204030204" pitchFamily="34" charset="0"/>
              </a:rPr>
              <a:t>Introduction to Industrial Control Systems, Security Measures for SCADA Systems, Securing PLCs and RTUs, ICS Security Best Practices</a:t>
            </a:r>
            <a:endParaRPr lang="en-US" b="1">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IN" altLang="en-US" sz="3500" b="1">
                <a:solidFill>
                  <a:schemeClr val="bg1"/>
                </a:solidFill>
                <a:latin typeface="Calibri" panose="020F0502020204030204" pitchFamily="34" charset="0"/>
                <a:cs typeface="Calibri" panose="020F0502020204030204" pitchFamily="34" charset="0"/>
                <a:sym typeface="+mn-ea"/>
              </a:rPr>
              <a:t>RTUs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sym typeface="+mn-ea"/>
              </a:rPr>
              <a:t>Applications:</a:t>
            </a:r>
            <a:endParaRPr lang="en-US" b="1">
              <a:latin typeface="Calibri" panose="020F0502020204030204" pitchFamily="34" charset="0"/>
              <a:cs typeface="Calibri" panose="020F0502020204030204" pitchFamily="34" charset="0"/>
            </a:endParaRPr>
          </a:p>
          <a:p>
            <a:pPr indent="0" algn="just"/>
            <a:r>
              <a:rPr lang="en-US">
                <a:latin typeface="Calibri" panose="020F0502020204030204" pitchFamily="34" charset="0"/>
                <a:cs typeface="Calibri" panose="020F0502020204030204" pitchFamily="34" charset="0"/>
                <a:sym typeface="+mn-ea"/>
              </a:rPr>
              <a:t>RTUs are used in various industries and applications where remote monitoring and control of industrial processes are required.</a:t>
            </a:r>
            <a:endParaRPr lang="en-US">
              <a:latin typeface="Calibri" panose="020F0502020204030204" pitchFamily="34" charset="0"/>
              <a:cs typeface="Calibri" panose="020F0502020204030204" pitchFamily="34" charset="0"/>
            </a:endParaRPr>
          </a:p>
          <a:p>
            <a:pPr indent="0" algn="just"/>
            <a:r>
              <a:rPr lang="en-US" b="1">
                <a:latin typeface="Calibri" panose="020F0502020204030204" pitchFamily="34" charset="0"/>
                <a:cs typeface="Calibri" panose="020F0502020204030204" pitchFamily="34" charset="0"/>
                <a:sym typeface="+mn-ea"/>
              </a:rPr>
              <a:t>Common applications include:</a:t>
            </a:r>
            <a:endParaRPr lang="en-US" b="1">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Monitoring and control of oil and gas pipelines.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Remote monitoring of electric power distribution networks.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Supervision of water and wastewater treatment plants.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Environmental monitoring in remote locations.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Remote monitoring and control of equipment in agriculture and mining operations.</a:t>
            </a:r>
            <a:endParaRPr lang="en-US">
              <a:latin typeface="Calibri" panose="020F0502020204030204" pitchFamily="34" charset="0"/>
              <a:cs typeface="Calibri" panose="020F0502020204030204" pitchFamily="34" charset="0"/>
            </a:endParaRPr>
          </a:p>
          <a:p>
            <a:pPr indent="0" algn="just">
              <a:buFont typeface="Arial" panose="020B0604020202020204" pitchFamily="34" charset="0"/>
              <a:buNone/>
            </a:pPr>
            <a:endParaRPr lang="en-US">
              <a:latin typeface="Calibri" panose="020F0502020204030204" pitchFamily="34" charset="0"/>
              <a:cs typeface="Calibri" panose="020F0502020204030204" pitchFamily="34" charset="0"/>
              <a:sym typeface="+mn-ea"/>
            </a:endParaRPr>
          </a:p>
          <a:p>
            <a:pPr indent="0" algn="just">
              <a:buFont typeface="Arial" panose="020B0604020202020204" pitchFamily="34" charset="0"/>
              <a:buNone/>
            </a:pPr>
            <a:r>
              <a:rPr lang="en-US" b="1">
                <a:latin typeface="Calibri" panose="020F0502020204030204" pitchFamily="34" charset="0"/>
                <a:cs typeface="Calibri" panose="020F0502020204030204" pitchFamily="34" charset="0"/>
                <a:sym typeface="+mn-ea"/>
              </a:rPr>
              <a:t>Integration with SCADA Systems: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RTUs are essential components of SCADA systems, providing the data acquisition and control capabilities necessary for remote monitoring and control of industrial processes.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RTUs communicate with the central SCADA system over communication networks, transmitting acquired data and receiving control commands to ensure coordinated operation.</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IN" altLang="en-US" sz="3500" b="1">
                <a:solidFill>
                  <a:schemeClr val="bg1"/>
                </a:solidFill>
                <a:latin typeface="Calibri" panose="020F0502020204030204" pitchFamily="34" charset="0"/>
                <a:cs typeface="Calibri" panose="020F0502020204030204" pitchFamily="34" charset="0"/>
                <a:sym typeface="+mn-ea"/>
              </a:rPr>
              <a:t>How to secure </a:t>
            </a:r>
            <a:r>
              <a:rPr lang="en-IN" altLang="en-US" sz="3500" b="1">
                <a:solidFill>
                  <a:schemeClr val="bg1"/>
                </a:solidFill>
                <a:latin typeface="Calibri" panose="020F0502020204030204" pitchFamily="34" charset="0"/>
                <a:cs typeface="Calibri" panose="020F0502020204030204" pitchFamily="34" charset="0"/>
                <a:sym typeface="+mn-ea"/>
              </a:rPr>
              <a:t>RTUs</a:t>
            </a:r>
            <a:endParaRPr lang="en-IN"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a:latin typeface="Calibri" panose="020F0502020204030204" pitchFamily="34" charset="0"/>
                <a:cs typeface="Calibri" panose="020F0502020204030204" pitchFamily="34" charset="0"/>
              </a:rPr>
              <a:t>With increased automation of remote monitoring systems, the impacts of these attacks on your elements could impact your critical operations. Because of that, it's vital that you make sure your data is confidential and that unauthorized people can't access it.</a:t>
            </a:r>
            <a:endParaRPr lang="en-US">
              <a:latin typeface="Calibri" panose="020F0502020204030204" pitchFamily="34" charset="0"/>
              <a:cs typeface="Calibri" panose="020F0502020204030204" pitchFamily="34" charset="0"/>
            </a:endParaRPr>
          </a:p>
          <a:p>
            <a:pPr indent="0" algn="just"/>
            <a:endParaRPr lang="en-IN" altLang="en-US">
              <a:latin typeface="Calibri" panose="020F0502020204030204" pitchFamily="34" charset="0"/>
              <a:cs typeface="Calibri" panose="020F0502020204030204" pitchFamily="34" charset="0"/>
            </a:endParaRPr>
          </a:p>
          <a:p>
            <a:pPr indent="0" algn="just"/>
            <a:r>
              <a:rPr lang="en-IN" altLang="en-US">
                <a:latin typeface="Calibri" panose="020F0502020204030204" pitchFamily="34" charset="0"/>
                <a:cs typeface="Calibri" panose="020F0502020204030204" pitchFamily="34" charset="0"/>
              </a:rPr>
              <a:t>Following are principle which are responsible for security of RTU:</a:t>
            </a:r>
            <a:endParaRPr lang="en-IN" altLang="en-US">
              <a:latin typeface="Calibri" panose="020F0502020204030204" pitchFamily="34" charset="0"/>
              <a:cs typeface="Calibri" panose="020F0502020204030204" pitchFamily="34" charset="0"/>
            </a:endParaRPr>
          </a:p>
          <a:p>
            <a:pPr indent="0" algn="just"/>
            <a:endParaRPr lang="en-IN" altLang="en-US">
              <a:latin typeface="Calibri" panose="020F0502020204030204" pitchFamily="34" charset="0"/>
              <a:cs typeface="Calibri" panose="020F0502020204030204" pitchFamily="34" charset="0"/>
            </a:endParaRPr>
          </a:p>
          <a:p>
            <a:pPr indent="0" algn="just"/>
            <a:r>
              <a:rPr lang="en-IN" altLang="en-US">
                <a:latin typeface="Calibri" panose="020F0502020204030204" pitchFamily="34" charset="0"/>
                <a:cs typeface="Calibri" panose="020F0502020204030204" pitchFamily="34" charset="0"/>
              </a:rPr>
              <a:t>1. RADIUS Authentication Feature</a:t>
            </a:r>
            <a:endParaRPr lang="en-IN" altLang="en-US">
              <a:latin typeface="Calibri" panose="020F0502020204030204" pitchFamily="34" charset="0"/>
              <a:cs typeface="Calibri" panose="020F0502020204030204" pitchFamily="34" charset="0"/>
            </a:endParaRPr>
          </a:p>
          <a:p>
            <a:pPr indent="0" algn="just"/>
            <a:r>
              <a:rPr lang="en-IN" altLang="en-US">
                <a:latin typeface="Calibri" panose="020F0502020204030204" pitchFamily="34" charset="0"/>
                <a:cs typeface="Calibri" panose="020F0502020204030204" pitchFamily="34" charset="0"/>
              </a:rPr>
              <a:t>2. SNMPv3 Encryption Feature</a:t>
            </a:r>
            <a:endParaRPr lang="en-IN" altLang="en-US">
              <a:latin typeface="Calibri" panose="020F0502020204030204" pitchFamily="34" charset="0"/>
              <a:cs typeface="Calibri" panose="020F0502020204030204" pitchFamily="34" charset="0"/>
            </a:endParaRPr>
          </a:p>
          <a:p>
            <a:pPr indent="0" algn="just"/>
            <a:r>
              <a:rPr lang="en-IN" altLang="en-US">
                <a:latin typeface="Calibri" panose="020F0502020204030204" pitchFamily="34" charset="0"/>
                <a:cs typeface="Calibri" panose="020F0502020204030204" pitchFamily="34" charset="0"/>
              </a:rPr>
              <a:t>3. HTTPS</a:t>
            </a:r>
            <a:endParaRPr lang="en-IN" altLang="en-US">
              <a:latin typeface="Calibri" panose="020F0502020204030204" pitchFamily="34" charset="0"/>
              <a:cs typeface="Calibri" panose="020F0502020204030204" pitchFamily="34" charset="0"/>
            </a:endParaRPr>
          </a:p>
          <a:p>
            <a:pPr indent="0" algn="just"/>
            <a:r>
              <a:rPr lang="en-IN" altLang="en-US">
                <a:latin typeface="Calibri" panose="020F0502020204030204" pitchFamily="34" charset="0"/>
                <a:cs typeface="Calibri" panose="020F0502020204030204" pitchFamily="34" charset="0"/>
              </a:rPr>
              <a:t>4. Proxy Ports Password Protection</a:t>
            </a:r>
            <a:endParaRPr lang="en-IN" altLang="en-US">
              <a:latin typeface="Calibri" panose="020F0502020204030204" pitchFamily="34" charset="0"/>
              <a:cs typeface="Calibri" panose="020F0502020204030204" pitchFamily="34" charset="0"/>
            </a:endParaRPr>
          </a:p>
          <a:p>
            <a:pPr indent="0" algn="just"/>
            <a:r>
              <a:rPr lang="en-IN" altLang="en-US">
                <a:latin typeface="Calibri" panose="020F0502020204030204" pitchFamily="34" charset="0"/>
                <a:cs typeface="Calibri" panose="020F0502020204030204" pitchFamily="34" charset="0"/>
              </a:rPr>
              <a:t>5. Multiple NICs Security Model</a:t>
            </a:r>
            <a:endParaRPr lang="en-IN" altLang="en-US">
              <a:latin typeface="Calibri" panose="020F0502020204030204" pitchFamily="34" charset="0"/>
              <a:cs typeface="Calibri" panose="020F0502020204030204" pitchFamily="34" charset="0"/>
            </a:endParaRPr>
          </a:p>
          <a:p>
            <a:pPr indent="0" algn="just"/>
            <a:endParaRPr lang="en-IN" altLang="en-US">
              <a:latin typeface="Calibri" panose="020F0502020204030204" pitchFamily="34" charset="0"/>
              <a:cs typeface="Calibri" panose="020F0502020204030204" pitchFamily="34" charset="0"/>
            </a:endParaRPr>
          </a:p>
          <a:p>
            <a:pPr indent="0" algn="just"/>
            <a:r>
              <a:rPr lang="en-IN" altLang="en-US">
                <a:latin typeface="Calibri" panose="020F0502020204030204" pitchFamily="34" charset="0"/>
                <a:cs typeface="Calibri" panose="020F0502020204030204" pitchFamily="34" charset="0"/>
              </a:rPr>
              <a:t>For detail explanation of Above points visit this Article:</a:t>
            </a:r>
            <a:endParaRPr lang="en-IN" altLang="en-US">
              <a:latin typeface="Calibri" panose="020F0502020204030204" pitchFamily="34" charset="0"/>
              <a:cs typeface="Calibri" panose="020F0502020204030204" pitchFamily="34" charset="0"/>
            </a:endParaRPr>
          </a:p>
          <a:p>
            <a:pPr indent="0" algn="just"/>
            <a:r>
              <a:rPr lang="en-IN" altLang="en-US">
                <a:latin typeface="Calibri" panose="020F0502020204030204" pitchFamily="34" charset="0"/>
                <a:cs typeface="Calibri" panose="020F0502020204030204" pitchFamily="34" charset="0"/>
              </a:rPr>
              <a:t>https://www.dpstele.com/blog/top-five-security-features-of-an-rtu.php</a:t>
            </a:r>
            <a:endParaRPr lang="en-IN" altLang="en-US">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IN" altLang="en-US" sz="3500" b="1">
                <a:solidFill>
                  <a:schemeClr val="bg1"/>
                </a:solidFill>
                <a:latin typeface="Calibri" panose="020F0502020204030204" pitchFamily="34" charset="0"/>
                <a:cs typeface="Calibri" panose="020F0502020204030204" pitchFamily="34" charset="0"/>
                <a:sym typeface="+mn-ea"/>
              </a:rPr>
              <a:t>PLCs vs RTUs</a:t>
            </a:r>
            <a:endParaRPr lang="en-IN"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endParaRPr lang="en-US">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7"/>
          <a:stretch>
            <a:fillRect/>
          </a:stretch>
        </p:blipFill>
        <p:spPr>
          <a:xfrm>
            <a:off x="1070610" y="2258060"/>
            <a:ext cx="9639300" cy="47517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IN" altLang="en-US" sz="3500" b="1">
                <a:solidFill>
                  <a:schemeClr val="bg1"/>
                </a:solidFill>
                <a:latin typeface="Calibri" panose="020F0502020204030204" pitchFamily="34" charset="0"/>
                <a:cs typeface="Calibri" panose="020F0502020204030204" pitchFamily="34" charset="0"/>
                <a:sym typeface="+mn-ea"/>
              </a:rPr>
              <a:t>ICS Security Best Practices</a:t>
            </a:r>
            <a:endParaRPr lang="en-IN"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931525" cy="441706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rPr>
              <a:t>Network Segmentation:</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Segment the ICS network into zones based on functionality and security requirements.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Implement firewalls, routers, and access control lists to control traffic between zones and prevent unauthorized access.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indent="0" algn="just"/>
            <a:r>
              <a:rPr lang="en-US" b="1">
                <a:latin typeface="Calibri" panose="020F0502020204030204" pitchFamily="34" charset="0"/>
                <a:cs typeface="Calibri" panose="020F0502020204030204" pitchFamily="34" charset="0"/>
              </a:rPr>
              <a:t>Secure Remote Access: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Limit remote access to ICS networks and systems to authorized personnel only.</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Use secure methods such as VPNs (Virtual Private Networks) with strong authentication mechanisms for remote access.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Implement multi-factor authentication to enhance security.</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indent="0" algn="just"/>
            <a:r>
              <a:rPr lang="en-US" b="1">
                <a:latin typeface="Calibri" panose="020F0502020204030204" pitchFamily="34" charset="0"/>
                <a:cs typeface="Calibri" panose="020F0502020204030204" pitchFamily="34" charset="0"/>
              </a:rPr>
              <a:t>Patch Management:</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Regularly apply security patches and updates to ICS components, including PLCs, RTUs, HMIs, and SCADA systems.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Use a systematic approach to assess and test patches for compatibility and potential impact on system operation before deployment.</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IN" altLang="en-US" sz="3500" b="1">
                <a:solidFill>
                  <a:schemeClr val="bg1"/>
                </a:solidFill>
                <a:latin typeface="Calibri" panose="020F0502020204030204" pitchFamily="34" charset="0"/>
                <a:cs typeface="Calibri" panose="020F0502020204030204" pitchFamily="34" charset="0"/>
                <a:sym typeface="+mn-ea"/>
              </a:rPr>
              <a:t>ICS Security Best Practices</a:t>
            </a:r>
            <a:endParaRPr lang="en-IN"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511175" y="2258060"/>
            <a:ext cx="11015980" cy="459994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sym typeface="+mn-ea"/>
              </a:rPr>
              <a:t>Secure Configuration:</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Follow vendor recommendations and industry best practices for securely configuring ICS components.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Disable unnecessary services, protocols, and ports to reduce the attack surface.</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Change default passwords and credentials to strong, unique ones.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sym typeface="+mn-ea"/>
            </a:endParaRPr>
          </a:p>
          <a:p>
            <a:pPr indent="0" algn="just"/>
            <a:r>
              <a:rPr lang="en-US" b="1">
                <a:latin typeface="Calibri" panose="020F0502020204030204" pitchFamily="34" charset="0"/>
                <a:cs typeface="Calibri" panose="020F0502020204030204" pitchFamily="34" charset="0"/>
                <a:sym typeface="+mn-ea"/>
              </a:rPr>
              <a:t>Access Control:</a:t>
            </a:r>
            <a:endParaRPr lang="en-US" b="1">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Implement strong access control mechanisms to restrict access to ICS systems and data based on the principle of least privilege.</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Use role-based access control (RBAC) to assign permissions to users based on their job responsibilities.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Monitor and audit user activities to detect and respond to unauthorized access attempts.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sym typeface="+mn-ea"/>
            </a:endParaRPr>
          </a:p>
          <a:p>
            <a:pPr indent="0" algn="just"/>
            <a:r>
              <a:rPr lang="en-US" b="1">
                <a:latin typeface="Calibri" panose="020F0502020204030204" pitchFamily="34" charset="0"/>
                <a:cs typeface="Calibri" panose="020F0502020204030204" pitchFamily="34" charset="0"/>
                <a:sym typeface="+mn-ea"/>
              </a:rPr>
              <a:t>Continuous Monitoring:</a:t>
            </a:r>
            <a:endParaRPr lang="en-US" b="1">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Deploy intrusion detection systems (IDS) and intrusion prevention systems (IPS) to monitor ICS networks for signs of unauthorized access, malware, or unusual behavior.</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Implement security information and event management (SIEM) solutions to centralize and analyze security logs from ICS components and network devices.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IN" altLang="en-US" sz="3500" b="1">
                <a:solidFill>
                  <a:schemeClr val="bg1"/>
                </a:solidFill>
                <a:latin typeface="Calibri" panose="020F0502020204030204" pitchFamily="34" charset="0"/>
                <a:cs typeface="Calibri" panose="020F0502020204030204" pitchFamily="34" charset="0"/>
                <a:sym typeface="+mn-ea"/>
              </a:rPr>
              <a:t>ICS Security Best Practices</a:t>
            </a:r>
            <a:endParaRPr lang="en-IN"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sym typeface="+mn-ea"/>
              </a:rPr>
              <a:t>Physical Security:</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Implement physical security measures to protect critical ICS components, such as PLCs, RTUs, and SCADA systems, from unauthorized access or tampering.</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Secure access to ICS facilities, control rooms, and equipment rooms using locks, access controls, and surveillance systems.</a:t>
            </a:r>
            <a:endParaRPr lang="en-US">
              <a:latin typeface="Calibri" panose="020F0502020204030204" pitchFamily="34" charset="0"/>
              <a:cs typeface="Calibri" panose="020F0502020204030204" pitchFamily="34" charset="0"/>
              <a:sym typeface="+mn-ea"/>
            </a:endParaRPr>
          </a:p>
          <a:p>
            <a:pPr indent="0" algn="just"/>
            <a:endParaRPr lang="en-US">
              <a:latin typeface="Calibri" panose="020F0502020204030204" pitchFamily="34" charset="0"/>
              <a:cs typeface="Calibri" panose="020F0502020204030204" pitchFamily="34" charset="0"/>
            </a:endParaRPr>
          </a:p>
          <a:p>
            <a:pPr indent="0" algn="just"/>
            <a:r>
              <a:rPr lang="en-US" b="1">
                <a:latin typeface="Calibri" panose="020F0502020204030204" pitchFamily="34" charset="0"/>
                <a:cs typeface="Calibri" panose="020F0502020204030204" pitchFamily="34" charset="0"/>
                <a:sym typeface="+mn-ea"/>
              </a:rPr>
              <a:t>Incident Response:</a:t>
            </a:r>
            <a:endParaRPr lang="en-US" b="1">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Develop and implement an incident response plan specifically tailored to ICS security incidents.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Define procedures for detecting, containing, and recovering from security breaches or disruptions to ICS operations.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Conduct regular drills and exercises to test the effectiveness of the incident response plan.</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IN" altLang="en-US" sz="3500" b="1">
                <a:solidFill>
                  <a:schemeClr val="bg1"/>
                </a:solidFill>
                <a:latin typeface="Calibri" panose="020F0502020204030204" pitchFamily="34" charset="0"/>
                <a:cs typeface="Calibri" panose="020F0502020204030204" pitchFamily="34" charset="0"/>
                <a:sym typeface="+mn-ea"/>
              </a:rPr>
              <a:t>ICS Security Best Practices</a:t>
            </a:r>
            <a:endParaRPr lang="en-IN"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sym typeface="+mn-ea"/>
              </a:rPr>
              <a:t>Security Awareness Training:</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Provide comprehensive security awareness training to all personnel involved in operating, maintaining, and securing ICS environments.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Educate employees about common security threats, best practices for secure behavior, and the importance of reporting security incidents promptly.</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sym typeface="+mn-ea"/>
            </a:endParaRPr>
          </a:p>
          <a:p>
            <a:pPr indent="0" algn="just"/>
            <a:r>
              <a:rPr lang="en-US" b="1">
                <a:latin typeface="Calibri" panose="020F0502020204030204" pitchFamily="34" charset="0"/>
                <a:cs typeface="Calibri" panose="020F0502020204030204" pitchFamily="34" charset="0"/>
                <a:sym typeface="+mn-ea"/>
              </a:rPr>
              <a:t>Regulatory Compliance:</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Ensure compliance with relevant industry standards and regulations governing ICS security, such as NIST SP 800-82, ISA/IEC 62443, and NERC CIP.</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sym typeface="+mn-ea"/>
              </a:rPr>
              <a:t>Regularly assess and audit ICS security controls to demonstrate compliance and identify areas for improvement.</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1596390" y="3215005"/>
            <a:ext cx="8695690" cy="3642995"/>
          </a:xfrm>
          <a:prstGeom prst="rect">
            <a:avLst/>
          </a:prstGeom>
          <a:solidFill>
            <a:srgbClr val="1F497D"/>
          </a:solidFill>
          <a:ln w="25400" algn="ctr">
            <a:noFill/>
            <a:round/>
          </a:ln>
        </p:spPr>
        <p:txBody>
          <a:bodyPr anchor="ct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3" cstate="print"/>
          <a:srcRect/>
          <a:stretch>
            <a:fillRect/>
          </a:stretch>
        </p:blipFill>
        <p:spPr bwMode="auto">
          <a:xfrm>
            <a:off x="2540000" y="361950"/>
            <a:ext cx="6885305" cy="2857500"/>
          </a:xfrm>
          <a:prstGeom prst="rect">
            <a:avLst/>
          </a:prstGeom>
          <a:noFill/>
          <a:ln w="9525" algn="ctr">
            <a:noFill/>
            <a:miter lim="800000"/>
            <a:headEnd/>
            <a:tailEnd/>
          </a:ln>
        </p:spPr>
      </p:pic>
      <p:pic>
        <p:nvPicPr>
          <p:cNvPr id="21508" name="Picture 3" descr="C:\Users\parul\Desktop\2.png"/>
          <p:cNvPicPr>
            <a:picLocks noChangeAspect="1" noChangeArrowheads="1"/>
          </p:cNvPicPr>
          <p:nvPr>
            <p:custDataLst>
              <p:tags r:id="rId4"/>
            </p:custDataLst>
          </p:nvPr>
        </p:nvPicPr>
        <p:blipFill>
          <a:blip r:embed="rId5" cstate="print"/>
          <a:srcRect/>
          <a:stretch>
            <a:fillRect/>
          </a:stretch>
        </p:blipFill>
        <p:spPr bwMode="auto">
          <a:xfrm>
            <a:off x="3434080" y="4000500"/>
            <a:ext cx="4999990" cy="571500"/>
          </a:xfrm>
          <a:prstGeom prst="rect">
            <a:avLst/>
          </a:prstGeom>
          <a:noFill/>
          <a:ln w="9525" algn="ctr">
            <a:noFill/>
            <a:miter lim="800000"/>
            <a:headEnd/>
            <a:tailEnd/>
          </a:ln>
        </p:spPr>
      </p:pic>
      <p:pic>
        <p:nvPicPr>
          <p:cNvPr id="21509" name="Picture 4" descr="C:\Users\parul\Desktop\Cover Page with yellow patch - Version 18.png"/>
          <p:cNvPicPr>
            <a:picLocks noChangeAspect="1" noChangeArrowheads="1"/>
          </p:cNvPicPr>
          <p:nvPr>
            <p:custDataLst>
              <p:tags r:id="rId6"/>
            </p:custDataLst>
          </p:nvPr>
        </p:nvPicPr>
        <p:blipFill>
          <a:blip r:embed="rId7" cstate="print"/>
          <a:srcRect/>
          <a:stretch>
            <a:fillRect/>
          </a:stretch>
        </p:blipFill>
        <p:spPr bwMode="auto">
          <a:xfrm>
            <a:off x="4212590" y="4946650"/>
            <a:ext cx="3559175" cy="260350"/>
          </a:xfrm>
          <a:prstGeom prst="rect">
            <a:avLst/>
          </a:prstGeom>
          <a:noFill/>
          <a:ln w="9525" algn="ctr">
            <a:noFill/>
            <a:miter lim="800000"/>
            <a:headEnd/>
            <a:tailEnd/>
          </a:ln>
        </p:spPr>
      </p:pic>
      <p:sp>
        <p:nvSpPr>
          <p:cNvPr id="21510" name="Rectangle 7"/>
          <p:cNvSpPr>
            <a:spLocks noChangeArrowheads="1"/>
          </p:cNvSpPr>
          <p:nvPr>
            <p:custDataLst>
              <p:tags r:id="rId8"/>
            </p:custDataLst>
          </p:nvPr>
        </p:nvSpPr>
        <p:spPr bwMode="auto">
          <a:xfrm>
            <a:off x="1596390" y="6003925"/>
            <a:ext cx="8695690" cy="357505"/>
          </a:xfrm>
          <a:prstGeom prst="rect">
            <a:avLst/>
          </a:prstGeom>
          <a:solidFill>
            <a:srgbClr val="FFFFFF"/>
          </a:solidFill>
          <a:ln w="25400" algn="ctr">
            <a:noFill/>
            <a:round/>
          </a:ln>
        </p:spPr>
        <p:txBody>
          <a:bodyPr anchor="ctr"/>
          <a:lstStyle/>
          <a:p>
            <a:pPr algn="ctr"/>
            <a:endParaRPr lang="en-US" altLang="en-US"/>
          </a:p>
        </p:txBody>
      </p:sp>
      <p:sp>
        <p:nvSpPr>
          <p:cNvPr id="21511" name="TextBox 8"/>
          <p:cNvSpPr>
            <a:spLocks noChangeArrowheads="1"/>
          </p:cNvSpPr>
          <p:nvPr>
            <p:custDataLst>
              <p:tags r:id="rId9"/>
            </p:custDataLst>
          </p:nvPr>
        </p:nvSpPr>
        <p:spPr bwMode="auto">
          <a:xfrm>
            <a:off x="3712210" y="5997575"/>
            <a:ext cx="4059555" cy="370205"/>
          </a:xfrm>
          <a:prstGeom prst="rect">
            <a:avLst/>
          </a:prstGeom>
          <a:noFill/>
          <a:ln w="9525" algn="ctr">
            <a:noFill/>
            <a:miter lim="800000"/>
          </a:ln>
        </p:spPr>
        <p:txBody>
          <a:bodyPr/>
          <a:lstStyle/>
          <a:p>
            <a:pPr algn="ctr"/>
            <a:r>
              <a:rPr lang="en-US" altLang="en-US">
                <a:solidFill>
                  <a:schemeClr val="tx2"/>
                </a:solidFill>
                <a:latin typeface="Calibri" panose="020F0502020204030204"/>
                <a:cs typeface="Times New Roman" panose="02020603050405020304" pitchFamily="18" charset="0"/>
              </a:rPr>
              <a:t>www.paruluniversity.ac.in</a:t>
            </a:r>
            <a:endParaRPr lang="en-US" altLang="en-US">
              <a:solidFill>
                <a:schemeClr val="tx2"/>
              </a:solidFill>
              <a:latin typeface="Calibri" panose="020F0502020204030204"/>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9B618960-8005-486C-9A75-10CB2AAC16F9}" type="slidenum">
              <a:rPr lang="en-US" smtClean="0"/>
            </a:fld>
            <a:endParaRPr lang="en-US"/>
          </a:p>
        </p:txBody>
      </p:sp>
      <p:sp>
        <p:nvSpPr>
          <p:cNvPr id="3" name="Footer Placeholder 2"/>
          <p:cNvSpPr>
            <a:spLocks noGrp="1"/>
          </p:cNvSpPr>
          <p:nvPr>
            <p:ph type="ftr" sz="quarter" idx="11"/>
          </p:nvPr>
        </p:nvSpPr>
        <p:spPr/>
        <p:txBody>
          <a:bodyPr/>
          <a:lstStyle/>
          <a:p>
            <a:r>
              <a:rPr lang="en-US"/>
              <a:t>VAISHALEE JOISHAR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US" sz="3500" b="1">
                <a:solidFill>
                  <a:schemeClr val="bg1"/>
                </a:solidFill>
                <a:latin typeface="Calibri" panose="020F0502020204030204" pitchFamily="34" charset="0"/>
                <a:cs typeface="Calibri" panose="020F0502020204030204" pitchFamily="34" charset="0"/>
                <a:sym typeface="+mn-ea"/>
              </a:rPr>
              <a:t>Introduction to Industrial Control Systems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918190" cy="4415790"/>
          </a:xfrm>
          <a:prstGeom prst="rect">
            <a:avLst/>
          </a:prstGeom>
          <a:noFill/>
          <a:ln w="9525">
            <a:noFill/>
          </a:ln>
        </p:spPr>
        <p:txBody>
          <a:bodyPr wrap="square">
            <a:noAutofit/>
          </a:bodyPr>
          <a:p>
            <a:pPr indent="0" algn="just"/>
            <a:r>
              <a:rPr lang="en-US">
                <a:latin typeface="Calibri" panose="020F0502020204030204" pitchFamily="34" charset="0"/>
                <a:cs typeface="Calibri" panose="020F0502020204030204" pitchFamily="34" charset="0"/>
              </a:rPr>
              <a:t>Industrial Control Systems (ICS) are specialized systems designed to manage and control industrial processes and machinery in sectors such as manufacturing, energy, transportation, and utilities. These systems are crucial for ensuring the efficient operation of complex industrial processes, optimizing productivity, and maintaining safety standards.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indent="0" algn="just"/>
            <a:r>
              <a:rPr lang="en-US">
                <a:latin typeface="Calibri" panose="020F0502020204030204" pitchFamily="34" charset="0"/>
                <a:cs typeface="Calibri" panose="020F0502020204030204" pitchFamily="34" charset="0"/>
              </a:rPr>
              <a:t>Here's a brief introduction to Industrial Control Systems: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indent="0" algn="just"/>
            <a:r>
              <a:rPr lang="en-IN" altLang="en-US" b="1">
                <a:latin typeface="Calibri" panose="020F0502020204030204" pitchFamily="34" charset="0"/>
                <a:cs typeface="Calibri" panose="020F0502020204030204" pitchFamily="34" charset="0"/>
              </a:rPr>
              <a:t>1. </a:t>
            </a:r>
            <a:r>
              <a:rPr lang="en-US" b="1">
                <a:latin typeface="Calibri" panose="020F0502020204030204" pitchFamily="34" charset="0"/>
                <a:cs typeface="Calibri" panose="020F0502020204030204" pitchFamily="34" charset="0"/>
              </a:rPr>
              <a:t>Purpose:</a:t>
            </a:r>
            <a:r>
              <a:rPr lang="en-US">
                <a:latin typeface="Calibri" panose="020F0502020204030204" pitchFamily="34" charset="0"/>
                <a:cs typeface="Calibri" panose="020F0502020204030204" pitchFamily="34" charset="0"/>
              </a:rPr>
              <a:t> The primary purpose of ICS is to monitor, control, and automate industrial processes. This can include tasks like regulating temperature, pressure, flow rates, and other variables crucial to production.</a:t>
            </a:r>
            <a:endParaRPr lang="en-US">
              <a:latin typeface="Calibri" panose="020F0502020204030204" pitchFamily="34" charset="0"/>
              <a:cs typeface="Calibri" panose="020F0502020204030204" pitchFamily="34" charset="0"/>
            </a:endParaRPr>
          </a:p>
          <a:p>
            <a:pPr indent="0" algn="just"/>
            <a:endParaRPr lang="en-IN" altLang="en-US" b="1">
              <a:latin typeface="Calibri" panose="020F0502020204030204" pitchFamily="34" charset="0"/>
              <a:cs typeface="Calibri" panose="020F0502020204030204" pitchFamily="34" charset="0"/>
            </a:endParaRPr>
          </a:p>
          <a:p>
            <a:pPr indent="0" algn="just"/>
            <a:r>
              <a:rPr lang="en-IN" altLang="en-US" b="1">
                <a:latin typeface="Calibri" panose="020F0502020204030204" pitchFamily="34" charset="0"/>
                <a:cs typeface="Calibri" panose="020F0502020204030204" pitchFamily="34" charset="0"/>
              </a:rPr>
              <a:t>2. </a:t>
            </a:r>
            <a:r>
              <a:rPr lang="en-US" b="1">
                <a:latin typeface="Calibri" panose="020F0502020204030204" pitchFamily="34" charset="0"/>
                <a:cs typeface="Calibri" panose="020F0502020204030204" pitchFamily="34" charset="0"/>
              </a:rPr>
              <a:t>Components: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rPr>
              <a:t>Sensors and Actuators:</a:t>
            </a:r>
            <a:r>
              <a:rPr lang="en-US">
                <a:latin typeface="Calibri" panose="020F0502020204030204" pitchFamily="34" charset="0"/>
                <a:cs typeface="Calibri" panose="020F0502020204030204" pitchFamily="34" charset="0"/>
              </a:rPr>
              <a:t> Sensors detect changes in physical variables like temperature, pressure, or humidity, while actuators perform actions based on control signals, such as adjusting valves or motors.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Control Units:</a:t>
            </a:r>
            <a:r>
              <a:rPr lang="en-US">
                <a:latin typeface="Calibri" panose="020F0502020204030204" pitchFamily="34" charset="0"/>
                <a:cs typeface="Calibri" panose="020F0502020204030204" pitchFamily="34" charset="0"/>
                <a:sym typeface="+mn-ea"/>
              </a:rPr>
              <a:t> These are the brains of the system, processing sensor data and issuing commands to actuators based on pre-defined logic or algorithms.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US" sz="3500" b="1">
                <a:solidFill>
                  <a:schemeClr val="bg1"/>
                </a:solidFill>
                <a:latin typeface="Calibri" panose="020F0502020204030204" pitchFamily="34" charset="0"/>
                <a:cs typeface="Calibri" panose="020F0502020204030204" pitchFamily="34" charset="0"/>
                <a:sym typeface="+mn-ea"/>
              </a:rPr>
              <a:t>Introduction to Industrial Control Systems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Human Machine Interface (HMI):</a:t>
            </a:r>
            <a:r>
              <a:rPr lang="en-US">
                <a:latin typeface="Calibri" panose="020F0502020204030204" pitchFamily="34" charset="0"/>
                <a:cs typeface="Calibri" panose="020F0502020204030204" pitchFamily="34" charset="0"/>
                <a:sym typeface="+mn-ea"/>
              </a:rPr>
              <a:t> This component provides a way for operators to interact with the system, often through graphical interfaces that display real-time data and allow for manual control overrides.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Networking Infrastructure:</a:t>
            </a:r>
            <a:r>
              <a:rPr lang="en-US">
                <a:latin typeface="Calibri" panose="020F0502020204030204" pitchFamily="34" charset="0"/>
                <a:cs typeface="Calibri" panose="020F0502020204030204" pitchFamily="34" charset="0"/>
                <a:sym typeface="+mn-ea"/>
              </a:rPr>
              <a:t> Many modern ICS are connected through networks, allowing for remote monitoring and control, as well as integration with other systems such as enterprise resource planning (ERP) software.</a:t>
            </a:r>
            <a:endParaRPr lang="en-US">
              <a:latin typeface="Calibri" panose="020F0502020204030204" pitchFamily="34" charset="0"/>
              <a:cs typeface="Calibri" panose="020F0502020204030204" pitchFamily="34" charset="0"/>
              <a:sym typeface="+mn-ea"/>
            </a:endParaRPr>
          </a:p>
          <a:p>
            <a:pPr indent="0" algn="just">
              <a:buFont typeface="Arial" panose="020B0604020202020204" pitchFamily="34" charset="0"/>
              <a:buNone/>
            </a:pPr>
            <a:endParaRPr lang="en-US">
              <a:latin typeface="Calibri" panose="020F0502020204030204" pitchFamily="34" charset="0"/>
              <a:cs typeface="Calibri" panose="020F0502020204030204" pitchFamily="34" charset="0"/>
              <a:sym typeface="+mn-ea"/>
            </a:endParaRPr>
          </a:p>
          <a:p>
            <a:pPr indent="0" algn="just">
              <a:buFont typeface="Arial" panose="020B0604020202020204" pitchFamily="34" charset="0"/>
              <a:buNone/>
            </a:pPr>
            <a:r>
              <a:rPr lang="en-IN" altLang="en-US" b="1">
                <a:latin typeface="Calibri" panose="020F0502020204030204" pitchFamily="34" charset="0"/>
                <a:cs typeface="Calibri" panose="020F0502020204030204" pitchFamily="34" charset="0"/>
              </a:rPr>
              <a:t>3. </a:t>
            </a:r>
            <a:r>
              <a:rPr lang="en-US" b="1">
                <a:latin typeface="Calibri" panose="020F0502020204030204" pitchFamily="34" charset="0"/>
                <a:cs typeface="Calibri" panose="020F0502020204030204" pitchFamily="34" charset="0"/>
              </a:rPr>
              <a:t>Types of Industrial Control Systems:</a:t>
            </a:r>
            <a:endParaRPr lang="en-US" b="1">
              <a:latin typeface="Calibri" panose="020F0502020204030204" pitchFamily="34" charset="0"/>
              <a:cs typeface="Calibri" panose="020F0502020204030204" pitchFamily="34" charset="0"/>
            </a:endParaRPr>
          </a:p>
          <a:p>
            <a:pPr indent="0" algn="just">
              <a:buFont typeface="Arial" panose="020B0604020202020204" pitchFamily="34" charset="0"/>
              <a:buNone/>
            </a:pPr>
            <a:endParaRPr lang="en-US" b="1">
              <a:latin typeface="Calibri" panose="020F0502020204030204" pitchFamily="34" charset="0"/>
              <a:cs typeface="Calibri" panose="020F0502020204030204" pitchFamily="34" charset="0"/>
            </a:endParaRPr>
          </a:p>
          <a:p>
            <a:pPr marL="800100" lvl="1" indent="-342900" algn="just">
              <a:buFont typeface="Arial" panose="020B0604020202020204" pitchFamily="34" charset="0"/>
              <a:buAutoNum type="arabicPeriod"/>
            </a:pPr>
            <a:r>
              <a:rPr lang="en-US">
                <a:latin typeface="Calibri" panose="020F0502020204030204" pitchFamily="34" charset="0"/>
                <a:cs typeface="Calibri" panose="020F0502020204030204" pitchFamily="34" charset="0"/>
              </a:rPr>
              <a:t>Supervisory Control and Data Acquisition (SCADA) Systems</a:t>
            </a:r>
            <a:endParaRPr lang="en-US">
              <a:latin typeface="Calibri" panose="020F0502020204030204" pitchFamily="34" charset="0"/>
              <a:cs typeface="Calibri" panose="020F0502020204030204" pitchFamily="34" charset="0"/>
            </a:endParaRPr>
          </a:p>
          <a:p>
            <a:pPr marL="800100" lvl="1" indent="-342900" algn="just">
              <a:buFont typeface="Arial" panose="020B0604020202020204" pitchFamily="34" charset="0"/>
              <a:buAutoNum type="arabicPeriod"/>
            </a:pPr>
            <a:r>
              <a:rPr lang="en-US">
                <a:latin typeface="Calibri" panose="020F0502020204030204" pitchFamily="34" charset="0"/>
                <a:cs typeface="Calibri" panose="020F0502020204030204" pitchFamily="34" charset="0"/>
              </a:rPr>
              <a:t>Programmable Logic Controllers (PLC)</a:t>
            </a:r>
            <a:endParaRPr lang="en-US">
              <a:latin typeface="Calibri" panose="020F0502020204030204" pitchFamily="34" charset="0"/>
              <a:cs typeface="Calibri" panose="020F0502020204030204" pitchFamily="34" charset="0"/>
            </a:endParaRPr>
          </a:p>
          <a:p>
            <a:pPr marL="800100" lvl="1" indent="-342900" algn="just">
              <a:buFont typeface="Arial" panose="020B0604020202020204" pitchFamily="34" charset="0"/>
              <a:buAutoNum type="arabicPeriod"/>
            </a:pPr>
            <a:r>
              <a:rPr lang="en-US">
                <a:latin typeface="Calibri" panose="020F0502020204030204" pitchFamily="34" charset="0"/>
                <a:cs typeface="Calibri" panose="020F0502020204030204" pitchFamily="34" charset="0"/>
              </a:rPr>
              <a:t>Remote Terminal Units (RTUs)</a:t>
            </a:r>
            <a:endParaRPr lang="en-US">
              <a:latin typeface="Calibri" panose="020F0502020204030204" pitchFamily="34" charset="0"/>
              <a:cs typeface="Calibri" panose="020F0502020204030204" pitchFamily="34" charset="0"/>
            </a:endParaRPr>
          </a:p>
          <a:p>
            <a:pPr marL="800100" lvl="1" indent="-342900" algn="just">
              <a:buFont typeface="Arial" panose="020B0604020202020204" pitchFamily="34" charset="0"/>
              <a:buAutoNum type="arabicPeriod"/>
            </a:pPr>
            <a:r>
              <a:rPr lang="en-US">
                <a:latin typeface="Calibri" panose="020F0502020204030204" pitchFamily="34" charset="0"/>
                <a:cs typeface="Calibri" panose="020F0502020204030204" pitchFamily="34" charset="0"/>
              </a:rPr>
              <a:t>Distributed Control Systems (DCS)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US" sz="3500">
                <a:solidFill>
                  <a:schemeClr val="bg1"/>
                </a:solidFill>
                <a:latin typeface="Calibri" panose="020F0502020204030204" pitchFamily="34" charset="0"/>
                <a:cs typeface="Calibri" panose="020F0502020204030204" pitchFamily="34" charset="0"/>
                <a:sym typeface="+mn-ea"/>
              </a:rPr>
              <a:t>Supervisory Control and Data Acquisition (SCADA) Systems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sym typeface="+mn-ea"/>
              </a:rPr>
              <a:t>SCADA</a:t>
            </a:r>
            <a:r>
              <a:rPr lang="en-IN" altLang="en-US" b="1">
                <a:latin typeface="Calibri" panose="020F0502020204030204" pitchFamily="34" charset="0"/>
                <a:cs typeface="Calibri" panose="020F0502020204030204" pitchFamily="34" charset="0"/>
                <a:sym typeface="+mn-ea"/>
              </a:rPr>
              <a:t>:</a:t>
            </a:r>
            <a:endParaRPr lang="en-IN" altLang="en-US" b="1">
              <a:latin typeface="Calibri" panose="020F0502020204030204" pitchFamily="34" charset="0"/>
              <a:cs typeface="Calibri" panose="020F0502020204030204" pitchFamily="34" charset="0"/>
              <a:sym typeface="+mn-ea"/>
            </a:endParaRPr>
          </a:p>
          <a:p>
            <a:pPr indent="0" algn="just"/>
            <a:endParaRPr lang="en-IN" altLang="en-US" b="1">
              <a:latin typeface="Calibri" panose="020F0502020204030204" pitchFamily="34" charset="0"/>
              <a:cs typeface="Calibri" panose="020F0502020204030204" pitchFamily="34" charset="0"/>
              <a:sym typeface="+mn-ea"/>
            </a:endParaRPr>
          </a:p>
          <a:p>
            <a:pPr indent="0" algn="just"/>
            <a:r>
              <a:rPr lang="en-US">
                <a:latin typeface="Calibri" panose="020F0502020204030204" pitchFamily="34" charset="0"/>
                <a:cs typeface="Calibri" panose="020F0502020204030204" pitchFamily="34" charset="0"/>
              </a:rPr>
              <a:t>Supervisory Control and Data Acquisition (SCADA) systems are a type of Industrial Control System (ICS) used in various industries to monitor, control, and manage complex processes and equipment. Here's a detailed concept of SCADA systems: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indent="0" algn="just"/>
            <a:r>
              <a:rPr lang="en-US" b="1">
                <a:latin typeface="Calibri" panose="020F0502020204030204" pitchFamily="34" charset="0"/>
                <a:cs typeface="Calibri" panose="020F0502020204030204" pitchFamily="34" charset="0"/>
              </a:rPr>
              <a:t>Overview:</a:t>
            </a:r>
            <a:endParaRPr lang="en-US" b="1">
              <a:latin typeface="Calibri" panose="020F0502020204030204" pitchFamily="34" charset="0"/>
              <a:cs typeface="Calibri" panose="020F0502020204030204" pitchFamily="34" charset="0"/>
            </a:endParaRPr>
          </a:p>
          <a:p>
            <a:pPr indent="0" algn="just"/>
            <a:endParaRPr lang="en-US" b="1">
              <a:latin typeface="Calibri" panose="020F0502020204030204" pitchFamily="34" charset="0"/>
              <a:cs typeface="Calibri" panose="020F0502020204030204" pitchFamily="34" charset="0"/>
            </a:endParaRPr>
          </a:p>
          <a:p>
            <a:pPr indent="0" algn="just"/>
            <a:r>
              <a:rPr lang="en-US">
                <a:latin typeface="Calibri" panose="020F0502020204030204" pitchFamily="34" charset="0"/>
                <a:cs typeface="Calibri" panose="020F0502020204030204" pitchFamily="34" charset="0"/>
              </a:rPr>
              <a:t>SCADA systems provide a centralized platform for monitoring and controlling industrial processes across multiple sites or locations.</a:t>
            </a:r>
            <a:endParaRPr lang="en-US">
              <a:latin typeface="Calibri" panose="020F0502020204030204" pitchFamily="34" charset="0"/>
              <a:cs typeface="Calibri" panose="020F0502020204030204" pitchFamily="34" charset="0"/>
            </a:endParaRPr>
          </a:p>
          <a:p>
            <a:pPr indent="0" algn="just"/>
            <a:r>
              <a:rPr lang="en-US">
                <a:latin typeface="Calibri" panose="020F0502020204030204" pitchFamily="34" charset="0"/>
                <a:cs typeface="Calibri" panose="020F0502020204030204" pitchFamily="34" charset="0"/>
              </a:rPr>
              <a:t>They integrate hardware and software components to collect data from sensors and devices, analyze it, and provide operators with real-time insights for decision-making.</a:t>
            </a:r>
            <a:endParaRPr lang="en-US">
              <a:latin typeface="Calibri" panose="020F0502020204030204" pitchFamily="34" charset="0"/>
              <a:cs typeface="Calibri" panose="020F0502020204030204" pitchFamily="34" charset="0"/>
            </a:endParaRPr>
          </a:p>
          <a:p>
            <a:pPr indent="0" algn="just"/>
            <a:r>
              <a:rPr lang="en-US">
                <a:latin typeface="Calibri" panose="020F0502020204030204" pitchFamily="34" charset="0"/>
                <a:cs typeface="Calibri" panose="020F0502020204030204" pitchFamily="34" charset="0"/>
              </a:rPr>
              <a:t>SCADA systems are commonly used in industries such as energy (power generation and distribution), water and wastewater management, oil and gas, transportation (e.g., traffic control), and manufacturing.</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US" sz="3500">
                <a:solidFill>
                  <a:schemeClr val="bg1"/>
                </a:solidFill>
                <a:latin typeface="Calibri" panose="020F0502020204030204" pitchFamily="34" charset="0"/>
                <a:cs typeface="Calibri" panose="020F0502020204030204" pitchFamily="34" charset="0"/>
                <a:sym typeface="+mn-ea"/>
              </a:rPr>
              <a:t>Supervisory Control and Data Acquisition (SCADA) Systems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rPr>
              <a:t>Components:</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rPr>
              <a:t>Remote Terminal Units (RTUs) or Programmable Logic Controllers (PLCs):</a:t>
            </a:r>
            <a:r>
              <a:rPr lang="en-US">
                <a:latin typeface="Calibri" panose="020F0502020204030204" pitchFamily="34" charset="0"/>
                <a:cs typeface="Calibri" panose="020F0502020204030204" pitchFamily="34" charset="0"/>
              </a:rPr>
              <a:t> These are field devices responsible for interfacing with sensors and actuators, collecting data, and executing control commands. RTUs and PLCs send data to the SCADA system for processing.</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rPr>
              <a:t>Human-Machine Interface (HMI):</a:t>
            </a:r>
            <a:r>
              <a:rPr lang="en-US">
                <a:latin typeface="Calibri" panose="020F0502020204030204" pitchFamily="34" charset="0"/>
                <a:cs typeface="Calibri" panose="020F0502020204030204" pitchFamily="34" charset="0"/>
              </a:rPr>
              <a:t> The HMI is the user interface through which operators interact with the SCADA system. It typically includes graphical displays, alarm notifications, and control interfaces.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rPr>
              <a:t>Supervisory System:</a:t>
            </a:r>
            <a:r>
              <a:rPr lang="en-US">
                <a:latin typeface="Calibri" panose="020F0502020204030204" pitchFamily="34" charset="0"/>
                <a:cs typeface="Calibri" panose="020F0502020204030204" pitchFamily="34" charset="0"/>
              </a:rPr>
              <a:t> This is the core software component of the SCADA system, responsible for data acquisition, processing, and control. It communicates with RTUs/PLCs, collects data, and provides real-time visualization and control capabilities.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rPr>
              <a:t>Communication Infrastructure:</a:t>
            </a:r>
            <a:r>
              <a:rPr lang="en-US">
                <a:latin typeface="Calibri" panose="020F0502020204030204" pitchFamily="34" charset="0"/>
                <a:cs typeface="Calibri" panose="020F0502020204030204" pitchFamily="34" charset="0"/>
              </a:rPr>
              <a:t> SCADA systems rely on communication networks (e.g., LAN, WAN, serial communication) to connect field devices to the supervisory system. These networks can be wired or wireless, depending on the application requirements.</a:t>
            </a:r>
            <a:endParaRPr lang="en-US">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US" sz="3500">
                <a:solidFill>
                  <a:schemeClr val="bg1"/>
                </a:solidFill>
                <a:latin typeface="Calibri" panose="020F0502020204030204" pitchFamily="34" charset="0"/>
                <a:cs typeface="Calibri" panose="020F0502020204030204" pitchFamily="34" charset="0"/>
                <a:sym typeface="+mn-ea"/>
              </a:rPr>
              <a:t>Supervisory Control and Data Acquisition (SCADA) Systems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sym typeface="+mn-ea"/>
              </a:rPr>
              <a:t>Functionality:</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Data Acquisition:</a:t>
            </a:r>
            <a:r>
              <a:rPr lang="en-US">
                <a:latin typeface="Calibri" panose="020F0502020204030204" pitchFamily="34" charset="0"/>
                <a:cs typeface="Calibri" panose="020F0502020204030204" pitchFamily="34" charset="0"/>
                <a:sym typeface="+mn-ea"/>
              </a:rPr>
              <a:t> SCADA systems continuously collect data from sensors and devices in the field, such as temperature, pressure, flow rates, and equipment status.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Visualization:</a:t>
            </a:r>
            <a:r>
              <a:rPr lang="en-US">
                <a:latin typeface="Calibri" panose="020F0502020204030204" pitchFamily="34" charset="0"/>
                <a:cs typeface="Calibri" panose="020F0502020204030204" pitchFamily="34" charset="0"/>
                <a:sym typeface="+mn-ea"/>
              </a:rPr>
              <a:t> They provide real-time visualization of process data through graphical displays, trends, and alarm notifications. Operators can monitor the status of equipment and processes from a centralized location.</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Control:</a:t>
            </a:r>
            <a:r>
              <a:rPr lang="en-US">
                <a:latin typeface="Calibri" panose="020F0502020204030204" pitchFamily="34" charset="0"/>
                <a:cs typeface="Calibri" panose="020F0502020204030204" pitchFamily="34" charset="0"/>
                <a:sym typeface="+mn-ea"/>
              </a:rPr>
              <a:t> SCADA systems allow operators to control industrial processes remotely by sending commands to RTUs/PLCs. This includes adjusting setpoints, opening or closing valves, and starting or stopping equipment.</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Data Storage and Analysis:</a:t>
            </a:r>
            <a:r>
              <a:rPr lang="en-US">
                <a:latin typeface="Calibri" panose="020F0502020204030204" pitchFamily="34" charset="0"/>
                <a:cs typeface="Calibri" panose="020F0502020204030204" pitchFamily="34" charset="0"/>
                <a:sym typeface="+mn-ea"/>
              </a:rPr>
              <a:t> SCADA systems store historical data for analysis and reporting purposes. They can generate reports, trends, and performance indicators to support decision-making and optimize processes.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b="1">
                <a:latin typeface="Calibri" panose="020F0502020204030204" pitchFamily="34" charset="0"/>
                <a:cs typeface="Calibri" panose="020F0502020204030204" pitchFamily="34" charset="0"/>
                <a:sym typeface="+mn-ea"/>
              </a:rPr>
              <a:t>Alarm Management: </a:t>
            </a:r>
            <a:r>
              <a:rPr lang="en-US">
                <a:latin typeface="Calibri" panose="020F0502020204030204" pitchFamily="34" charset="0"/>
                <a:cs typeface="Calibri" panose="020F0502020204030204" pitchFamily="34" charset="0"/>
                <a:sym typeface="+mn-ea"/>
              </a:rPr>
              <a:t>SCADA systems monitor for abnormal conditions and trigger alarms when predefined thresholds are exceeded. Operators can respond to alarms promptly to prevent downtime or safety hazards.</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US" sz="3500">
                <a:solidFill>
                  <a:schemeClr val="bg1"/>
                </a:solidFill>
                <a:latin typeface="Calibri" panose="020F0502020204030204" pitchFamily="34" charset="0"/>
                <a:cs typeface="Calibri" panose="020F0502020204030204" pitchFamily="34" charset="0"/>
                <a:sym typeface="+mn-ea"/>
              </a:rPr>
              <a:t>Supervisory Control and Data Acquisition (SCADA) Systems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rPr>
              <a:t>Security:</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Security is a critical aspect of SCADA systems due to their integration with external networks and potential vulnerabilities to cyber threats.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Measures such as firewalls, authentication mechanisms, encryption, and network segmentation are implemented to protect SCADA systems from unauthorized access and cyber-attacks.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Compliance with industry standards and best practices (e.g., NIST, ISA/IEC 62443) is essential for ensuring the security of SCADA systems.</a:t>
            </a:r>
            <a:endParaRPr lang="en-US">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parul\Desktop\Digital Learning Content.png"/>
          <p:cNvPicPr>
            <a:picLocks noChangeAspect="1" noChangeArrowheads="1"/>
          </p:cNvPicPr>
          <p:nvPr>
            <p:custDataLst>
              <p:tags r:id="rId1"/>
            </p:custDataLst>
          </p:nvPr>
        </p:nvPicPr>
        <p:blipFill>
          <a:blip r:embed="rId2" cstate="print"/>
          <a:srcRect/>
          <a:stretch>
            <a:fillRect/>
          </a:stretch>
        </p:blipFill>
        <p:spPr bwMode="auto">
          <a:xfrm>
            <a:off x="11430" y="10795"/>
            <a:ext cx="12180570" cy="7217410"/>
          </a:xfrm>
          <a:prstGeom prst="rect">
            <a:avLst/>
          </a:prstGeom>
          <a:noFill/>
          <a:ln w="9525" algn="ctr">
            <a:noFill/>
            <a:miter lim="800000"/>
            <a:headEnd/>
            <a:tailEnd/>
          </a:ln>
        </p:spPr>
      </p:pic>
      <p:pic>
        <p:nvPicPr>
          <p:cNvPr id="9" name="Picture 6" descr="C:\Users\parul\Desktop\Untitled-1.png"/>
          <p:cNvPicPr>
            <a:picLocks noChangeAspect="1" noChangeArrowheads="1"/>
          </p:cNvPicPr>
          <p:nvPr>
            <p:custDataLst>
              <p:tags r:id="rId3"/>
            </p:custDataLst>
          </p:nvPr>
        </p:nvPicPr>
        <p:blipFill>
          <a:blip r:embed="rId4" cstate="print"/>
          <a:srcRect/>
          <a:stretch>
            <a:fillRect/>
          </a:stretch>
        </p:blipFill>
        <p:spPr bwMode="auto">
          <a:xfrm>
            <a:off x="3554730" y="2441575"/>
            <a:ext cx="5430838" cy="2803525"/>
          </a:xfrm>
          <a:prstGeom prst="rect">
            <a:avLst/>
          </a:prstGeom>
          <a:noFill/>
          <a:ln w="9525" algn="ctr">
            <a:noFill/>
            <a:round/>
          </a:ln>
        </p:spPr>
      </p:pic>
      <p:sp>
        <p:nvSpPr>
          <p:cNvPr id="10" name="Rectangle 5"/>
          <p:cNvSpPr>
            <a:spLocks noChangeArrowheads="1"/>
          </p:cNvSpPr>
          <p:nvPr>
            <p:custDataLst>
              <p:tags r:id="rId5"/>
            </p:custDataLst>
          </p:nvPr>
        </p:nvSpPr>
        <p:spPr bwMode="auto">
          <a:xfrm>
            <a:off x="10795" y="1543685"/>
            <a:ext cx="12181205" cy="714375"/>
          </a:xfrm>
          <a:prstGeom prst="rect">
            <a:avLst/>
          </a:prstGeom>
          <a:solidFill>
            <a:srgbClr val="1F497D"/>
          </a:solidFill>
          <a:ln w="25400" algn="ctr">
            <a:noFill/>
            <a:round/>
          </a:ln>
        </p:spPr>
        <p:txBody>
          <a:bodyPr anchor="ctr"/>
          <a:lstStyle/>
          <a:p>
            <a:pPr algn="ctr"/>
            <a:endParaRPr lang="en-US" altLang="en-US"/>
          </a:p>
        </p:txBody>
      </p:sp>
      <p:sp>
        <p:nvSpPr>
          <p:cNvPr id="11" name="TextBox 4"/>
          <p:cNvSpPr>
            <a:spLocks noChangeArrowheads="1"/>
          </p:cNvSpPr>
          <p:nvPr>
            <p:custDataLst>
              <p:tags r:id="rId6"/>
            </p:custDataLst>
          </p:nvPr>
        </p:nvSpPr>
        <p:spPr bwMode="auto">
          <a:xfrm>
            <a:off x="81280" y="1626235"/>
            <a:ext cx="12111355" cy="631825"/>
          </a:xfrm>
          <a:prstGeom prst="rect">
            <a:avLst/>
          </a:prstGeom>
          <a:noFill/>
          <a:ln w="9525" algn="ctr">
            <a:noFill/>
            <a:round/>
          </a:ln>
        </p:spPr>
        <p:txBody>
          <a:bodyPr/>
          <a:lstStyle/>
          <a:p>
            <a:pPr algn="l"/>
            <a:r>
              <a:rPr lang="en-US" sz="3500">
                <a:solidFill>
                  <a:schemeClr val="bg1"/>
                </a:solidFill>
                <a:latin typeface="Calibri" panose="020F0502020204030204" pitchFamily="34" charset="0"/>
                <a:cs typeface="Calibri" panose="020F0502020204030204" pitchFamily="34" charset="0"/>
                <a:sym typeface="+mn-ea"/>
              </a:rPr>
              <a:t>Supervisory Control and Data Acquisition (SCADA) Systems</a:t>
            </a:r>
            <a:endParaRPr lang="en-US" altLang="en-US" sz="3500" b="1">
              <a:solidFill>
                <a:schemeClr val="bg1"/>
              </a:solidFill>
              <a:latin typeface="Calibri" panose="020F0502020204030204" pitchFamily="34" charset="0"/>
              <a:cs typeface="Calibri" panose="020F0502020204030204" pitchFamily="34" charset="0"/>
              <a:sym typeface="+mn-ea"/>
            </a:endParaRPr>
          </a:p>
        </p:txBody>
      </p:sp>
      <p:sp>
        <p:nvSpPr>
          <p:cNvPr id="100" name="Text Box 99"/>
          <p:cNvSpPr txBox="1"/>
          <p:nvPr/>
        </p:nvSpPr>
        <p:spPr>
          <a:xfrm>
            <a:off x="679450" y="2441575"/>
            <a:ext cx="10116820" cy="4097020"/>
          </a:xfrm>
          <a:prstGeom prst="rect">
            <a:avLst/>
          </a:prstGeom>
          <a:noFill/>
          <a:ln w="9525">
            <a:noFill/>
          </a:ln>
        </p:spPr>
        <p:txBody>
          <a:bodyPr wrap="square">
            <a:noAutofit/>
          </a:bodyPr>
          <a:p>
            <a:pPr indent="0" algn="just"/>
            <a:r>
              <a:rPr lang="en-US" b="1">
                <a:latin typeface="Calibri" panose="020F0502020204030204" pitchFamily="34" charset="0"/>
                <a:cs typeface="Calibri" panose="020F0502020204030204" pitchFamily="34" charset="0"/>
              </a:rPr>
              <a:t>Applications:</a:t>
            </a:r>
            <a:endParaRPr lang="en-US" b="1">
              <a:latin typeface="Calibri" panose="020F0502020204030204" pitchFamily="34" charset="0"/>
              <a:cs typeface="Calibri" panose="020F0502020204030204" pitchFamily="34" charset="0"/>
            </a:endParaRPr>
          </a:p>
          <a:p>
            <a:pPr indent="0" algn="just"/>
            <a:endParaRPr lang="en-US">
              <a:latin typeface="Calibri" panose="020F0502020204030204" pitchFamily="34" charset="0"/>
              <a:cs typeface="Calibri" panose="020F0502020204030204" pitchFamily="34" charset="0"/>
            </a:endParaRPr>
          </a:p>
          <a:p>
            <a:pPr indent="0" algn="just">
              <a:buFont typeface="Arial" panose="020B0604020202020204" pitchFamily="34" charset="0"/>
              <a:buNone/>
            </a:pPr>
            <a:r>
              <a:rPr lang="en-US">
                <a:latin typeface="Calibri" panose="020F0502020204030204" pitchFamily="34" charset="0"/>
                <a:cs typeface="Calibri" panose="020F0502020204030204" pitchFamily="34" charset="0"/>
              </a:rPr>
              <a:t>SCADA systems have diverse applications across industries, including:</a:t>
            </a:r>
            <a:endParaRPr lang="en-US">
              <a:latin typeface="Calibri" panose="020F0502020204030204" pitchFamily="34" charset="0"/>
              <a:cs typeface="Calibri" panose="020F0502020204030204" pitchFamily="34" charset="0"/>
            </a:endParaRPr>
          </a:p>
          <a:p>
            <a:pPr indent="0" algn="just">
              <a:buFont typeface="Arial" panose="020B0604020202020204" pitchFamily="34" charset="0"/>
              <a:buNone/>
            </a:pP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Monitoring and control of power generation and distribution networks.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Management of water and wastewater treatment plants.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Oil and gas pipeline monitoring and control.</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Traffic control and management in transportation systems.</a:t>
            </a:r>
            <a:endParaRPr lang="en-US">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a:latin typeface="Calibri" panose="020F0502020204030204" pitchFamily="34" charset="0"/>
                <a:cs typeface="Calibri" panose="020F0502020204030204" pitchFamily="34" charset="0"/>
              </a:rPr>
              <a:t>Manufacturing process control and automation.</a:t>
            </a:r>
            <a:endParaRPr lang="en-US">
              <a:latin typeface="Calibri" panose="020F0502020204030204" pitchFamily="34" charset="0"/>
              <a:cs typeface="Calibri" panose="020F0502020204030204" pitchFamily="34" charset="0"/>
            </a:endParaRPr>
          </a:p>
        </p:txBody>
      </p:sp>
    </p:spTree>
  </p:cSld>
  <p:clrMapOvr>
    <a:masterClrMapping/>
  </p:clrMapOvr>
</p:sld>
</file>

<file path=ppt/tags/tag1.xml><?xml version="1.0" encoding="utf-8"?>
<p:tagLst xmlns:p="http://schemas.openxmlformats.org/presentationml/2006/main">
  <p:tag name="AS_UNIQUEID" val="37"/>
</p:tagLst>
</file>

<file path=ppt/tags/tag10.xml><?xml version="1.0" encoding="utf-8"?>
<p:tagLst xmlns:p="http://schemas.openxmlformats.org/presentationml/2006/main">
  <p:tag name="AS_UNIQUEID" val="46"/>
</p:tagLst>
</file>

<file path=ppt/tags/tag100.xml><?xml version="1.0" encoding="utf-8"?>
<p:tagLst xmlns:p="http://schemas.openxmlformats.org/presentationml/2006/main">
  <p:tag name="AS_UNIQUEID" val="44"/>
</p:tagLst>
</file>

<file path=ppt/tags/tag101.xml><?xml version="1.0" encoding="utf-8"?>
<p:tagLst xmlns:p="http://schemas.openxmlformats.org/presentationml/2006/main">
  <p:tag name="AS_UNIQUEID" val="45"/>
</p:tagLst>
</file>

<file path=ppt/tags/tag102.xml><?xml version="1.0" encoding="utf-8"?>
<p:tagLst xmlns:p="http://schemas.openxmlformats.org/presentationml/2006/main">
  <p:tag name="AS_UNIQUEID" val="46"/>
</p:tagLst>
</file>

<file path=ppt/tags/tag103.xml><?xml version="1.0" encoding="utf-8"?>
<p:tagLst xmlns:p="http://schemas.openxmlformats.org/presentationml/2006/main">
  <p:tag name="AS_UNIQUEID" val="47"/>
</p:tagLst>
</file>

<file path=ppt/tags/tag104.xml><?xml version="1.0" encoding="utf-8"?>
<p:tagLst xmlns:p="http://schemas.openxmlformats.org/presentationml/2006/main">
  <p:tag name="AS_UNIQUEID" val="44"/>
</p:tagLst>
</file>

<file path=ppt/tags/tag105.xml><?xml version="1.0" encoding="utf-8"?>
<p:tagLst xmlns:p="http://schemas.openxmlformats.org/presentationml/2006/main">
  <p:tag name="AS_UNIQUEID" val="45"/>
</p:tagLst>
</file>

<file path=ppt/tags/tag106.xml><?xml version="1.0" encoding="utf-8"?>
<p:tagLst xmlns:p="http://schemas.openxmlformats.org/presentationml/2006/main">
  <p:tag name="AS_UNIQUEID" val="46"/>
</p:tagLst>
</file>

<file path=ppt/tags/tag107.xml><?xml version="1.0" encoding="utf-8"?>
<p:tagLst xmlns:p="http://schemas.openxmlformats.org/presentationml/2006/main">
  <p:tag name="AS_UNIQUEID" val="47"/>
</p:tagLst>
</file>

<file path=ppt/tags/tag108.xml><?xml version="1.0" encoding="utf-8"?>
<p:tagLst xmlns:p="http://schemas.openxmlformats.org/presentationml/2006/main">
  <p:tag name="AS_UNIQUEID" val="92"/>
</p:tagLst>
</file>

<file path=ppt/tags/tag109.xml><?xml version="1.0" encoding="utf-8"?>
<p:tagLst xmlns:p="http://schemas.openxmlformats.org/presentationml/2006/main">
  <p:tag name="AS_UNIQUEID" val="93"/>
</p:tagLst>
</file>

<file path=ppt/tags/tag11.xml><?xml version="1.0" encoding="utf-8"?>
<p:tagLst xmlns:p="http://schemas.openxmlformats.org/presentationml/2006/main">
  <p:tag name="AS_UNIQUEID" val="47"/>
</p:tagLst>
</file>

<file path=ppt/tags/tag110.xml><?xml version="1.0" encoding="utf-8"?>
<p:tagLst xmlns:p="http://schemas.openxmlformats.org/presentationml/2006/main">
  <p:tag name="AS_UNIQUEID" val="94"/>
</p:tagLst>
</file>

<file path=ppt/tags/tag111.xml><?xml version="1.0" encoding="utf-8"?>
<p:tagLst xmlns:p="http://schemas.openxmlformats.org/presentationml/2006/main">
  <p:tag name="AS_UNIQUEID" val="95"/>
</p:tagLst>
</file>

<file path=ppt/tags/tag112.xml><?xml version="1.0" encoding="utf-8"?>
<p:tagLst xmlns:p="http://schemas.openxmlformats.org/presentationml/2006/main">
  <p:tag name="AS_UNIQUEID" val="96"/>
</p:tagLst>
</file>

<file path=ppt/tags/tag113.xml><?xml version="1.0" encoding="utf-8"?>
<p:tagLst xmlns:p="http://schemas.openxmlformats.org/presentationml/2006/main">
  <p:tag name="AS_UNIQUEID" val="97"/>
</p:tagLst>
</file>

<file path=ppt/tags/tag12.xml><?xml version="1.0" encoding="utf-8"?>
<p:tagLst xmlns:p="http://schemas.openxmlformats.org/presentationml/2006/main">
  <p:tag name="AS_UNIQUEID" val="44"/>
</p:tagLst>
</file>

<file path=ppt/tags/tag13.xml><?xml version="1.0" encoding="utf-8"?>
<p:tagLst xmlns:p="http://schemas.openxmlformats.org/presentationml/2006/main">
  <p:tag name="AS_UNIQUEID" val="45"/>
</p:tagLst>
</file>

<file path=ppt/tags/tag14.xml><?xml version="1.0" encoding="utf-8"?>
<p:tagLst xmlns:p="http://schemas.openxmlformats.org/presentationml/2006/main">
  <p:tag name="AS_UNIQUEID" val="46"/>
</p:tagLst>
</file>

<file path=ppt/tags/tag15.xml><?xml version="1.0" encoding="utf-8"?>
<p:tagLst xmlns:p="http://schemas.openxmlformats.org/presentationml/2006/main">
  <p:tag name="AS_UNIQUEID" val="47"/>
</p:tagLst>
</file>

<file path=ppt/tags/tag16.xml><?xml version="1.0" encoding="utf-8"?>
<p:tagLst xmlns:p="http://schemas.openxmlformats.org/presentationml/2006/main">
  <p:tag name="AS_UNIQUEID" val="44"/>
</p:tagLst>
</file>

<file path=ppt/tags/tag17.xml><?xml version="1.0" encoding="utf-8"?>
<p:tagLst xmlns:p="http://schemas.openxmlformats.org/presentationml/2006/main">
  <p:tag name="AS_UNIQUEID" val="45"/>
</p:tagLst>
</file>

<file path=ppt/tags/tag18.xml><?xml version="1.0" encoding="utf-8"?>
<p:tagLst xmlns:p="http://schemas.openxmlformats.org/presentationml/2006/main">
  <p:tag name="AS_UNIQUEID" val="46"/>
</p:tagLst>
</file>

<file path=ppt/tags/tag19.xml><?xml version="1.0" encoding="utf-8"?>
<p:tagLst xmlns:p="http://schemas.openxmlformats.org/presentationml/2006/main">
  <p:tag name="AS_UNIQUEID" val="47"/>
</p:tagLst>
</file>

<file path=ppt/tags/tag2.xml><?xml version="1.0" encoding="utf-8"?>
<p:tagLst xmlns:p="http://schemas.openxmlformats.org/presentationml/2006/main">
  <p:tag name="AS_UNIQUEID" val="38"/>
</p:tagLst>
</file>

<file path=ppt/tags/tag20.xml><?xml version="1.0" encoding="utf-8"?>
<p:tagLst xmlns:p="http://schemas.openxmlformats.org/presentationml/2006/main">
  <p:tag name="AS_UNIQUEID" val="44"/>
</p:tagLst>
</file>

<file path=ppt/tags/tag21.xml><?xml version="1.0" encoding="utf-8"?>
<p:tagLst xmlns:p="http://schemas.openxmlformats.org/presentationml/2006/main">
  <p:tag name="AS_UNIQUEID" val="45"/>
</p:tagLst>
</file>

<file path=ppt/tags/tag22.xml><?xml version="1.0" encoding="utf-8"?>
<p:tagLst xmlns:p="http://schemas.openxmlformats.org/presentationml/2006/main">
  <p:tag name="AS_UNIQUEID" val="46"/>
</p:tagLst>
</file>

<file path=ppt/tags/tag23.xml><?xml version="1.0" encoding="utf-8"?>
<p:tagLst xmlns:p="http://schemas.openxmlformats.org/presentationml/2006/main">
  <p:tag name="AS_UNIQUEID" val="47"/>
</p:tagLst>
</file>

<file path=ppt/tags/tag24.xml><?xml version="1.0" encoding="utf-8"?>
<p:tagLst xmlns:p="http://schemas.openxmlformats.org/presentationml/2006/main">
  <p:tag name="AS_UNIQUEID" val="44"/>
</p:tagLst>
</file>

<file path=ppt/tags/tag25.xml><?xml version="1.0" encoding="utf-8"?>
<p:tagLst xmlns:p="http://schemas.openxmlformats.org/presentationml/2006/main">
  <p:tag name="AS_UNIQUEID" val="45"/>
</p:tagLst>
</file>

<file path=ppt/tags/tag26.xml><?xml version="1.0" encoding="utf-8"?>
<p:tagLst xmlns:p="http://schemas.openxmlformats.org/presentationml/2006/main">
  <p:tag name="AS_UNIQUEID" val="46"/>
</p:tagLst>
</file>

<file path=ppt/tags/tag27.xml><?xml version="1.0" encoding="utf-8"?>
<p:tagLst xmlns:p="http://schemas.openxmlformats.org/presentationml/2006/main">
  <p:tag name="AS_UNIQUEID" val="47"/>
</p:tagLst>
</file>

<file path=ppt/tags/tag28.xml><?xml version="1.0" encoding="utf-8"?>
<p:tagLst xmlns:p="http://schemas.openxmlformats.org/presentationml/2006/main">
  <p:tag name="AS_UNIQUEID" val="44"/>
</p:tagLst>
</file>

<file path=ppt/tags/tag29.xml><?xml version="1.0" encoding="utf-8"?>
<p:tagLst xmlns:p="http://schemas.openxmlformats.org/presentationml/2006/main">
  <p:tag name="AS_UNIQUEID" val="45"/>
</p:tagLst>
</file>

<file path=ppt/tags/tag3.xml><?xml version="1.0" encoding="utf-8"?>
<p:tagLst xmlns:p="http://schemas.openxmlformats.org/presentationml/2006/main">
  <p:tag name="AS_UNIQUEID" val="39"/>
</p:tagLst>
</file>

<file path=ppt/tags/tag30.xml><?xml version="1.0" encoding="utf-8"?>
<p:tagLst xmlns:p="http://schemas.openxmlformats.org/presentationml/2006/main">
  <p:tag name="AS_UNIQUEID" val="46"/>
</p:tagLst>
</file>

<file path=ppt/tags/tag31.xml><?xml version="1.0" encoding="utf-8"?>
<p:tagLst xmlns:p="http://schemas.openxmlformats.org/presentationml/2006/main">
  <p:tag name="AS_UNIQUEID" val="47"/>
</p:tagLst>
</file>

<file path=ppt/tags/tag32.xml><?xml version="1.0" encoding="utf-8"?>
<p:tagLst xmlns:p="http://schemas.openxmlformats.org/presentationml/2006/main">
  <p:tag name="AS_UNIQUEID" val="44"/>
</p:tagLst>
</file>

<file path=ppt/tags/tag33.xml><?xml version="1.0" encoding="utf-8"?>
<p:tagLst xmlns:p="http://schemas.openxmlformats.org/presentationml/2006/main">
  <p:tag name="AS_UNIQUEID" val="45"/>
</p:tagLst>
</file>

<file path=ppt/tags/tag34.xml><?xml version="1.0" encoding="utf-8"?>
<p:tagLst xmlns:p="http://schemas.openxmlformats.org/presentationml/2006/main">
  <p:tag name="AS_UNIQUEID" val="46"/>
</p:tagLst>
</file>

<file path=ppt/tags/tag35.xml><?xml version="1.0" encoding="utf-8"?>
<p:tagLst xmlns:p="http://schemas.openxmlformats.org/presentationml/2006/main">
  <p:tag name="AS_UNIQUEID" val="47"/>
</p:tagLst>
</file>

<file path=ppt/tags/tag36.xml><?xml version="1.0" encoding="utf-8"?>
<p:tagLst xmlns:p="http://schemas.openxmlformats.org/presentationml/2006/main">
  <p:tag name="AS_UNIQUEID" val="44"/>
</p:tagLst>
</file>

<file path=ppt/tags/tag37.xml><?xml version="1.0" encoding="utf-8"?>
<p:tagLst xmlns:p="http://schemas.openxmlformats.org/presentationml/2006/main">
  <p:tag name="AS_UNIQUEID" val="45"/>
</p:tagLst>
</file>

<file path=ppt/tags/tag38.xml><?xml version="1.0" encoding="utf-8"?>
<p:tagLst xmlns:p="http://schemas.openxmlformats.org/presentationml/2006/main">
  <p:tag name="AS_UNIQUEID" val="46"/>
</p:tagLst>
</file>

<file path=ppt/tags/tag39.xml><?xml version="1.0" encoding="utf-8"?>
<p:tagLst xmlns:p="http://schemas.openxmlformats.org/presentationml/2006/main">
  <p:tag name="AS_UNIQUEID" val="47"/>
</p:tagLst>
</file>

<file path=ppt/tags/tag4.xml><?xml version="1.0" encoding="utf-8"?>
<p:tagLst xmlns:p="http://schemas.openxmlformats.org/presentationml/2006/main">
  <p:tag name="AS_UNIQUEID" val="40"/>
</p:tagLst>
</file>

<file path=ppt/tags/tag40.xml><?xml version="1.0" encoding="utf-8"?>
<p:tagLst xmlns:p="http://schemas.openxmlformats.org/presentationml/2006/main">
  <p:tag name="AS_UNIQUEID" val="44"/>
</p:tagLst>
</file>

<file path=ppt/tags/tag41.xml><?xml version="1.0" encoding="utf-8"?>
<p:tagLst xmlns:p="http://schemas.openxmlformats.org/presentationml/2006/main">
  <p:tag name="AS_UNIQUEID" val="45"/>
</p:tagLst>
</file>

<file path=ppt/tags/tag42.xml><?xml version="1.0" encoding="utf-8"?>
<p:tagLst xmlns:p="http://schemas.openxmlformats.org/presentationml/2006/main">
  <p:tag name="AS_UNIQUEID" val="46"/>
</p:tagLst>
</file>

<file path=ppt/tags/tag43.xml><?xml version="1.0" encoding="utf-8"?>
<p:tagLst xmlns:p="http://schemas.openxmlformats.org/presentationml/2006/main">
  <p:tag name="AS_UNIQUEID" val="47"/>
</p:tagLst>
</file>

<file path=ppt/tags/tag44.xml><?xml version="1.0" encoding="utf-8"?>
<p:tagLst xmlns:p="http://schemas.openxmlformats.org/presentationml/2006/main">
  <p:tag name="AS_UNIQUEID" val="44"/>
</p:tagLst>
</file>

<file path=ppt/tags/tag45.xml><?xml version="1.0" encoding="utf-8"?>
<p:tagLst xmlns:p="http://schemas.openxmlformats.org/presentationml/2006/main">
  <p:tag name="AS_UNIQUEID" val="45"/>
</p:tagLst>
</file>

<file path=ppt/tags/tag46.xml><?xml version="1.0" encoding="utf-8"?>
<p:tagLst xmlns:p="http://schemas.openxmlformats.org/presentationml/2006/main">
  <p:tag name="AS_UNIQUEID" val="46"/>
</p:tagLst>
</file>

<file path=ppt/tags/tag47.xml><?xml version="1.0" encoding="utf-8"?>
<p:tagLst xmlns:p="http://schemas.openxmlformats.org/presentationml/2006/main">
  <p:tag name="AS_UNIQUEID" val="47"/>
</p:tagLst>
</file>

<file path=ppt/tags/tag48.xml><?xml version="1.0" encoding="utf-8"?>
<p:tagLst xmlns:p="http://schemas.openxmlformats.org/presentationml/2006/main">
  <p:tag name="AS_UNIQUEID" val="44"/>
</p:tagLst>
</file>

<file path=ppt/tags/tag49.xml><?xml version="1.0" encoding="utf-8"?>
<p:tagLst xmlns:p="http://schemas.openxmlformats.org/presentationml/2006/main">
  <p:tag name="AS_UNIQUEID" val="45"/>
</p:tagLst>
</file>

<file path=ppt/tags/tag5.xml><?xml version="1.0" encoding="utf-8"?>
<p:tagLst xmlns:p="http://schemas.openxmlformats.org/presentationml/2006/main">
  <p:tag name="AS_UNIQUEID" val="41"/>
</p:tagLst>
</file>

<file path=ppt/tags/tag50.xml><?xml version="1.0" encoding="utf-8"?>
<p:tagLst xmlns:p="http://schemas.openxmlformats.org/presentationml/2006/main">
  <p:tag name="AS_UNIQUEID" val="46"/>
</p:tagLst>
</file>

<file path=ppt/tags/tag51.xml><?xml version="1.0" encoding="utf-8"?>
<p:tagLst xmlns:p="http://schemas.openxmlformats.org/presentationml/2006/main">
  <p:tag name="AS_UNIQUEID" val="47"/>
</p:tagLst>
</file>

<file path=ppt/tags/tag52.xml><?xml version="1.0" encoding="utf-8"?>
<p:tagLst xmlns:p="http://schemas.openxmlformats.org/presentationml/2006/main">
  <p:tag name="AS_UNIQUEID" val="44"/>
</p:tagLst>
</file>

<file path=ppt/tags/tag53.xml><?xml version="1.0" encoding="utf-8"?>
<p:tagLst xmlns:p="http://schemas.openxmlformats.org/presentationml/2006/main">
  <p:tag name="AS_UNIQUEID" val="45"/>
</p:tagLst>
</file>

<file path=ppt/tags/tag54.xml><?xml version="1.0" encoding="utf-8"?>
<p:tagLst xmlns:p="http://schemas.openxmlformats.org/presentationml/2006/main">
  <p:tag name="AS_UNIQUEID" val="46"/>
</p:tagLst>
</file>

<file path=ppt/tags/tag55.xml><?xml version="1.0" encoding="utf-8"?>
<p:tagLst xmlns:p="http://schemas.openxmlformats.org/presentationml/2006/main">
  <p:tag name="AS_UNIQUEID" val="47"/>
</p:tagLst>
</file>

<file path=ppt/tags/tag56.xml><?xml version="1.0" encoding="utf-8"?>
<p:tagLst xmlns:p="http://schemas.openxmlformats.org/presentationml/2006/main">
  <p:tag name="AS_UNIQUEID" val="44"/>
</p:tagLst>
</file>

<file path=ppt/tags/tag57.xml><?xml version="1.0" encoding="utf-8"?>
<p:tagLst xmlns:p="http://schemas.openxmlformats.org/presentationml/2006/main">
  <p:tag name="AS_UNIQUEID" val="45"/>
</p:tagLst>
</file>

<file path=ppt/tags/tag58.xml><?xml version="1.0" encoding="utf-8"?>
<p:tagLst xmlns:p="http://schemas.openxmlformats.org/presentationml/2006/main">
  <p:tag name="AS_UNIQUEID" val="46"/>
</p:tagLst>
</file>

<file path=ppt/tags/tag59.xml><?xml version="1.0" encoding="utf-8"?>
<p:tagLst xmlns:p="http://schemas.openxmlformats.org/presentationml/2006/main">
  <p:tag name="AS_UNIQUEID" val="47"/>
</p:tagLst>
</file>

<file path=ppt/tags/tag6.xml><?xml version="1.0" encoding="utf-8"?>
<p:tagLst xmlns:p="http://schemas.openxmlformats.org/presentationml/2006/main">
  <p:tag name="AS_UNIQUEID" val="42"/>
</p:tagLst>
</file>

<file path=ppt/tags/tag60.xml><?xml version="1.0" encoding="utf-8"?>
<p:tagLst xmlns:p="http://schemas.openxmlformats.org/presentationml/2006/main">
  <p:tag name="AS_UNIQUEID" val="44"/>
</p:tagLst>
</file>

<file path=ppt/tags/tag61.xml><?xml version="1.0" encoding="utf-8"?>
<p:tagLst xmlns:p="http://schemas.openxmlformats.org/presentationml/2006/main">
  <p:tag name="AS_UNIQUEID" val="45"/>
</p:tagLst>
</file>

<file path=ppt/tags/tag62.xml><?xml version="1.0" encoding="utf-8"?>
<p:tagLst xmlns:p="http://schemas.openxmlformats.org/presentationml/2006/main">
  <p:tag name="AS_UNIQUEID" val="46"/>
</p:tagLst>
</file>

<file path=ppt/tags/tag63.xml><?xml version="1.0" encoding="utf-8"?>
<p:tagLst xmlns:p="http://schemas.openxmlformats.org/presentationml/2006/main">
  <p:tag name="AS_UNIQUEID" val="47"/>
</p:tagLst>
</file>

<file path=ppt/tags/tag64.xml><?xml version="1.0" encoding="utf-8"?>
<p:tagLst xmlns:p="http://schemas.openxmlformats.org/presentationml/2006/main">
  <p:tag name="AS_UNIQUEID" val="44"/>
</p:tagLst>
</file>

<file path=ppt/tags/tag65.xml><?xml version="1.0" encoding="utf-8"?>
<p:tagLst xmlns:p="http://schemas.openxmlformats.org/presentationml/2006/main">
  <p:tag name="AS_UNIQUEID" val="45"/>
</p:tagLst>
</file>

<file path=ppt/tags/tag66.xml><?xml version="1.0" encoding="utf-8"?>
<p:tagLst xmlns:p="http://schemas.openxmlformats.org/presentationml/2006/main">
  <p:tag name="AS_UNIQUEID" val="46"/>
</p:tagLst>
</file>

<file path=ppt/tags/tag67.xml><?xml version="1.0" encoding="utf-8"?>
<p:tagLst xmlns:p="http://schemas.openxmlformats.org/presentationml/2006/main">
  <p:tag name="AS_UNIQUEID" val="47"/>
</p:tagLst>
</file>

<file path=ppt/tags/tag68.xml><?xml version="1.0" encoding="utf-8"?>
<p:tagLst xmlns:p="http://schemas.openxmlformats.org/presentationml/2006/main">
  <p:tag name="AS_UNIQUEID" val="44"/>
</p:tagLst>
</file>

<file path=ppt/tags/tag69.xml><?xml version="1.0" encoding="utf-8"?>
<p:tagLst xmlns:p="http://schemas.openxmlformats.org/presentationml/2006/main">
  <p:tag name="AS_UNIQUEID" val="45"/>
</p:tagLst>
</file>

<file path=ppt/tags/tag7.xml><?xml version="1.0" encoding="utf-8"?>
<p:tagLst xmlns:p="http://schemas.openxmlformats.org/presentationml/2006/main">
  <p:tag name="AS_UNIQUEID" val="43"/>
</p:tagLst>
</file>

<file path=ppt/tags/tag70.xml><?xml version="1.0" encoding="utf-8"?>
<p:tagLst xmlns:p="http://schemas.openxmlformats.org/presentationml/2006/main">
  <p:tag name="AS_UNIQUEID" val="46"/>
</p:tagLst>
</file>

<file path=ppt/tags/tag71.xml><?xml version="1.0" encoding="utf-8"?>
<p:tagLst xmlns:p="http://schemas.openxmlformats.org/presentationml/2006/main">
  <p:tag name="AS_UNIQUEID" val="47"/>
</p:tagLst>
</file>

<file path=ppt/tags/tag72.xml><?xml version="1.0" encoding="utf-8"?>
<p:tagLst xmlns:p="http://schemas.openxmlformats.org/presentationml/2006/main">
  <p:tag name="AS_UNIQUEID" val="44"/>
</p:tagLst>
</file>

<file path=ppt/tags/tag73.xml><?xml version="1.0" encoding="utf-8"?>
<p:tagLst xmlns:p="http://schemas.openxmlformats.org/presentationml/2006/main">
  <p:tag name="AS_UNIQUEID" val="45"/>
</p:tagLst>
</file>

<file path=ppt/tags/tag74.xml><?xml version="1.0" encoding="utf-8"?>
<p:tagLst xmlns:p="http://schemas.openxmlformats.org/presentationml/2006/main">
  <p:tag name="AS_UNIQUEID" val="46"/>
</p:tagLst>
</file>

<file path=ppt/tags/tag75.xml><?xml version="1.0" encoding="utf-8"?>
<p:tagLst xmlns:p="http://schemas.openxmlformats.org/presentationml/2006/main">
  <p:tag name="AS_UNIQUEID" val="47"/>
</p:tagLst>
</file>

<file path=ppt/tags/tag76.xml><?xml version="1.0" encoding="utf-8"?>
<p:tagLst xmlns:p="http://schemas.openxmlformats.org/presentationml/2006/main">
  <p:tag name="AS_UNIQUEID" val="44"/>
</p:tagLst>
</file>

<file path=ppt/tags/tag77.xml><?xml version="1.0" encoding="utf-8"?>
<p:tagLst xmlns:p="http://schemas.openxmlformats.org/presentationml/2006/main">
  <p:tag name="AS_UNIQUEID" val="45"/>
</p:tagLst>
</file>

<file path=ppt/tags/tag78.xml><?xml version="1.0" encoding="utf-8"?>
<p:tagLst xmlns:p="http://schemas.openxmlformats.org/presentationml/2006/main">
  <p:tag name="AS_UNIQUEID" val="46"/>
</p:tagLst>
</file>

<file path=ppt/tags/tag79.xml><?xml version="1.0" encoding="utf-8"?>
<p:tagLst xmlns:p="http://schemas.openxmlformats.org/presentationml/2006/main">
  <p:tag name="AS_UNIQUEID" val="47"/>
</p:tagLst>
</file>

<file path=ppt/tags/tag8.xml><?xml version="1.0" encoding="utf-8"?>
<p:tagLst xmlns:p="http://schemas.openxmlformats.org/presentationml/2006/main">
  <p:tag name="AS_UNIQUEID" val="44"/>
</p:tagLst>
</file>

<file path=ppt/tags/tag80.xml><?xml version="1.0" encoding="utf-8"?>
<p:tagLst xmlns:p="http://schemas.openxmlformats.org/presentationml/2006/main">
  <p:tag name="AS_UNIQUEID" val="44"/>
</p:tagLst>
</file>

<file path=ppt/tags/tag81.xml><?xml version="1.0" encoding="utf-8"?>
<p:tagLst xmlns:p="http://schemas.openxmlformats.org/presentationml/2006/main">
  <p:tag name="AS_UNIQUEID" val="45"/>
</p:tagLst>
</file>

<file path=ppt/tags/tag82.xml><?xml version="1.0" encoding="utf-8"?>
<p:tagLst xmlns:p="http://schemas.openxmlformats.org/presentationml/2006/main">
  <p:tag name="AS_UNIQUEID" val="46"/>
</p:tagLst>
</file>

<file path=ppt/tags/tag83.xml><?xml version="1.0" encoding="utf-8"?>
<p:tagLst xmlns:p="http://schemas.openxmlformats.org/presentationml/2006/main">
  <p:tag name="AS_UNIQUEID" val="47"/>
</p:tagLst>
</file>

<file path=ppt/tags/tag84.xml><?xml version="1.0" encoding="utf-8"?>
<p:tagLst xmlns:p="http://schemas.openxmlformats.org/presentationml/2006/main">
  <p:tag name="AS_UNIQUEID" val="44"/>
</p:tagLst>
</file>

<file path=ppt/tags/tag85.xml><?xml version="1.0" encoding="utf-8"?>
<p:tagLst xmlns:p="http://schemas.openxmlformats.org/presentationml/2006/main">
  <p:tag name="AS_UNIQUEID" val="45"/>
</p:tagLst>
</file>

<file path=ppt/tags/tag86.xml><?xml version="1.0" encoding="utf-8"?>
<p:tagLst xmlns:p="http://schemas.openxmlformats.org/presentationml/2006/main">
  <p:tag name="AS_UNIQUEID" val="46"/>
</p:tagLst>
</file>

<file path=ppt/tags/tag87.xml><?xml version="1.0" encoding="utf-8"?>
<p:tagLst xmlns:p="http://schemas.openxmlformats.org/presentationml/2006/main">
  <p:tag name="AS_UNIQUEID" val="47"/>
</p:tagLst>
</file>

<file path=ppt/tags/tag88.xml><?xml version="1.0" encoding="utf-8"?>
<p:tagLst xmlns:p="http://schemas.openxmlformats.org/presentationml/2006/main">
  <p:tag name="AS_UNIQUEID" val="44"/>
</p:tagLst>
</file>

<file path=ppt/tags/tag89.xml><?xml version="1.0" encoding="utf-8"?>
<p:tagLst xmlns:p="http://schemas.openxmlformats.org/presentationml/2006/main">
  <p:tag name="AS_UNIQUEID" val="45"/>
</p:tagLst>
</file>

<file path=ppt/tags/tag9.xml><?xml version="1.0" encoding="utf-8"?>
<p:tagLst xmlns:p="http://schemas.openxmlformats.org/presentationml/2006/main">
  <p:tag name="AS_UNIQUEID" val="45"/>
</p:tagLst>
</file>

<file path=ppt/tags/tag90.xml><?xml version="1.0" encoding="utf-8"?>
<p:tagLst xmlns:p="http://schemas.openxmlformats.org/presentationml/2006/main">
  <p:tag name="AS_UNIQUEID" val="46"/>
</p:tagLst>
</file>

<file path=ppt/tags/tag91.xml><?xml version="1.0" encoding="utf-8"?>
<p:tagLst xmlns:p="http://schemas.openxmlformats.org/presentationml/2006/main">
  <p:tag name="AS_UNIQUEID" val="47"/>
</p:tagLst>
</file>

<file path=ppt/tags/tag92.xml><?xml version="1.0" encoding="utf-8"?>
<p:tagLst xmlns:p="http://schemas.openxmlformats.org/presentationml/2006/main">
  <p:tag name="AS_UNIQUEID" val="44"/>
</p:tagLst>
</file>

<file path=ppt/tags/tag93.xml><?xml version="1.0" encoding="utf-8"?>
<p:tagLst xmlns:p="http://schemas.openxmlformats.org/presentationml/2006/main">
  <p:tag name="AS_UNIQUEID" val="45"/>
</p:tagLst>
</file>

<file path=ppt/tags/tag94.xml><?xml version="1.0" encoding="utf-8"?>
<p:tagLst xmlns:p="http://schemas.openxmlformats.org/presentationml/2006/main">
  <p:tag name="AS_UNIQUEID" val="46"/>
</p:tagLst>
</file>

<file path=ppt/tags/tag95.xml><?xml version="1.0" encoding="utf-8"?>
<p:tagLst xmlns:p="http://schemas.openxmlformats.org/presentationml/2006/main">
  <p:tag name="AS_UNIQUEID" val="47"/>
</p:tagLst>
</file>

<file path=ppt/tags/tag96.xml><?xml version="1.0" encoding="utf-8"?>
<p:tagLst xmlns:p="http://schemas.openxmlformats.org/presentationml/2006/main">
  <p:tag name="AS_UNIQUEID" val="44"/>
</p:tagLst>
</file>

<file path=ppt/tags/tag97.xml><?xml version="1.0" encoding="utf-8"?>
<p:tagLst xmlns:p="http://schemas.openxmlformats.org/presentationml/2006/main">
  <p:tag name="AS_UNIQUEID" val="45"/>
</p:tagLst>
</file>

<file path=ppt/tags/tag98.xml><?xml version="1.0" encoding="utf-8"?>
<p:tagLst xmlns:p="http://schemas.openxmlformats.org/presentationml/2006/main">
  <p:tag name="AS_UNIQUEID" val="46"/>
</p:tagLst>
</file>

<file path=ppt/tags/tag99.xml><?xml version="1.0" encoding="utf-8"?>
<p:tagLst xmlns:p="http://schemas.openxmlformats.org/presentationml/2006/main">
  <p:tag name="AS_UNIQUEID" val="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16534</Words>
  <Application>WPS Presentation</Application>
  <PresentationFormat>Widescreen</PresentationFormat>
  <Paragraphs>288</Paragraphs>
  <Slides>27</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SimSun</vt:lpstr>
      <vt:lpstr>Wingdings</vt:lpstr>
      <vt:lpstr>Calibri</vt:lpstr>
      <vt:lpstr>Times New Roman</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TD1080</cp:lastModifiedBy>
  <cp:revision>76</cp:revision>
  <dcterms:created xsi:type="dcterms:W3CDTF">2023-06-28T20:33:00Z</dcterms:created>
  <dcterms:modified xsi:type="dcterms:W3CDTF">2024-06-06T06:19:44Z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77A18A97B9514050B5F4A2C6E42451CD</vt:lpwstr>
  </property>
  <property fmtid="{D5CDD505-2E9C-101B-9397-08002B2CF9AE}" pid="3" name="KSOProductBuildVer">
    <vt:lpwstr>1033-12.2.0.16909</vt:lpwstr>
  </property>
</Properties>
</file>