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5670550" cx="10080625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0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0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6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7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8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9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0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6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7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8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6"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Relationship Id="rId4" Type="http://schemas.openxmlformats.org/officeDocument/2006/relationships/image" Target="../media/image3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png"/><Relationship Id="rId4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png"/><Relationship Id="rId4" Type="http://schemas.openxmlformats.org/officeDocument/2006/relationships/image" Target="../media/image2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600"/>
            <a:ext cx="10105920" cy="566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8880" y="525960"/>
            <a:ext cx="5714280" cy="509328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3"/>
          <p:cNvSpPr txBox="1"/>
          <p:nvPr/>
        </p:nvSpPr>
        <p:spPr>
          <a:xfrm>
            <a:off x="2743200" y="91440"/>
            <a:ext cx="4614120" cy="459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 strike="noStrike">
                <a:latin typeface="Arial"/>
                <a:ea typeface="Arial"/>
                <a:cs typeface="Arial"/>
                <a:sym typeface="Arial"/>
              </a:rPr>
              <a:t>Displaying data of Artist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6800" y="1928520"/>
            <a:ext cx="3933360" cy="183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4"/>
          <p:cNvSpPr txBox="1"/>
          <p:nvPr/>
        </p:nvSpPr>
        <p:spPr>
          <a:xfrm>
            <a:off x="2743200" y="1151280"/>
            <a:ext cx="4572000" cy="7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 strike="noStrike">
                <a:latin typeface="Arial"/>
                <a:ea typeface="Arial"/>
                <a:cs typeface="Arial"/>
                <a:sym typeface="Arial"/>
              </a:rPr>
              <a:t>Creating Parent Type art_object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1440" y="1097280"/>
            <a:ext cx="4924080" cy="175212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5"/>
          <p:cNvSpPr txBox="1"/>
          <p:nvPr/>
        </p:nvSpPr>
        <p:spPr>
          <a:xfrm>
            <a:off x="1710000" y="101520"/>
            <a:ext cx="3959280" cy="858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latin typeface="Arial"/>
                <a:ea typeface="Arial"/>
                <a:cs typeface="Arial"/>
                <a:sym typeface="Arial"/>
              </a:rPr>
              <a:t>Creating child types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latin typeface="Arial"/>
                <a:ea typeface="Arial"/>
                <a:cs typeface="Arial"/>
                <a:sym typeface="Arial"/>
              </a:rPr>
              <a:t>paintingDetails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25"/>
          <p:cNvPicPr preferRelativeResize="0"/>
          <p:nvPr/>
        </p:nvPicPr>
        <p:blipFill rotWithShape="1">
          <a:blip r:embed="rId4">
            <a:alphaModFix/>
          </a:blip>
          <a:srcRect b="68404" l="0" r="20259" t="0"/>
          <a:stretch/>
        </p:blipFill>
        <p:spPr>
          <a:xfrm>
            <a:off x="2622240" y="3647160"/>
            <a:ext cx="4784400" cy="17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1920240" y="3108960"/>
            <a:ext cx="198360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latin typeface="Arial"/>
                <a:ea typeface="Arial"/>
                <a:cs typeface="Arial"/>
                <a:sym typeface="Arial"/>
              </a:rPr>
              <a:t>SculptureDetails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6440" y="880920"/>
            <a:ext cx="5733720" cy="39333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6"/>
          <p:cNvSpPr txBox="1"/>
          <p:nvPr/>
        </p:nvSpPr>
        <p:spPr>
          <a:xfrm>
            <a:off x="2377440" y="365760"/>
            <a:ext cx="244404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latin typeface="Arial"/>
                <a:ea typeface="Arial"/>
                <a:cs typeface="Arial"/>
                <a:sym typeface="Arial"/>
              </a:rPr>
              <a:t>PaintingDetails body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7"/>
          <p:cNvPicPr preferRelativeResize="0"/>
          <p:nvPr/>
        </p:nvPicPr>
        <p:blipFill rotWithShape="1">
          <a:blip r:embed="rId3">
            <a:alphaModFix/>
          </a:blip>
          <a:srcRect b="0" l="0" r="0" t="31583"/>
          <a:stretch/>
        </p:blipFill>
        <p:spPr>
          <a:xfrm>
            <a:off x="2046240" y="1335240"/>
            <a:ext cx="6000480" cy="378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7"/>
          <p:cNvSpPr txBox="1"/>
          <p:nvPr/>
        </p:nvSpPr>
        <p:spPr>
          <a:xfrm>
            <a:off x="2194560" y="731520"/>
            <a:ext cx="259488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latin typeface="Arial"/>
                <a:ea typeface="Arial"/>
                <a:cs typeface="Arial"/>
                <a:sym typeface="Arial"/>
              </a:rPr>
              <a:t>SculptureDetails body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240" y="1723680"/>
            <a:ext cx="9258120" cy="224748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8"/>
          <p:cNvSpPr txBox="1"/>
          <p:nvPr/>
        </p:nvSpPr>
        <p:spPr>
          <a:xfrm>
            <a:off x="659160" y="365760"/>
            <a:ext cx="4402080" cy="402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 strike="noStrike">
                <a:latin typeface="Arial"/>
                <a:ea typeface="Arial"/>
                <a:cs typeface="Arial"/>
                <a:sym typeface="Arial"/>
              </a:rPr>
              <a:t>Insertion of records in paintDet 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/>
        </p:nvSpPr>
        <p:spPr>
          <a:xfrm>
            <a:off x="695520" y="476280"/>
            <a:ext cx="5430960" cy="7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 strike="noStrike">
                <a:latin typeface="Arial"/>
                <a:ea typeface="Arial"/>
                <a:cs typeface="Arial"/>
                <a:sym typeface="Arial"/>
              </a:rPr>
              <a:t>Insertion of records in sculptureDet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188720"/>
            <a:ext cx="9181800" cy="2285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/>
        </p:nvSpPr>
        <p:spPr>
          <a:xfrm>
            <a:off x="1188720" y="91440"/>
            <a:ext cx="3383280" cy="602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latin typeface="Arial"/>
                <a:ea typeface="Arial"/>
                <a:cs typeface="Arial"/>
                <a:sym typeface="Arial"/>
              </a:rPr>
              <a:t>Displaying data of paintDet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8760" y="900000"/>
            <a:ext cx="6229080" cy="38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5640" y="640800"/>
            <a:ext cx="5486760" cy="50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1"/>
          <p:cNvSpPr txBox="1"/>
          <p:nvPr/>
        </p:nvSpPr>
        <p:spPr>
          <a:xfrm>
            <a:off x="2241000" y="91440"/>
            <a:ext cx="361116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latin typeface="Arial"/>
                <a:ea typeface="Arial"/>
                <a:cs typeface="Arial"/>
                <a:sym typeface="Arial"/>
              </a:rPr>
              <a:t>Displaying data of sculptureDet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/>
        </p:nvSpPr>
        <p:spPr>
          <a:xfrm>
            <a:off x="731520" y="182880"/>
            <a:ext cx="408060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latin typeface="Arial"/>
                <a:ea typeface="Arial"/>
                <a:cs typeface="Arial"/>
                <a:sym typeface="Arial"/>
              </a:rPr>
              <a:t>To get details and price of paintings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720" y="657000"/>
            <a:ext cx="9191160" cy="43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504000" y="14760"/>
            <a:ext cx="9071640" cy="136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An online Art Gallery Management System created using databases.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548640" y="201528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Types of databases implemented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RDBMS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ODBMS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MULTIMEDIA DB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XML DB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/>
        </p:nvSpPr>
        <p:spPr>
          <a:xfrm>
            <a:off x="857160" y="110520"/>
            <a:ext cx="4354920" cy="602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latin typeface="Arial"/>
                <a:ea typeface="Arial"/>
                <a:cs typeface="Arial"/>
                <a:sym typeface="Arial"/>
              </a:rPr>
              <a:t>To get details and price of sculpture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1200" y="561960"/>
            <a:ext cx="7638480" cy="5108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9560" y="1188720"/>
            <a:ext cx="584748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4"/>
          <p:cNvSpPr txBox="1"/>
          <p:nvPr/>
        </p:nvSpPr>
        <p:spPr>
          <a:xfrm>
            <a:off x="2344680" y="640080"/>
            <a:ext cx="506196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latin typeface="Arial"/>
                <a:ea typeface="Arial"/>
                <a:cs typeface="Arial"/>
                <a:sym typeface="Arial"/>
              </a:rPr>
              <a:t>Select * from Artist where artist_rating &lt;= ‘8’;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4"/>
          <p:cNvSpPr txBox="1"/>
          <p:nvPr/>
        </p:nvSpPr>
        <p:spPr>
          <a:xfrm>
            <a:off x="4389120" y="202320"/>
            <a:ext cx="120960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latin typeface="Arial"/>
                <a:ea typeface="Arial"/>
                <a:cs typeface="Arial"/>
                <a:sym typeface="Arial"/>
              </a:rPr>
              <a:t>QUERIES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1640" y="548640"/>
            <a:ext cx="5863320" cy="5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5"/>
          <p:cNvSpPr txBox="1"/>
          <p:nvPr/>
        </p:nvSpPr>
        <p:spPr>
          <a:xfrm>
            <a:off x="2011680" y="110520"/>
            <a:ext cx="6035040" cy="602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latin typeface="Arial"/>
                <a:ea typeface="Arial"/>
                <a:cs typeface="Arial"/>
                <a:sym typeface="Arial"/>
              </a:rPr>
              <a:t>Select * from Artist where artist_contry = ‘india’;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9040" y="945360"/>
            <a:ext cx="6428880" cy="1523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20240" y="3566160"/>
            <a:ext cx="6276600" cy="154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6"/>
          <p:cNvSpPr txBox="1"/>
          <p:nvPr/>
        </p:nvSpPr>
        <p:spPr>
          <a:xfrm>
            <a:off x="1920240" y="2926080"/>
            <a:ext cx="6492240" cy="602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latin typeface="Arial"/>
                <a:ea typeface="Arial"/>
                <a:cs typeface="Arial"/>
                <a:sym typeface="Arial"/>
              </a:rPr>
              <a:t>Select * from paintDet where painting_style = ‘landscape’;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6"/>
          <p:cNvSpPr txBox="1"/>
          <p:nvPr/>
        </p:nvSpPr>
        <p:spPr>
          <a:xfrm>
            <a:off x="1737360" y="201960"/>
            <a:ext cx="6766560" cy="602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latin typeface="Arial"/>
                <a:ea typeface="Arial"/>
                <a:cs typeface="Arial"/>
                <a:sym typeface="Arial"/>
              </a:rPr>
              <a:t>Select * from paintDet where painting_type = ‘oil painting’;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1320" y="1780920"/>
            <a:ext cx="6124320" cy="213336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7"/>
          <p:cNvSpPr txBox="1"/>
          <p:nvPr/>
        </p:nvSpPr>
        <p:spPr>
          <a:xfrm>
            <a:off x="1674000" y="457200"/>
            <a:ext cx="6464160" cy="602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latin typeface="Arial"/>
                <a:ea typeface="Arial"/>
                <a:cs typeface="Arial"/>
                <a:sym typeface="Arial"/>
              </a:rPr>
              <a:t>Select * from paintDet where painting_price between 20000 and 40000;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8"/>
          <p:cNvSpPr txBox="1"/>
          <p:nvPr/>
        </p:nvSpPr>
        <p:spPr>
          <a:xfrm>
            <a:off x="2651760" y="427680"/>
            <a:ext cx="3931920" cy="1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strike="noStrike">
                <a:latin typeface="Arial"/>
                <a:ea typeface="Arial"/>
                <a:cs typeface="Arial"/>
                <a:sym typeface="Arial"/>
              </a:rPr>
              <a:t>MULTIMEDIA DB</a:t>
            </a:r>
            <a:endParaRPr b="0" sz="36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38"/>
          <p:cNvPicPr preferRelativeResize="0"/>
          <p:nvPr/>
        </p:nvPicPr>
        <p:blipFill rotWithShape="1">
          <a:blip r:embed="rId3">
            <a:alphaModFix/>
          </a:blip>
          <a:srcRect b="68404" l="0" r="20259" t="0"/>
          <a:stretch/>
        </p:blipFill>
        <p:spPr>
          <a:xfrm>
            <a:off x="2256480" y="1371600"/>
            <a:ext cx="4784400" cy="17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8"/>
          <p:cNvSpPr txBox="1"/>
          <p:nvPr/>
        </p:nvSpPr>
        <p:spPr>
          <a:xfrm>
            <a:off x="3356640" y="3291840"/>
            <a:ext cx="9170640" cy="487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Creating Directory 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93080" y="4206240"/>
            <a:ext cx="3990600" cy="56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/>
          <p:nvPr/>
        </p:nvSpPr>
        <p:spPr>
          <a:xfrm>
            <a:off x="2172240" y="610200"/>
            <a:ext cx="5508720" cy="487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inserting the records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400" y="1733760"/>
            <a:ext cx="9181800" cy="2285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5640" y="640800"/>
            <a:ext cx="5486760" cy="50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40"/>
          <p:cNvSpPr txBox="1"/>
          <p:nvPr/>
        </p:nvSpPr>
        <p:spPr>
          <a:xfrm>
            <a:off x="2241000" y="91440"/>
            <a:ext cx="270900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latin typeface="Arial"/>
                <a:ea typeface="Arial"/>
                <a:cs typeface="Arial"/>
                <a:sym typeface="Arial"/>
              </a:rPr>
              <a:t>Displaying the records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 txBox="1"/>
          <p:nvPr/>
        </p:nvSpPr>
        <p:spPr>
          <a:xfrm>
            <a:off x="3840480" y="640080"/>
            <a:ext cx="2114640" cy="657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 strike="noStrike">
                <a:latin typeface="Arial"/>
                <a:ea typeface="Arial"/>
                <a:cs typeface="Arial"/>
                <a:sym typeface="Arial"/>
              </a:rPr>
              <a:t>XML DB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400" y="2798640"/>
            <a:ext cx="3978720" cy="177336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1"/>
          <p:cNvSpPr txBox="1"/>
          <p:nvPr/>
        </p:nvSpPr>
        <p:spPr>
          <a:xfrm>
            <a:off x="3749040" y="2103120"/>
            <a:ext cx="296208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latin typeface="Arial"/>
                <a:ea typeface="Arial"/>
                <a:cs typeface="Arial"/>
                <a:sym typeface="Arial"/>
              </a:rPr>
              <a:t>Creating table sold_items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240" y="539640"/>
            <a:ext cx="3323880" cy="50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7120" y="588960"/>
            <a:ext cx="2838240" cy="242856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42"/>
          <p:cNvSpPr txBox="1"/>
          <p:nvPr/>
        </p:nvSpPr>
        <p:spPr>
          <a:xfrm>
            <a:off x="1554480" y="182880"/>
            <a:ext cx="357300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latin typeface="Arial"/>
                <a:ea typeface="Arial"/>
                <a:cs typeface="Arial"/>
                <a:sym typeface="Arial"/>
              </a:rPr>
              <a:t>Inserting records in sold_items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504000" y="72720"/>
            <a:ext cx="9071640" cy="56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i="0" lang="en-US" sz="4000" u="none" cap="none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Diagram</a:t>
            </a:r>
            <a:r>
              <a:rPr b="0" i="0" lang="en-US" sz="4000" u="none" cap="none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5049" l="15088" r="25036" t="12657"/>
          <a:stretch/>
        </p:blipFill>
        <p:spPr>
          <a:xfrm>
            <a:off x="1839600" y="640080"/>
            <a:ext cx="6390000" cy="4937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4800" y="548640"/>
            <a:ext cx="5517000" cy="516276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43"/>
          <p:cNvSpPr txBox="1"/>
          <p:nvPr/>
        </p:nvSpPr>
        <p:spPr>
          <a:xfrm>
            <a:off x="3897360" y="110880"/>
            <a:ext cx="195480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latin typeface="Arial"/>
                <a:ea typeface="Arial"/>
                <a:cs typeface="Arial"/>
                <a:sym typeface="Arial"/>
              </a:rPr>
              <a:t>View sold_items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640" y="1463040"/>
            <a:ext cx="9010440" cy="159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640" y="3840480"/>
            <a:ext cx="8961120" cy="151416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4"/>
          <p:cNvSpPr txBox="1"/>
          <p:nvPr/>
        </p:nvSpPr>
        <p:spPr>
          <a:xfrm>
            <a:off x="4206240" y="182880"/>
            <a:ext cx="1434960" cy="402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 strike="noStrike">
                <a:latin typeface="Arial"/>
                <a:ea typeface="Arial"/>
                <a:cs typeface="Arial"/>
                <a:sym typeface="Arial"/>
              </a:rPr>
              <a:t>QUERIES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44"/>
          <p:cNvSpPr txBox="1"/>
          <p:nvPr/>
        </p:nvSpPr>
        <p:spPr>
          <a:xfrm>
            <a:off x="1280160" y="933480"/>
            <a:ext cx="7273440" cy="346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latin typeface="Arial"/>
                <a:ea typeface="Arial"/>
                <a:cs typeface="Arial"/>
                <a:sym typeface="Arial"/>
              </a:rPr>
              <a:t>Extract XML Fragment for details of product with TYPE='painting'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44"/>
          <p:cNvSpPr txBox="1"/>
          <p:nvPr/>
        </p:nvSpPr>
        <p:spPr>
          <a:xfrm>
            <a:off x="2248560" y="3310920"/>
            <a:ext cx="5432400" cy="346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latin typeface="Arial"/>
                <a:ea typeface="Arial"/>
                <a:cs typeface="Arial"/>
                <a:sym typeface="Arial"/>
              </a:rPr>
              <a:t>Display the date on which product ‘02’ was sold.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45"/>
          <p:cNvPicPr preferRelativeResize="0"/>
          <p:nvPr/>
        </p:nvPicPr>
        <p:blipFill rotWithShape="1">
          <a:blip r:embed="rId3">
            <a:alphaModFix/>
          </a:blip>
          <a:srcRect b="7499" l="0" r="0" t="0"/>
          <a:stretch/>
        </p:blipFill>
        <p:spPr>
          <a:xfrm>
            <a:off x="196920" y="128880"/>
            <a:ext cx="9952920" cy="508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1463040" y="729000"/>
            <a:ext cx="2975760" cy="7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latin typeface="Arial"/>
                <a:ea typeface="Arial"/>
                <a:cs typeface="Arial"/>
                <a:sym typeface="Arial"/>
              </a:rPr>
              <a:t>ODBMS Structure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1463040" y="1645920"/>
            <a:ext cx="257940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latin typeface="Arial"/>
                <a:ea typeface="Arial"/>
                <a:cs typeface="Arial"/>
                <a:sym typeface="Arial"/>
              </a:rPr>
              <a:t># Types of Art Objects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1851120" y="2197440"/>
            <a:ext cx="1284120" cy="316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latin typeface="Arial"/>
                <a:ea typeface="Arial"/>
                <a:cs typeface="Arial"/>
                <a:sym typeface="Arial"/>
              </a:rPr>
              <a:t>* Paintings 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1887840" y="3194640"/>
            <a:ext cx="1188000" cy="30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 strike="noStrike">
                <a:latin typeface="Arial"/>
                <a:ea typeface="Arial"/>
                <a:cs typeface="Arial"/>
                <a:sym typeface="Arial"/>
              </a:rPr>
              <a:t>* Sculpture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2377440" y="2651760"/>
            <a:ext cx="5423400" cy="316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latin typeface="Arial"/>
                <a:ea typeface="Arial"/>
                <a:cs typeface="Arial"/>
                <a:sym typeface="Arial"/>
              </a:rPr>
              <a:t>Such as Landscape, Abstract, Portrait, Modern Art etc.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2468880" y="3840480"/>
            <a:ext cx="5025600" cy="316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latin typeface="Arial"/>
                <a:ea typeface="Arial"/>
                <a:cs typeface="Arial"/>
                <a:sym typeface="Arial"/>
              </a:rPr>
              <a:t>Such as Metal, Bronze, Plaster, Ceramic, Clay etc. 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3383280" y="731520"/>
            <a:ext cx="3402360" cy="402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 strike="noStrike">
                <a:latin typeface="Arial"/>
                <a:ea typeface="Arial"/>
                <a:cs typeface="Arial"/>
                <a:sym typeface="Arial"/>
              </a:rPr>
              <a:t>Creating Customer Type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9960" y="2049480"/>
            <a:ext cx="4123800" cy="1361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6840" y="1280880"/>
            <a:ext cx="6352920" cy="313344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2462040" y="457200"/>
            <a:ext cx="4870080" cy="45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 strike="noStrike">
                <a:latin typeface="Arial"/>
                <a:ea typeface="Arial"/>
                <a:cs typeface="Arial"/>
                <a:sym typeface="Arial"/>
              </a:rPr>
              <a:t>Insertion of customer records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9400" y="1042560"/>
            <a:ext cx="6248160" cy="360972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/>
        </p:nvSpPr>
        <p:spPr>
          <a:xfrm>
            <a:off x="2743200" y="457200"/>
            <a:ext cx="4614120" cy="45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 strike="noStrike">
                <a:latin typeface="Arial"/>
                <a:ea typeface="Arial"/>
                <a:cs typeface="Arial"/>
                <a:sym typeface="Arial"/>
              </a:rPr>
              <a:t>Displaying data of customer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2960" y="1599840"/>
            <a:ext cx="4181040" cy="249516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 txBox="1"/>
          <p:nvPr/>
        </p:nvSpPr>
        <p:spPr>
          <a:xfrm>
            <a:off x="3200400" y="822960"/>
            <a:ext cx="3931920" cy="7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 strike="noStrike">
                <a:latin typeface="Arial"/>
                <a:ea typeface="Arial"/>
                <a:cs typeface="Arial"/>
                <a:sym typeface="Arial"/>
              </a:rPr>
              <a:t>Creating ArtistDetails Type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6840" y="1528560"/>
            <a:ext cx="8152920" cy="263808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2"/>
          <p:cNvSpPr txBox="1"/>
          <p:nvPr/>
        </p:nvSpPr>
        <p:spPr>
          <a:xfrm>
            <a:off x="2370600" y="640080"/>
            <a:ext cx="4944600" cy="459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 strike="noStrike">
                <a:latin typeface="Arial"/>
                <a:ea typeface="Arial"/>
                <a:cs typeface="Arial"/>
                <a:sym typeface="Arial"/>
              </a:rPr>
              <a:t>Insertion of Artist records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