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23DF1-3B5A-4CDC-BC0D-7E87FCFBE561}" v="69" dt="2024-09-14T04:59:57.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54663-DB87-4E30-A856-A8C3ACA37E57}" type="datetimeFigureOut">
              <a:rPr lang="en-IN" smtClean="0"/>
              <a:t>14-09-2024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AABB9-D6E4-4D19-94B2-0A7B0B0DE878}" type="slidenum">
              <a:rPr lang="en-IN" smtClean="0"/>
              <a:t>‹#›</a:t>
            </a:fld>
            <a:endParaRPr lang="en-IN"/>
          </a:p>
        </p:txBody>
      </p:sp>
    </p:spTree>
    <p:extLst>
      <p:ext uri="{BB962C8B-B14F-4D97-AF65-F5344CB8AC3E}">
        <p14:creationId xmlns:p14="http://schemas.microsoft.com/office/powerpoint/2010/main" val="511734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BC9C3AF-7270-4C96-BDB9-DBAD921FC5BC}" type="datetimeFigureOut">
              <a:rPr lang="en-IN" smtClean="0"/>
              <a:t>14-09-2024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378634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C9C3AF-7270-4C96-BDB9-DBAD921FC5BC}"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3001568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C9C3AF-7270-4C96-BDB9-DBAD921FC5BC}"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554310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C9C3AF-7270-4C96-BDB9-DBAD921FC5BC}"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1381162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9C3AF-7270-4C96-BDB9-DBAD921FC5BC}"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291779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BC9C3AF-7270-4C96-BDB9-DBAD921FC5BC}" type="datetimeFigureOut">
              <a:rPr lang="en-IN" smtClean="0"/>
              <a:t>14-09-2024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97146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BC9C3AF-7270-4C96-BDB9-DBAD921FC5BC}" type="datetimeFigureOut">
              <a:rPr lang="en-IN" smtClean="0"/>
              <a:t>14-09-2024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1167656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BC9C3AF-7270-4C96-BDB9-DBAD921FC5BC}"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1461031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BC9C3AF-7270-4C96-BDB9-DBAD921FC5BC}"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234518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9C3AF-7270-4C96-BDB9-DBAD921FC5BC}"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2713938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9C3AF-7270-4C96-BDB9-DBAD921FC5BC}"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311003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C9C3AF-7270-4C96-BDB9-DBAD921FC5BC}"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190546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C9C3AF-7270-4C96-BDB9-DBAD921FC5BC}" type="datetimeFigureOut">
              <a:rPr lang="en-IN" smtClean="0"/>
              <a:t>14-09-2024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346897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C9C3AF-7270-4C96-BDB9-DBAD921FC5BC}" type="datetimeFigureOut">
              <a:rPr lang="en-IN" smtClean="0"/>
              <a:t>14-09-2024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5805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9C3AF-7270-4C96-BDB9-DBAD921FC5BC}" type="datetimeFigureOut">
              <a:rPr lang="en-IN" smtClean="0"/>
              <a:t>14-09-2024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94727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C9C3AF-7270-4C96-BDB9-DBAD921FC5BC}"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121403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C9C3AF-7270-4C96-BDB9-DBAD921FC5BC}"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2CFB3F-C646-4206-9BBA-1808EBDEF672}" type="slidenum">
              <a:rPr lang="en-IN" smtClean="0"/>
              <a:t>‹#›</a:t>
            </a:fld>
            <a:endParaRPr lang="en-IN"/>
          </a:p>
        </p:txBody>
      </p:sp>
    </p:spTree>
    <p:extLst>
      <p:ext uri="{BB962C8B-B14F-4D97-AF65-F5344CB8AC3E}">
        <p14:creationId xmlns:p14="http://schemas.microsoft.com/office/powerpoint/2010/main" val="115223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BC9C3AF-7270-4C96-BDB9-DBAD921FC5BC}" type="datetimeFigureOut">
              <a:rPr lang="en-IN" smtClean="0"/>
              <a:t>14-09-2024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42CFB3F-C646-4206-9BBA-1808EBDEF672}" type="slidenum">
              <a:rPr lang="en-IN" smtClean="0"/>
              <a:t>‹#›</a:t>
            </a:fld>
            <a:endParaRPr lang="en-IN"/>
          </a:p>
        </p:txBody>
      </p:sp>
    </p:spTree>
    <p:extLst>
      <p:ext uri="{BB962C8B-B14F-4D97-AF65-F5344CB8AC3E}">
        <p14:creationId xmlns:p14="http://schemas.microsoft.com/office/powerpoint/2010/main" val="266256716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2303-38CC-85E9-C0BF-5BD203CE1A72}"/>
              </a:ext>
            </a:extLst>
          </p:cNvPr>
          <p:cNvSpPr>
            <a:spLocks noGrp="1"/>
          </p:cNvSpPr>
          <p:nvPr>
            <p:ph type="ctrTitle"/>
          </p:nvPr>
        </p:nvSpPr>
        <p:spPr/>
        <p:txBody>
          <a:bodyPr/>
          <a:lstStyle/>
          <a:p>
            <a:r>
              <a:rPr lang="en-US" dirty="0"/>
              <a:t>INTRODUCTION TO STEGANOGRAPHY</a:t>
            </a:r>
            <a:endParaRPr lang="en-IN" dirty="0"/>
          </a:p>
        </p:txBody>
      </p:sp>
      <p:sp>
        <p:nvSpPr>
          <p:cNvPr id="3" name="Subtitle 2">
            <a:extLst>
              <a:ext uri="{FF2B5EF4-FFF2-40B4-BE49-F238E27FC236}">
                <a16:creationId xmlns:a16="http://schemas.microsoft.com/office/drawing/2014/main" id="{4A81A58A-FCEE-EDD7-6792-63B16B1AF910}"/>
              </a:ext>
            </a:extLst>
          </p:cNvPr>
          <p:cNvSpPr>
            <a:spLocks noGrp="1"/>
          </p:cNvSpPr>
          <p:nvPr>
            <p:ph type="subTitle" idx="1"/>
          </p:nvPr>
        </p:nvSpPr>
        <p:spPr/>
        <p:txBody>
          <a:bodyPr/>
          <a:lstStyle/>
          <a:p>
            <a:r>
              <a:rPr lang="en-US" dirty="0"/>
              <a:t>The art of hidden communication</a:t>
            </a:r>
            <a:endParaRPr lang="en-IN" dirty="0"/>
          </a:p>
        </p:txBody>
      </p:sp>
    </p:spTree>
    <p:extLst>
      <p:ext uri="{BB962C8B-B14F-4D97-AF65-F5344CB8AC3E}">
        <p14:creationId xmlns:p14="http://schemas.microsoft.com/office/powerpoint/2010/main" val="1640231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E5EC-777D-3909-59DE-DCFBC4BE04D0}"/>
              </a:ext>
            </a:extLst>
          </p:cNvPr>
          <p:cNvSpPr>
            <a:spLocks noGrp="1"/>
          </p:cNvSpPr>
          <p:nvPr>
            <p:ph type="title"/>
          </p:nvPr>
        </p:nvSpPr>
        <p:spPr/>
        <p:txBody>
          <a:bodyPr/>
          <a:lstStyle/>
          <a:p>
            <a:r>
              <a:rPr lang="en-IN" dirty="0"/>
              <a:t>Modern Use Cases</a:t>
            </a:r>
          </a:p>
        </p:txBody>
      </p:sp>
      <p:sp>
        <p:nvSpPr>
          <p:cNvPr id="4" name="Rectangle 1">
            <a:extLst>
              <a:ext uri="{FF2B5EF4-FFF2-40B4-BE49-F238E27FC236}">
                <a16:creationId xmlns:a16="http://schemas.microsoft.com/office/drawing/2014/main" id="{613B146F-94D2-3F45-01EB-695E6EB288B8}"/>
              </a:ext>
            </a:extLst>
          </p:cNvPr>
          <p:cNvSpPr>
            <a:spLocks noGrp="1" noChangeArrowheads="1"/>
          </p:cNvSpPr>
          <p:nvPr>
            <p:ph idx="1"/>
          </p:nvPr>
        </p:nvSpPr>
        <p:spPr bwMode="auto">
          <a:xfrm>
            <a:off x="1154954" y="3157488"/>
            <a:ext cx="785984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Cyber Espionage:</a:t>
            </a:r>
            <a:r>
              <a:rPr kumimoji="0" lang="en-US" altLang="en-US" sz="2400" b="0" i="0" u="none" strike="noStrike" cap="none" normalizeH="0" baseline="0" dirty="0">
                <a:ln>
                  <a:noFill/>
                </a:ln>
                <a:solidFill>
                  <a:schemeClr val="tx1"/>
                </a:solidFill>
                <a:effectLst/>
                <a:latin typeface="Baskerville Old Face" panose="02020602080505020303" pitchFamily="18" charset="0"/>
              </a:rPr>
              <a:t> Hiding communication between hackers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 or malicious actors.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Journalism &amp; Activism:</a:t>
            </a:r>
            <a:r>
              <a:rPr kumimoji="0" lang="en-US" altLang="en-US" sz="2400" b="0" i="0" u="none" strike="noStrike" cap="none" normalizeH="0" baseline="0" dirty="0">
                <a:ln>
                  <a:noFill/>
                </a:ln>
                <a:solidFill>
                  <a:schemeClr val="tx1"/>
                </a:solidFill>
                <a:effectLst/>
                <a:latin typeface="Baskerville Old Face" panose="02020602080505020303" pitchFamily="18" charset="0"/>
              </a:rPr>
              <a:t> Used by journalists or whistleblowers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to bypass censorship and surveillance.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Entertainment Industry:</a:t>
            </a:r>
            <a:r>
              <a:rPr kumimoji="0" lang="en-US" altLang="en-US" sz="2400" b="0" i="0" u="none" strike="noStrike" cap="none" normalizeH="0" baseline="0" dirty="0">
                <a:ln>
                  <a:noFill/>
                </a:ln>
                <a:solidFill>
                  <a:schemeClr val="tx1"/>
                </a:solidFill>
                <a:effectLst/>
                <a:latin typeface="Baskerville Old Face" panose="02020602080505020303" pitchFamily="18" charset="0"/>
              </a:rPr>
              <a:t> Digital watermarking to protect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intellectual property. </a:t>
            </a:r>
          </a:p>
        </p:txBody>
      </p:sp>
    </p:spTree>
    <p:extLst>
      <p:ext uri="{BB962C8B-B14F-4D97-AF65-F5344CB8AC3E}">
        <p14:creationId xmlns:p14="http://schemas.microsoft.com/office/powerpoint/2010/main" val="11155452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CD4D-C6FA-7C74-B203-1E66EC8913FA}"/>
              </a:ext>
            </a:extLst>
          </p:cNvPr>
          <p:cNvSpPr>
            <a:spLocks noGrp="1"/>
          </p:cNvSpPr>
          <p:nvPr>
            <p:ph type="title"/>
          </p:nvPr>
        </p:nvSpPr>
        <p:spPr/>
        <p:txBody>
          <a:bodyPr/>
          <a:lstStyle/>
          <a:p>
            <a:pPr algn="ctr"/>
            <a:r>
              <a:rPr lang="en-US" dirty="0"/>
              <a:t>             THANK YOU</a:t>
            </a:r>
            <a:endParaRPr lang="en-IN" dirty="0"/>
          </a:p>
        </p:txBody>
      </p:sp>
      <p:sp>
        <p:nvSpPr>
          <p:cNvPr id="3" name="Content Placeholder 2">
            <a:extLst>
              <a:ext uri="{FF2B5EF4-FFF2-40B4-BE49-F238E27FC236}">
                <a16:creationId xmlns:a16="http://schemas.microsoft.com/office/drawing/2014/main" id="{BFD12DFD-F105-2F79-2BFE-1AD18D4014B6}"/>
              </a:ext>
            </a:extLst>
          </p:cNvPr>
          <p:cNvSpPr>
            <a:spLocks noGrp="1"/>
          </p:cNvSpPr>
          <p:nvPr>
            <p:ph idx="1"/>
          </p:nvPr>
        </p:nvSpPr>
        <p:spPr/>
        <p:txBody>
          <a:bodyPr>
            <a:normAutofit/>
          </a:bodyPr>
          <a:lstStyle/>
          <a:p>
            <a:pPr marL="0" indent="0" algn="ctr">
              <a:buNone/>
            </a:pPr>
            <a:endParaRPr lang="en-US" sz="4000" b="1" dirty="0">
              <a:latin typeface="Arial Black" panose="020B0A04020102020204" pitchFamily="34" charset="0"/>
            </a:endParaRPr>
          </a:p>
          <a:p>
            <a:pPr marL="0" indent="0" algn="ctr">
              <a:buNone/>
            </a:pPr>
            <a:endParaRPr lang="en-US" sz="4000" b="1" dirty="0">
              <a:latin typeface="Arial Black" panose="020B0A04020102020204" pitchFamily="34" charset="0"/>
            </a:endParaRPr>
          </a:p>
          <a:p>
            <a:pPr marL="0" indent="0" algn="ctr">
              <a:buNone/>
            </a:pPr>
            <a:r>
              <a:rPr lang="en-US" sz="4000" b="1" dirty="0">
                <a:latin typeface="Arial Black" panose="020B0A04020102020204" pitchFamily="34" charset="0"/>
              </a:rPr>
              <a:t>ANY QUESTIONS?</a:t>
            </a:r>
            <a:endParaRPr lang="en-IN" sz="4000" b="1" dirty="0">
              <a:latin typeface="Arial Black" panose="020B0A04020102020204" pitchFamily="34" charset="0"/>
            </a:endParaRPr>
          </a:p>
        </p:txBody>
      </p:sp>
    </p:spTree>
    <p:extLst>
      <p:ext uri="{BB962C8B-B14F-4D97-AF65-F5344CB8AC3E}">
        <p14:creationId xmlns:p14="http://schemas.microsoft.com/office/powerpoint/2010/main" val="124340485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5B83-70B4-7A76-CFEF-72B46E31DE58}"/>
              </a:ext>
            </a:extLst>
          </p:cNvPr>
          <p:cNvSpPr>
            <a:spLocks noGrp="1"/>
          </p:cNvSpPr>
          <p:nvPr>
            <p:ph type="title"/>
          </p:nvPr>
        </p:nvSpPr>
        <p:spPr/>
        <p:txBody>
          <a:bodyPr/>
          <a:lstStyle/>
          <a:p>
            <a:r>
              <a:rPr lang="en-IN" dirty="0"/>
              <a:t>What is Steganography?</a:t>
            </a:r>
          </a:p>
        </p:txBody>
      </p:sp>
      <p:sp>
        <p:nvSpPr>
          <p:cNvPr id="3" name="Content Placeholder 2">
            <a:extLst>
              <a:ext uri="{FF2B5EF4-FFF2-40B4-BE49-F238E27FC236}">
                <a16:creationId xmlns:a16="http://schemas.microsoft.com/office/drawing/2014/main" id="{771810A2-0EC4-5DD5-8D7A-303D1E32DD05}"/>
              </a:ext>
            </a:extLst>
          </p:cNvPr>
          <p:cNvSpPr>
            <a:spLocks noGrp="1"/>
          </p:cNvSpPr>
          <p:nvPr>
            <p:ph idx="1"/>
          </p:nvPr>
        </p:nvSpPr>
        <p:spPr/>
        <p:txBody>
          <a:bodyPr/>
          <a:lstStyle/>
          <a:p>
            <a:r>
              <a:rPr lang="en-US" dirty="0">
                <a:solidFill>
                  <a:schemeClr val="tx1"/>
                </a:solidFill>
                <a:latin typeface="Baskerville Old Face" panose="02020602080505020303" pitchFamily="18" charset="0"/>
              </a:rPr>
              <a:t>Steganography is the practice of hiding information in plain sight by concealing it within another message or object.</a:t>
            </a:r>
            <a:r>
              <a:rPr lang="en-US" b="0" i="0" dirty="0">
                <a:solidFill>
                  <a:schemeClr val="tx1"/>
                </a:solidFill>
                <a:effectLst/>
                <a:latin typeface="Baskerville Old Face" panose="02020602080505020303" pitchFamily="18" charset="0"/>
              </a:rPr>
              <a:t> The word comes from the Greek words </a:t>
            </a:r>
            <a:r>
              <a:rPr lang="en-US" b="0" i="0" dirty="0" err="1">
                <a:solidFill>
                  <a:schemeClr val="tx1"/>
                </a:solidFill>
                <a:effectLst/>
                <a:latin typeface="Baskerville Old Face" panose="02020602080505020303" pitchFamily="18" charset="0"/>
              </a:rPr>
              <a:t>steganos</a:t>
            </a:r>
            <a:r>
              <a:rPr lang="en-US" b="0" i="0" dirty="0">
                <a:solidFill>
                  <a:schemeClr val="tx1"/>
                </a:solidFill>
                <a:effectLst/>
                <a:latin typeface="Baskerville Old Face" panose="02020602080505020303" pitchFamily="18" charset="0"/>
              </a:rPr>
              <a:t> (hidden or covered) and </a:t>
            </a:r>
            <a:r>
              <a:rPr lang="en-US" b="0" i="0" dirty="0" err="1">
                <a:solidFill>
                  <a:schemeClr val="tx1"/>
                </a:solidFill>
                <a:effectLst/>
                <a:latin typeface="Baskerville Old Face" panose="02020602080505020303" pitchFamily="18" charset="0"/>
              </a:rPr>
              <a:t>graphein</a:t>
            </a:r>
            <a:r>
              <a:rPr lang="en-US" b="0" i="0" dirty="0">
                <a:solidFill>
                  <a:schemeClr val="tx1"/>
                </a:solidFill>
                <a:effectLst/>
                <a:latin typeface="Baskerville Old Face" panose="02020602080505020303" pitchFamily="18" charset="0"/>
              </a:rPr>
              <a:t> (writing).</a:t>
            </a:r>
          </a:p>
          <a:p>
            <a:pPr marL="0" indent="0">
              <a:buNone/>
            </a:pPr>
            <a:endParaRPr lang="en-US" b="0" i="0" dirty="0">
              <a:solidFill>
                <a:schemeClr val="tx1"/>
              </a:solidFill>
              <a:effectLst/>
              <a:latin typeface="Baskerville Old Face" panose="02020602080505020303" pitchFamily="18" charset="0"/>
            </a:endParaRPr>
          </a:p>
          <a:p>
            <a:r>
              <a:rPr lang="en-US" b="0" i="0" dirty="0">
                <a:solidFill>
                  <a:schemeClr val="tx1"/>
                </a:solidFill>
                <a:effectLst/>
                <a:latin typeface="Baskerville Old Face" panose="02020602080505020303" pitchFamily="18" charset="0"/>
              </a:rPr>
              <a:t>Steganography can be used to hide almost any type of digital content, including text, images, videos, and audio. It can be used in conjunction with encryption to further protect the data</a:t>
            </a:r>
            <a:r>
              <a:rPr lang="en-US" b="0" i="0" dirty="0">
                <a:solidFill>
                  <a:srgbClr val="EEF0FF"/>
                </a:solidFill>
                <a:effectLst/>
                <a:latin typeface="Baskerville Old Face" panose="02020602080505020303" pitchFamily="18" charset="0"/>
              </a:rPr>
              <a:t>.</a:t>
            </a:r>
            <a:endParaRPr lang="en-IN"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23904579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65F1-8DED-95C5-2D31-6B784D224246}"/>
              </a:ext>
            </a:extLst>
          </p:cNvPr>
          <p:cNvSpPr>
            <a:spLocks noGrp="1"/>
          </p:cNvSpPr>
          <p:nvPr>
            <p:ph type="title"/>
          </p:nvPr>
        </p:nvSpPr>
        <p:spPr/>
        <p:txBody>
          <a:bodyPr/>
          <a:lstStyle/>
          <a:p>
            <a:r>
              <a:rPr lang="en-IN" dirty="0"/>
              <a:t>Steganography vs Cryptography</a:t>
            </a:r>
          </a:p>
        </p:txBody>
      </p:sp>
      <p:sp>
        <p:nvSpPr>
          <p:cNvPr id="4" name="Rectangle 1">
            <a:extLst>
              <a:ext uri="{FF2B5EF4-FFF2-40B4-BE49-F238E27FC236}">
                <a16:creationId xmlns:a16="http://schemas.microsoft.com/office/drawing/2014/main" id="{F46CB8E9-4EEC-EC85-1606-737D286E47D8}"/>
              </a:ext>
            </a:extLst>
          </p:cNvPr>
          <p:cNvSpPr>
            <a:spLocks noGrp="1" noChangeArrowheads="1"/>
          </p:cNvSpPr>
          <p:nvPr>
            <p:ph idx="1"/>
          </p:nvPr>
        </p:nvSpPr>
        <p:spPr bwMode="auto">
          <a:xfrm>
            <a:off x="1154954" y="3342154"/>
            <a:ext cx="1130309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Steganography:</a:t>
            </a:r>
            <a:r>
              <a:rPr kumimoji="0" lang="en-US" altLang="en-US" sz="2400" b="0" i="0" u="none" strike="noStrike" cap="none" normalizeH="0" baseline="0" dirty="0">
                <a:ln>
                  <a:noFill/>
                </a:ln>
                <a:solidFill>
                  <a:schemeClr val="tx1"/>
                </a:solidFill>
                <a:effectLst/>
                <a:latin typeface="Baskerville Old Face" panose="02020602080505020303" pitchFamily="18" charset="0"/>
              </a:rPr>
              <a:t>  Hides the existence of a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Cryptography:</a:t>
            </a:r>
            <a:r>
              <a:rPr kumimoji="0" lang="en-US" altLang="en-US" sz="2400" b="0" i="0" u="none" strike="noStrike" cap="none" normalizeH="0" baseline="0" dirty="0">
                <a:ln>
                  <a:noFill/>
                </a:ln>
                <a:solidFill>
                  <a:schemeClr val="tx1"/>
                </a:solidFill>
                <a:effectLst/>
                <a:latin typeface="Baskerville Old Face" panose="02020602080505020303" pitchFamily="18" charset="0"/>
              </a:rPr>
              <a:t>  Scrambles the content of a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Combining Both:</a:t>
            </a:r>
            <a:br>
              <a:rPr kumimoji="0" lang="en-US" altLang="en-US" sz="2400" b="0" i="0" u="none" strike="noStrike" cap="none" normalizeH="0" baseline="0" dirty="0">
                <a:ln>
                  <a:noFill/>
                </a:ln>
                <a:solidFill>
                  <a:schemeClr val="tx1"/>
                </a:solidFill>
                <a:effectLst/>
                <a:latin typeface="Baskerville Old Face" panose="02020602080505020303" pitchFamily="18" charset="0"/>
              </a:rPr>
            </a:br>
            <a:r>
              <a:rPr kumimoji="0" lang="en-US" altLang="en-US" sz="2400" b="0" i="0" u="none" strike="noStrike" cap="none" normalizeH="0" baseline="0" dirty="0">
                <a:ln>
                  <a:noFill/>
                </a:ln>
                <a:solidFill>
                  <a:schemeClr val="tx1"/>
                </a:solidFill>
                <a:effectLst/>
                <a:latin typeface="Baskerville Old Face" panose="02020602080505020303" pitchFamily="18" charset="0"/>
              </a:rPr>
              <a:t>Steganography can be used with cryptography for enhanced security, ensuring that even the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existence of a coded message is unknown</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0585404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27CB-68FE-9C38-8767-0BCE22D2EA41}"/>
              </a:ext>
            </a:extLst>
          </p:cNvPr>
          <p:cNvSpPr>
            <a:spLocks noGrp="1"/>
          </p:cNvSpPr>
          <p:nvPr>
            <p:ph type="title"/>
          </p:nvPr>
        </p:nvSpPr>
        <p:spPr/>
        <p:txBody>
          <a:bodyPr/>
          <a:lstStyle/>
          <a:p>
            <a:r>
              <a:rPr lang="en-IN" dirty="0"/>
              <a:t>Brief History of Steganography</a:t>
            </a:r>
          </a:p>
        </p:txBody>
      </p:sp>
      <p:sp>
        <p:nvSpPr>
          <p:cNvPr id="4" name="Rectangle 1">
            <a:extLst>
              <a:ext uri="{FF2B5EF4-FFF2-40B4-BE49-F238E27FC236}">
                <a16:creationId xmlns:a16="http://schemas.microsoft.com/office/drawing/2014/main" id="{1D89D7EE-A7AC-16AA-774C-5EEF49275DD6}"/>
              </a:ext>
            </a:extLst>
          </p:cNvPr>
          <p:cNvSpPr>
            <a:spLocks noGrp="1" noChangeArrowheads="1"/>
          </p:cNvSpPr>
          <p:nvPr>
            <p:ph idx="1"/>
          </p:nvPr>
        </p:nvSpPr>
        <p:spPr bwMode="auto">
          <a:xfrm>
            <a:off x="1154954" y="3342154"/>
            <a:ext cx="946605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Ancient Greece:</a:t>
            </a:r>
            <a:r>
              <a:rPr kumimoji="0" lang="en-US" altLang="en-US" sz="2400" b="0" i="0" u="none" strike="noStrike" cap="none" normalizeH="0" baseline="0" dirty="0">
                <a:ln>
                  <a:noFill/>
                </a:ln>
                <a:solidFill>
                  <a:schemeClr val="tx1"/>
                </a:solidFill>
                <a:effectLst/>
                <a:latin typeface="Baskerville Old Face" panose="02020602080505020303" pitchFamily="18" charset="0"/>
              </a:rPr>
              <a:t> Wax tablets were scraped clean and new messages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 were written on the surface.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WWII:</a:t>
            </a:r>
            <a:r>
              <a:rPr kumimoji="0" lang="en-US" altLang="en-US" sz="2400" b="0" i="0" u="none" strike="noStrike" cap="none" normalizeH="0" baseline="0" dirty="0">
                <a:ln>
                  <a:noFill/>
                </a:ln>
                <a:solidFill>
                  <a:schemeClr val="tx1"/>
                </a:solidFill>
                <a:effectLst/>
                <a:latin typeface="Baskerville Old Face" panose="02020602080505020303" pitchFamily="18" charset="0"/>
              </a:rPr>
              <a:t> Invisible ink and microdots were used to transmit secret messages.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Modern Usage:</a:t>
            </a:r>
            <a:r>
              <a:rPr kumimoji="0" lang="en-US" altLang="en-US" sz="2400" b="0" i="0" u="none" strike="noStrike" cap="none" normalizeH="0" baseline="0" dirty="0">
                <a:ln>
                  <a:noFill/>
                </a:ln>
                <a:solidFill>
                  <a:schemeClr val="tx1"/>
                </a:solidFill>
                <a:effectLst/>
                <a:latin typeface="Baskerville Old Face" panose="02020602080505020303" pitchFamily="18" charset="0"/>
              </a:rPr>
              <a:t> Digital images, audio, video, and network protocols are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common mediums for steganography today. </a:t>
            </a:r>
          </a:p>
        </p:txBody>
      </p:sp>
    </p:spTree>
    <p:extLst>
      <p:ext uri="{BB962C8B-B14F-4D97-AF65-F5344CB8AC3E}">
        <p14:creationId xmlns:p14="http://schemas.microsoft.com/office/powerpoint/2010/main" val="3231446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E173-B98C-F4E7-E3A6-30B805E16352}"/>
              </a:ext>
            </a:extLst>
          </p:cNvPr>
          <p:cNvSpPr>
            <a:spLocks noGrp="1"/>
          </p:cNvSpPr>
          <p:nvPr>
            <p:ph type="title"/>
          </p:nvPr>
        </p:nvSpPr>
        <p:spPr/>
        <p:txBody>
          <a:bodyPr/>
          <a:lstStyle/>
          <a:p>
            <a:r>
              <a:rPr lang="en-IN" dirty="0"/>
              <a:t>How Does Steganography Work?</a:t>
            </a:r>
          </a:p>
        </p:txBody>
      </p:sp>
      <p:sp>
        <p:nvSpPr>
          <p:cNvPr id="4" name="Rectangle 1">
            <a:extLst>
              <a:ext uri="{FF2B5EF4-FFF2-40B4-BE49-F238E27FC236}">
                <a16:creationId xmlns:a16="http://schemas.microsoft.com/office/drawing/2014/main" id="{2A3E034C-DA39-DFE7-C409-3C1AEC7025AF}"/>
              </a:ext>
            </a:extLst>
          </p:cNvPr>
          <p:cNvSpPr>
            <a:spLocks noGrp="1" noChangeArrowheads="1"/>
          </p:cNvSpPr>
          <p:nvPr>
            <p:ph idx="1"/>
          </p:nvPr>
        </p:nvSpPr>
        <p:spPr bwMode="auto">
          <a:xfrm>
            <a:off x="1154954" y="3018989"/>
            <a:ext cx="916789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Cover Medium:</a:t>
            </a:r>
            <a:r>
              <a:rPr kumimoji="0" lang="en-US" altLang="en-US" sz="2400" b="0" i="0" u="none" strike="noStrike" cap="none" normalizeH="0" baseline="0" dirty="0">
                <a:ln>
                  <a:noFill/>
                </a:ln>
                <a:solidFill>
                  <a:schemeClr val="tx1"/>
                </a:solidFill>
                <a:effectLst/>
                <a:latin typeface="Baskerville Old Face" panose="02020602080505020303" pitchFamily="18" charset="0"/>
              </a:rPr>
              <a:t> The file in which the hidden data is embedded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 (e.g., image, video, audio).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Secret Message:</a:t>
            </a:r>
            <a:r>
              <a:rPr kumimoji="0" lang="en-US" altLang="en-US" sz="2400" b="0" i="0" u="none" strike="noStrike" cap="none" normalizeH="0" baseline="0" dirty="0">
                <a:ln>
                  <a:noFill/>
                </a:ln>
                <a:solidFill>
                  <a:schemeClr val="tx1"/>
                </a:solidFill>
                <a:effectLst/>
                <a:latin typeface="Baskerville Old Face" panose="02020602080505020303" pitchFamily="18" charset="0"/>
              </a:rPr>
              <a:t> The data you want to hide.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Embedding Algorithm:</a:t>
            </a:r>
            <a:r>
              <a:rPr kumimoji="0" lang="en-US" altLang="en-US" sz="2400" b="0" i="0" u="none" strike="noStrike" cap="none" normalizeH="0" baseline="0" dirty="0">
                <a:ln>
                  <a:noFill/>
                </a:ln>
                <a:solidFill>
                  <a:schemeClr val="tx1"/>
                </a:solidFill>
                <a:effectLst/>
                <a:latin typeface="Baskerville Old Face" panose="02020602080505020303" pitchFamily="18" charset="0"/>
              </a:rPr>
              <a:t> A method to embed the secret message into the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cover medium without noticeable alteration.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Example: Least Significant Bit (LSB)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139326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0F63-FD35-3840-194A-D067152763DA}"/>
              </a:ext>
            </a:extLst>
          </p:cNvPr>
          <p:cNvSpPr>
            <a:spLocks noGrp="1"/>
          </p:cNvSpPr>
          <p:nvPr>
            <p:ph type="title"/>
          </p:nvPr>
        </p:nvSpPr>
        <p:spPr/>
        <p:txBody>
          <a:bodyPr/>
          <a:lstStyle/>
          <a:p>
            <a:r>
              <a:rPr lang="en-IN" dirty="0"/>
              <a:t>Types of Steganography</a:t>
            </a:r>
          </a:p>
        </p:txBody>
      </p:sp>
      <p:sp>
        <p:nvSpPr>
          <p:cNvPr id="3" name="Content Placeholder 2">
            <a:extLst>
              <a:ext uri="{FF2B5EF4-FFF2-40B4-BE49-F238E27FC236}">
                <a16:creationId xmlns:a16="http://schemas.microsoft.com/office/drawing/2014/main" id="{416B8A84-DBC1-1A96-7CDD-DB15F1EAA7CA}"/>
              </a:ext>
            </a:extLst>
          </p:cNvPr>
          <p:cNvSpPr>
            <a:spLocks noGrp="1"/>
          </p:cNvSpPr>
          <p:nvPr>
            <p:ph idx="1"/>
          </p:nvPr>
        </p:nvSpPr>
        <p:spPr/>
        <p:txBody>
          <a:bodyPr>
            <a:normAutofit fontScale="92500"/>
          </a:bodyPr>
          <a:lstStyle/>
          <a:p>
            <a:pPr>
              <a:buFont typeface="+mj-lt"/>
              <a:buAutoNum type="arabicPeriod"/>
            </a:pPr>
            <a:r>
              <a:rPr lang="en-IN" sz="2400" b="1" dirty="0">
                <a:latin typeface="Baskerville Old Face" panose="02020602080505020303" pitchFamily="18" charset="0"/>
              </a:rPr>
              <a:t>Text Steganography:</a:t>
            </a:r>
            <a:r>
              <a:rPr lang="en-IN" sz="2400" dirty="0">
                <a:latin typeface="Baskerville Old Face" panose="02020602080505020303" pitchFamily="18" charset="0"/>
              </a:rPr>
              <a:t> Hiding information within text files by using subtle changes such as font, spacing, or invisible characters.</a:t>
            </a:r>
          </a:p>
          <a:p>
            <a:pPr>
              <a:buFont typeface="+mj-lt"/>
              <a:buAutoNum type="arabicPeriod"/>
            </a:pPr>
            <a:r>
              <a:rPr lang="en-IN" sz="2400" b="1" dirty="0">
                <a:latin typeface="Baskerville Old Face" panose="02020602080505020303" pitchFamily="18" charset="0"/>
              </a:rPr>
              <a:t>Image Steganography:</a:t>
            </a:r>
            <a:r>
              <a:rPr lang="en-IN" sz="2400" dirty="0">
                <a:latin typeface="Baskerville Old Face" panose="02020602080505020303" pitchFamily="18" charset="0"/>
              </a:rPr>
              <a:t> Embedding data within images using techniques like LSB manipulation.</a:t>
            </a:r>
          </a:p>
          <a:p>
            <a:pPr>
              <a:buFont typeface="+mj-lt"/>
              <a:buAutoNum type="arabicPeriod"/>
            </a:pPr>
            <a:r>
              <a:rPr lang="en-IN" sz="2400" b="1" dirty="0">
                <a:latin typeface="Baskerville Old Face" panose="02020602080505020303" pitchFamily="18" charset="0"/>
              </a:rPr>
              <a:t>Audio Steganography:</a:t>
            </a:r>
            <a:r>
              <a:rPr lang="en-IN" sz="2400" dirty="0">
                <a:latin typeface="Baskerville Old Face" panose="02020602080505020303" pitchFamily="18" charset="0"/>
              </a:rPr>
              <a:t> Hiding messages in audio files by altering frequencies or manipulating bitstreams.</a:t>
            </a:r>
          </a:p>
          <a:p>
            <a:pPr>
              <a:buFont typeface="+mj-lt"/>
              <a:buAutoNum type="arabicPeriod"/>
            </a:pPr>
            <a:r>
              <a:rPr lang="en-IN" sz="2400" b="1" dirty="0">
                <a:latin typeface="Baskerville Old Face" panose="02020602080505020303" pitchFamily="18" charset="0"/>
              </a:rPr>
              <a:t>Video Steganography:</a:t>
            </a:r>
            <a:r>
              <a:rPr lang="en-IN" sz="2400" dirty="0">
                <a:latin typeface="Baskerville Old Face" panose="02020602080505020303" pitchFamily="18" charset="0"/>
              </a:rPr>
              <a:t> Data hidden within video frames.</a:t>
            </a:r>
          </a:p>
          <a:p>
            <a:pPr>
              <a:buFont typeface="+mj-lt"/>
              <a:buAutoNum type="arabicPeriod"/>
            </a:pPr>
            <a:r>
              <a:rPr lang="en-IN" sz="2400" b="1" dirty="0">
                <a:latin typeface="Baskerville Old Face" panose="02020602080505020303" pitchFamily="18" charset="0"/>
              </a:rPr>
              <a:t>Network Steganography:</a:t>
            </a:r>
            <a:r>
              <a:rPr lang="en-IN" sz="2400" dirty="0">
                <a:latin typeface="Baskerville Old Face" panose="02020602080505020303" pitchFamily="18" charset="0"/>
              </a:rPr>
              <a:t> Using network protocols to hide communication.</a:t>
            </a:r>
          </a:p>
          <a:p>
            <a:endParaRPr lang="en-IN" dirty="0"/>
          </a:p>
        </p:txBody>
      </p:sp>
    </p:spTree>
    <p:extLst>
      <p:ext uri="{BB962C8B-B14F-4D97-AF65-F5344CB8AC3E}">
        <p14:creationId xmlns:p14="http://schemas.microsoft.com/office/powerpoint/2010/main" val="6843957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ED28-FF22-D554-03E2-650B85BB20B0}"/>
              </a:ext>
            </a:extLst>
          </p:cNvPr>
          <p:cNvSpPr>
            <a:spLocks noGrp="1"/>
          </p:cNvSpPr>
          <p:nvPr>
            <p:ph type="title"/>
          </p:nvPr>
        </p:nvSpPr>
        <p:spPr/>
        <p:txBody>
          <a:bodyPr/>
          <a:lstStyle/>
          <a:p>
            <a:r>
              <a:rPr lang="en-IN" dirty="0"/>
              <a:t>Image Steganography Example</a:t>
            </a:r>
          </a:p>
        </p:txBody>
      </p:sp>
      <p:sp>
        <p:nvSpPr>
          <p:cNvPr id="3" name="Content Placeholder 2">
            <a:extLst>
              <a:ext uri="{FF2B5EF4-FFF2-40B4-BE49-F238E27FC236}">
                <a16:creationId xmlns:a16="http://schemas.microsoft.com/office/drawing/2014/main" id="{DFDDEBF5-DB2C-CF57-AA31-6C21147EB07B}"/>
              </a:ext>
            </a:extLst>
          </p:cNvPr>
          <p:cNvSpPr>
            <a:spLocks noGrp="1"/>
          </p:cNvSpPr>
          <p:nvPr>
            <p:ph idx="1"/>
          </p:nvPr>
        </p:nvSpPr>
        <p:spPr/>
        <p:txBody>
          <a:bodyPr/>
          <a:lstStyle/>
          <a:p>
            <a:pPr>
              <a:buFont typeface="Arial" panose="020B0604020202020204" pitchFamily="34" charset="0"/>
              <a:buChar char="•"/>
            </a:pPr>
            <a:r>
              <a:rPr lang="en-US" sz="2400" b="1" dirty="0">
                <a:latin typeface="Baskerville Old Face" panose="02020602080505020303" pitchFamily="18" charset="0"/>
              </a:rPr>
              <a:t>Least Significant Bit (LSB) </a:t>
            </a:r>
            <a:r>
              <a:rPr lang="en-US" sz="2400" b="1" dirty="0" err="1">
                <a:latin typeface="Baskerville Old Face" panose="02020602080505020303" pitchFamily="18" charset="0"/>
              </a:rPr>
              <a:t>Method:</a:t>
            </a:r>
            <a:r>
              <a:rPr lang="en-US" sz="2400" dirty="0" err="1">
                <a:latin typeface="Baskerville Old Face" panose="02020602080505020303" pitchFamily="18" charset="0"/>
              </a:rPr>
              <a:t>Modifies</a:t>
            </a:r>
            <a:r>
              <a:rPr lang="en-US" sz="2400" dirty="0">
                <a:latin typeface="Baskerville Old Face" panose="02020602080505020303" pitchFamily="18" charset="0"/>
              </a:rPr>
              <a:t> the least significant bits of an image’s pixel values to encode the secret message.</a:t>
            </a:r>
          </a:p>
          <a:p>
            <a:pPr>
              <a:buFont typeface="Arial" panose="020B0604020202020204" pitchFamily="34" charset="0"/>
              <a:buChar char="•"/>
            </a:pPr>
            <a:r>
              <a:rPr lang="en-US" sz="2400" dirty="0">
                <a:latin typeface="Baskerville Old Face" panose="02020602080505020303" pitchFamily="18" charset="0"/>
              </a:rPr>
              <a:t>Example: A pixel with RGB values (255, 255, 254) can have its last bit flipped to hide information without noticeable visual changes.</a:t>
            </a:r>
          </a:p>
          <a:p>
            <a:endParaRPr lang="en-IN" dirty="0"/>
          </a:p>
        </p:txBody>
      </p:sp>
    </p:spTree>
    <p:extLst>
      <p:ext uri="{BB962C8B-B14F-4D97-AF65-F5344CB8AC3E}">
        <p14:creationId xmlns:p14="http://schemas.microsoft.com/office/powerpoint/2010/main" val="174908088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8D4A-B513-88D2-96BA-FC09CAD3384E}"/>
              </a:ext>
            </a:extLst>
          </p:cNvPr>
          <p:cNvSpPr>
            <a:spLocks noGrp="1"/>
          </p:cNvSpPr>
          <p:nvPr>
            <p:ph type="title"/>
          </p:nvPr>
        </p:nvSpPr>
        <p:spPr/>
        <p:txBody>
          <a:bodyPr/>
          <a:lstStyle/>
          <a:p>
            <a:r>
              <a:rPr lang="en-IN" dirty="0"/>
              <a:t>Real-World Applications</a:t>
            </a:r>
          </a:p>
        </p:txBody>
      </p:sp>
      <p:sp>
        <p:nvSpPr>
          <p:cNvPr id="4" name="Rectangle 1">
            <a:extLst>
              <a:ext uri="{FF2B5EF4-FFF2-40B4-BE49-F238E27FC236}">
                <a16:creationId xmlns:a16="http://schemas.microsoft.com/office/drawing/2014/main" id="{205A3821-BF2B-110E-0E1F-C859741F8979}"/>
              </a:ext>
            </a:extLst>
          </p:cNvPr>
          <p:cNvSpPr>
            <a:spLocks noGrp="1" noChangeArrowheads="1"/>
          </p:cNvSpPr>
          <p:nvPr>
            <p:ph idx="1"/>
          </p:nvPr>
        </p:nvSpPr>
        <p:spPr bwMode="auto">
          <a:xfrm>
            <a:off x="1154954" y="3157488"/>
            <a:ext cx="849463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Data Protection:</a:t>
            </a:r>
            <a:r>
              <a:rPr kumimoji="0" lang="en-US" altLang="en-US" sz="2400" b="0" i="0" u="none" strike="noStrike" cap="none" normalizeH="0" baseline="0" dirty="0">
                <a:ln>
                  <a:noFill/>
                </a:ln>
                <a:solidFill>
                  <a:schemeClr val="tx1"/>
                </a:solidFill>
                <a:effectLst/>
                <a:latin typeface="Baskerville Old Face" panose="02020602080505020303" pitchFamily="18" charset="0"/>
              </a:rPr>
              <a:t> Hiding sensitive information in harmless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 files to prevent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Digital Watermarking:</a:t>
            </a:r>
            <a:r>
              <a:rPr kumimoji="0" lang="en-US" altLang="en-US" sz="2400" b="0" i="0" u="none" strike="noStrike" cap="none" normalizeH="0" baseline="0" dirty="0">
                <a:ln>
                  <a:noFill/>
                </a:ln>
                <a:solidFill>
                  <a:schemeClr val="tx1"/>
                </a:solidFill>
                <a:effectLst/>
                <a:latin typeface="Baskerville Old Face" panose="02020602080505020303" pitchFamily="18" charset="0"/>
              </a:rPr>
              <a:t> Embedding copyright information within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 digital media to prevent unauthorized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Covert Communication:</a:t>
            </a:r>
            <a:r>
              <a:rPr kumimoji="0" lang="en-US" altLang="en-US" sz="2400" b="0" i="0" u="none" strike="noStrike" cap="none" normalizeH="0" baseline="0" dirty="0">
                <a:ln>
                  <a:noFill/>
                </a:ln>
                <a:solidFill>
                  <a:schemeClr val="tx1"/>
                </a:solidFill>
                <a:effectLst/>
                <a:latin typeface="Baskerville Old Face" panose="02020602080505020303" pitchFamily="18" charset="0"/>
              </a:rPr>
              <a:t> Used by organizations, governments,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even individuals to secretly communicate. </a:t>
            </a:r>
          </a:p>
        </p:txBody>
      </p:sp>
    </p:spTree>
    <p:extLst>
      <p:ext uri="{BB962C8B-B14F-4D97-AF65-F5344CB8AC3E}">
        <p14:creationId xmlns:p14="http://schemas.microsoft.com/office/powerpoint/2010/main" val="543534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A599-3AA0-2031-E751-77BCF1032540}"/>
              </a:ext>
            </a:extLst>
          </p:cNvPr>
          <p:cNvSpPr>
            <a:spLocks noGrp="1"/>
          </p:cNvSpPr>
          <p:nvPr>
            <p:ph type="title"/>
          </p:nvPr>
        </p:nvSpPr>
        <p:spPr/>
        <p:txBody>
          <a:bodyPr/>
          <a:lstStyle/>
          <a:p>
            <a:r>
              <a:rPr lang="en-IN" dirty="0"/>
              <a:t>Advantages and Disadvantages</a:t>
            </a:r>
          </a:p>
        </p:txBody>
      </p:sp>
      <p:sp>
        <p:nvSpPr>
          <p:cNvPr id="5" name="Rectangle 2">
            <a:extLst>
              <a:ext uri="{FF2B5EF4-FFF2-40B4-BE49-F238E27FC236}">
                <a16:creationId xmlns:a16="http://schemas.microsoft.com/office/drawing/2014/main" id="{67542CCE-4777-69C2-5AD2-A26FFF5E0220}"/>
              </a:ext>
            </a:extLst>
          </p:cNvPr>
          <p:cNvSpPr>
            <a:spLocks noGrp="1" noChangeArrowheads="1"/>
          </p:cNvSpPr>
          <p:nvPr>
            <p:ph idx="1"/>
          </p:nvPr>
        </p:nvSpPr>
        <p:spPr bwMode="auto">
          <a:xfrm>
            <a:off x="1154954" y="3018988"/>
            <a:ext cx="652294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Advantages:</a:t>
            </a:r>
            <a:endParaRPr kumimoji="0" lang="en-US" altLang="en-US" sz="24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Disguises the existence of a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Can pass unnoticed by simple monitoring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askerville Old Face" panose="02020602080505020303" pitchFamily="18" charset="0"/>
              </a:rPr>
              <a:t>Disadvantages:</a:t>
            </a:r>
            <a:endParaRPr kumimoji="0" lang="en-US" altLang="en-US" sz="24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Requires large cover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If discovered, it may raise suspicion.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51628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510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Baskerville Old Face</vt:lpstr>
      <vt:lpstr>Calibri</vt:lpstr>
      <vt:lpstr>Century Gothic</vt:lpstr>
      <vt:lpstr>Wingdings 3</vt:lpstr>
      <vt:lpstr>Ion Boardroom</vt:lpstr>
      <vt:lpstr>INTRODUCTION TO STEGANOGRAPHY</vt:lpstr>
      <vt:lpstr>What is Steganography?</vt:lpstr>
      <vt:lpstr>Steganography vs Cryptography</vt:lpstr>
      <vt:lpstr>Brief History of Steganography</vt:lpstr>
      <vt:lpstr>How Does Steganography Work?</vt:lpstr>
      <vt:lpstr>Types of Steganography</vt:lpstr>
      <vt:lpstr>Image Steganography Example</vt:lpstr>
      <vt:lpstr>Real-World Applications</vt:lpstr>
      <vt:lpstr>Advantages and Disadvantages</vt:lpstr>
      <vt:lpstr>Modern Use Cases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Omkar Reddy</dc:creator>
  <cp:lastModifiedBy>Omkar Reddy</cp:lastModifiedBy>
  <cp:revision>2</cp:revision>
  <dcterms:created xsi:type="dcterms:W3CDTF">2024-09-14T04:23:39Z</dcterms:created>
  <dcterms:modified xsi:type="dcterms:W3CDTF">2024-09-14T05:02:14Z</dcterms:modified>
</cp:coreProperties>
</file>