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26"/>
  </p:notesMasterIdLst>
  <p:sldIdLst>
    <p:sldId id="256" r:id="rId2"/>
    <p:sldId id="270" r:id="rId3"/>
    <p:sldId id="257" r:id="rId4"/>
    <p:sldId id="261" r:id="rId5"/>
    <p:sldId id="258" r:id="rId6"/>
    <p:sldId id="262" r:id="rId7"/>
    <p:sldId id="263" r:id="rId8"/>
    <p:sldId id="259" r:id="rId9"/>
    <p:sldId id="265" r:id="rId10"/>
    <p:sldId id="269" r:id="rId11"/>
    <p:sldId id="277" r:id="rId12"/>
    <p:sldId id="278" r:id="rId13"/>
    <p:sldId id="282" r:id="rId14"/>
    <p:sldId id="283" r:id="rId15"/>
    <p:sldId id="264" r:id="rId16"/>
    <p:sldId id="284" r:id="rId17"/>
    <p:sldId id="279" r:id="rId18"/>
    <p:sldId id="266" r:id="rId19"/>
    <p:sldId id="280" r:id="rId20"/>
    <p:sldId id="285" r:id="rId21"/>
    <p:sldId id="267" r:id="rId22"/>
    <p:sldId id="281" r:id="rId23"/>
    <p:sldId id="27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81680-496C-4845-9492-E31891A81680}" type="doc">
      <dgm:prSet loTypeId="urn:microsoft.com/office/officeart/2005/8/layout/bList2" loCatId="list" qsTypeId="urn:microsoft.com/office/officeart/2005/8/quickstyle/3d1" qsCatId="3D" csTypeId="urn:microsoft.com/office/officeart/2005/8/colors/colorful4" csCatId="colorful" phldr="1"/>
      <dgm:spPr/>
    </dgm:pt>
    <dgm:pt modelId="{D3AA0043-2A1F-4AC2-9750-86F2DDBCB129}">
      <dgm:prSet phldrT="[Text]" custT="1"/>
      <dgm:spPr/>
      <dgm:t>
        <a:bodyPr/>
        <a:lstStyle/>
        <a:p>
          <a:r>
            <a:rPr lang="en-IN" sz="3200" b="1" dirty="0"/>
            <a:t>Social</a:t>
          </a:r>
        </a:p>
      </dgm:t>
    </dgm:pt>
    <dgm:pt modelId="{9F092483-69DC-45F6-9357-B5618061E844}" type="parTrans" cxnId="{A08BEED1-56CC-4A0E-8494-31B6C159A646}">
      <dgm:prSet/>
      <dgm:spPr/>
      <dgm:t>
        <a:bodyPr/>
        <a:lstStyle/>
        <a:p>
          <a:endParaRPr lang="en-IN"/>
        </a:p>
      </dgm:t>
    </dgm:pt>
    <dgm:pt modelId="{BF2D5CE3-83BF-4B73-A8F7-20F154523AA8}" type="sibTrans" cxnId="{A08BEED1-56CC-4A0E-8494-31B6C159A646}">
      <dgm:prSet/>
      <dgm:spPr/>
      <dgm:t>
        <a:bodyPr/>
        <a:lstStyle/>
        <a:p>
          <a:endParaRPr lang="en-IN"/>
        </a:p>
      </dgm:t>
    </dgm:pt>
    <dgm:pt modelId="{88F15B04-4D9A-460C-A759-325C454D3C55}">
      <dgm:prSet phldrT="[Text]" custT="1"/>
      <dgm:spPr/>
      <dgm:t>
        <a:bodyPr/>
        <a:lstStyle/>
        <a:p>
          <a:r>
            <a:rPr lang="en-IN" sz="2800" b="1" dirty="0"/>
            <a:t>Economic</a:t>
          </a:r>
        </a:p>
      </dgm:t>
    </dgm:pt>
    <dgm:pt modelId="{1389A757-4CE9-4170-8BF7-6F41746294DB}" type="parTrans" cxnId="{9D02DE8F-27AB-4156-B1F7-E1E98983F668}">
      <dgm:prSet/>
      <dgm:spPr/>
      <dgm:t>
        <a:bodyPr/>
        <a:lstStyle/>
        <a:p>
          <a:endParaRPr lang="en-IN"/>
        </a:p>
      </dgm:t>
    </dgm:pt>
    <dgm:pt modelId="{92948E9F-3362-454F-B85C-E95C5A326431}" type="sibTrans" cxnId="{9D02DE8F-27AB-4156-B1F7-E1E98983F668}">
      <dgm:prSet/>
      <dgm:spPr/>
      <dgm:t>
        <a:bodyPr/>
        <a:lstStyle/>
        <a:p>
          <a:endParaRPr lang="en-IN"/>
        </a:p>
      </dgm:t>
    </dgm:pt>
    <dgm:pt modelId="{AAC0DAF5-BA36-4C2E-B5F1-63499E394796}">
      <dgm:prSet phldrT="[Text]" custT="1"/>
      <dgm:spPr/>
      <dgm:t>
        <a:bodyPr/>
        <a:lstStyle/>
        <a:p>
          <a:r>
            <a:rPr lang="en-IN" sz="2000" b="1" dirty="0"/>
            <a:t>Environmental</a:t>
          </a:r>
        </a:p>
      </dgm:t>
    </dgm:pt>
    <dgm:pt modelId="{9923BF7D-4292-467E-AA10-93C3542516B2}" type="parTrans" cxnId="{86FCB77C-6B82-4803-A4CB-F0A87B6CEC95}">
      <dgm:prSet/>
      <dgm:spPr/>
      <dgm:t>
        <a:bodyPr/>
        <a:lstStyle/>
        <a:p>
          <a:endParaRPr lang="en-IN"/>
        </a:p>
      </dgm:t>
    </dgm:pt>
    <dgm:pt modelId="{8D4D7B5E-DFDB-4C85-BC93-4C9E9EC2F0DB}" type="sibTrans" cxnId="{86FCB77C-6B82-4803-A4CB-F0A87B6CEC95}">
      <dgm:prSet/>
      <dgm:spPr/>
      <dgm:t>
        <a:bodyPr/>
        <a:lstStyle/>
        <a:p>
          <a:endParaRPr lang="en-IN"/>
        </a:p>
      </dgm:t>
    </dgm:pt>
    <dgm:pt modelId="{756EA4D8-9328-44C1-85CD-7A4979BF22D9}">
      <dgm:prSet/>
      <dgm:spPr/>
      <dgm:t>
        <a:bodyPr/>
        <a:lstStyle/>
        <a:p>
          <a:r>
            <a:rPr lang="en-US" dirty="0"/>
            <a:t>Improves soldier safety through early health alerts.</a:t>
          </a:r>
          <a:endParaRPr lang="en-IN" dirty="0"/>
        </a:p>
      </dgm:t>
    </dgm:pt>
    <dgm:pt modelId="{8BC0AC74-092C-46DF-865A-33818F391EF8}" type="parTrans" cxnId="{794D4BC1-8386-4751-8489-5DC7C5816A0B}">
      <dgm:prSet/>
      <dgm:spPr/>
      <dgm:t>
        <a:bodyPr/>
        <a:lstStyle/>
        <a:p>
          <a:endParaRPr lang="en-IN"/>
        </a:p>
      </dgm:t>
    </dgm:pt>
    <dgm:pt modelId="{115F105E-A2C2-4D4E-BB2B-73A9FBBD4478}" type="sibTrans" cxnId="{794D4BC1-8386-4751-8489-5DC7C5816A0B}">
      <dgm:prSet/>
      <dgm:spPr/>
      <dgm:t>
        <a:bodyPr/>
        <a:lstStyle/>
        <a:p>
          <a:endParaRPr lang="en-IN"/>
        </a:p>
      </dgm:t>
    </dgm:pt>
    <dgm:pt modelId="{2AAE309B-7EEE-451B-81C7-39E3D18A55E4}">
      <dgm:prSet/>
      <dgm:spPr/>
      <dgm:t>
        <a:bodyPr/>
        <a:lstStyle/>
        <a:p>
          <a:r>
            <a:rPr lang="en-US" dirty="0"/>
            <a:t>Cuts medical and evacuation costs.</a:t>
          </a:r>
          <a:endParaRPr lang="en-IN" dirty="0"/>
        </a:p>
      </dgm:t>
    </dgm:pt>
    <dgm:pt modelId="{D6A1B0BE-4CB1-42EC-872A-CD930307B260}" type="parTrans" cxnId="{60A1B255-7725-4253-8A24-43AE273AED63}">
      <dgm:prSet/>
      <dgm:spPr/>
      <dgm:t>
        <a:bodyPr/>
        <a:lstStyle/>
        <a:p>
          <a:endParaRPr lang="en-IN"/>
        </a:p>
      </dgm:t>
    </dgm:pt>
    <dgm:pt modelId="{12476065-FCAD-4E6B-A2FE-6692B404A6CC}" type="sibTrans" cxnId="{60A1B255-7725-4253-8A24-43AE273AED63}">
      <dgm:prSet/>
      <dgm:spPr/>
      <dgm:t>
        <a:bodyPr/>
        <a:lstStyle/>
        <a:p>
          <a:endParaRPr lang="en-IN"/>
        </a:p>
      </dgm:t>
    </dgm:pt>
    <dgm:pt modelId="{E59DAABE-27D2-4721-9E4C-2FD955B84B91}">
      <dgm:prSet/>
      <dgm:spPr/>
      <dgm:t>
        <a:bodyPr/>
        <a:lstStyle/>
        <a:p>
          <a:r>
            <a:rPr lang="en-IN" dirty="0"/>
            <a:t>Uses eco-friendly wearable tech.</a:t>
          </a:r>
        </a:p>
      </dgm:t>
    </dgm:pt>
    <dgm:pt modelId="{99D630E5-085C-4EA7-BA0B-B4E538FE577D}" type="parTrans" cxnId="{5206337C-B824-4706-8308-9B9BCBF89EC0}">
      <dgm:prSet/>
      <dgm:spPr/>
      <dgm:t>
        <a:bodyPr/>
        <a:lstStyle/>
        <a:p>
          <a:endParaRPr lang="en-IN"/>
        </a:p>
      </dgm:t>
    </dgm:pt>
    <dgm:pt modelId="{29E21BCB-C5A4-4D27-8854-54CAD82B921C}" type="sibTrans" cxnId="{5206337C-B824-4706-8308-9B9BCBF89EC0}">
      <dgm:prSet/>
      <dgm:spPr/>
      <dgm:t>
        <a:bodyPr/>
        <a:lstStyle/>
        <a:p>
          <a:endParaRPr lang="en-IN"/>
        </a:p>
      </dgm:t>
    </dgm:pt>
    <dgm:pt modelId="{A4F87D0C-8E6C-4403-BD02-6950294C4B1D}">
      <dgm:prSet/>
      <dgm:spPr/>
      <dgm:t>
        <a:bodyPr/>
        <a:lstStyle/>
        <a:p>
          <a:r>
            <a:rPr lang="en-US" dirty="0"/>
            <a:t>Promotes well-being and reduces deployment stress.</a:t>
          </a:r>
          <a:endParaRPr lang="en-IN" dirty="0"/>
        </a:p>
      </dgm:t>
    </dgm:pt>
    <dgm:pt modelId="{4A4B0D7B-8C6F-459D-BD43-95DB905D3521}" type="parTrans" cxnId="{9D957C17-8039-492E-9B5B-FDA92185D782}">
      <dgm:prSet/>
      <dgm:spPr/>
      <dgm:t>
        <a:bodyPr/>
        <a:lstStyle/>
        <a:p>
          <a:endParaRPr lang="en-IN"/>
        </a:p>
      </dgm:t>
    </dgm:pt>
    <dgm:pt modelId="{7C789ACF-89AB-41A3-8CFF-0B98D5CFE26A}" type="sibTrans" cxnId="{9D957C17-8039-492E-9B5B-FDA92185D782}">
      <dgm:prSet/>
      <dgm:spPr/>
      <dgm:t>
        <a:bodyPr/>
        <a:lstStyle/>
        <a:p>
          <a:endParaRPr lang="en-IN"/>
        </a:p>
      </dgm:t>
    </dgm:pt>
    <dgm:pt modelId="{8D93EC8D-0799-4315-B81B-C35EE3568395}">
      <dgm:prSet/>
      <dgm:spPr/>
      <dgm:t>
        <a:bodyPr/>
        <a:lstStyle/>
        <a:p>
          <a:pPr>
            <a:buFont typeface="Arial" panose="020B0604020202020204" pitchFamily="34" charset="0"/>
            <a:buChar char="•"/>
          </a:pPr>
          <a:r>
            <a:rPr lang="en-US"/>
            <a:t>One-time investment supports multiple deployments.</a:t>
          </a:r>
          <a:endParaRPr lang="en-IN" dirty="0"/>
        </a:p>
      </dgm:t>
    </dgm:pt>
    <dgm:pt modelId="{1A2C00B9-DFA5-4B42-8D8C-69504845C1FC}" type="parTrans" cxnId="{AD24CCE7-CF51-4FE2-BB62-C134458FF9B3}">
      <dgm:prSet/>
      <dgm:spPr/>
      <dgm:t>
        <a:bodyPr/>
        <a:lstStyle/>
        <a:p>
          <a:endParaRPr lang="en-IN"/>
        </a:p>
      </dgm:t>
    </dgm:pt>
    <dgm:pt modelId="{B0857EE7-FE79-497A-867D-1D4335A7E3A9}" type="sibTrans" cxnId="{AD24CCE7-CF51-4FE2-BB62-C134458FF9B3}">
      <dgm:prSet/>
      <dgm:spPr/>
      <dgm:t>
        <a:bodyPr/>
        <a:lstStyle/>
        <a:p>
          <a:endParaRPr lang="en-IN"/>
        </a:p>
      </dgm:t>
    </dgm:pt>
    <dgm:pt modelId="{03C5995F-B634-4FCC-9AC9-E84E56950BB9}">
      <dgm:prSet/>
      <dgm:spPr/>
      <dgm:t>
        <a:bodyPr/>
        <a:lstStyle/>
        <a:p>
          <a:pPr>
            <a:buFont typeface="Arial" panose="020B0604020202020204" pitchFamily="34" charset="0"/>
            <a:buChar char="•"/>
          </a:pPr>
          <a:r>
            <a:rPr lang="en-US"/>
            <a:t>Reduces resource usage with digital monitoring.</a:t>
          </a:r>
          <a:endParaRPr lang="en-IN" dirty="0"/>
        </a:p>
      </dgm:t>
    </dgm:pt>
    <dgm:pt modelId="{3862BF88-1D5C-4195-B5EC-65F98D0527DC}" type="parTrans" cxnId="{EC1E2F0C-4A3F-4C95-9D94-44B11DA96AC1}">
      <dgm:prSet/>
      <dgm:spPr/>
      <dgm:t>
        <a:bodyPr/>
        <a:lstStyle/>
        <a:p>
          <a:endParaRPr lang="en-IN"/>
        </a:p>
      </dgm:t>
    </dgm:pt>
    <dgm:pt modelId="{AF01E990-60B6-4F5A-A23C-17E2EF87D562}" type="sibTrans" cxnId="{EC1E2F0C-4A3F-4C95-9D94-44B11DA96AC1}">
      <dgm:prSet/>
      <dgm:spPr/>
      <dgm:t>
        <a:bodyPr/>
        <a:lstStyle/>
        <a:p>
          <a:endParaRPr lang="en-IN"/>
        </a:p>
      </dgm:t>
    </dgm:pt>
    <dgm:pt modelId="{687EDBB7-6A05-4210-B047-12BE8F09030A}" type="pres">
      <dgm:prSet presAssocID="{C2A81680-496C-4845-9492-E31891A81680}" presName="diagram" presStyleCnt="0">
        <dgm:presLayoutVars>
          <dgm:dir/>
          <dgm:animLvl val="lvl"/>
          <dgm:resizeHandles val="exact"/>
        </dgm:presLayoutVars>
      </dgm:prSet>
      <dgm:spPr/>
    </dgm:pt>
    <dgm:pt modelId="{BADF67E7-A60F-49A4-979E-189A424E5D14}" type="pres">
      <dgm:prSet presAssocID="{D3AA0043-2A1F-4AC2-9750-86F2DDBCB129}" presName="compNode" presStyleCnt="0"/>
      <dgm:spPr/>
    </dgm:pt>
    <dgm:pt modelId="{7AEB9F9C-9FE9-495D-8731-9F131815992F}" type="pres">
      <dgm:prSet presAssocID="{D3AA0043-2A1F-4AC2-9750-86F2DDBCB129}" presName="childRect" presStyleLbl="bgAcc1" presStyleIdx="0" presStyleCnt="3" custScaleY="103788">
        <dgm:presLayoutVars>
          <dgm:bulletEnabled val="1"/>
        </dgm:presLayoutVars>
      </dgm:prSet>
      <dgm:spPr/>
    </dgm:pt>
    <dgm:pt modelId="{5F72107A-2157-474D-87AA-058B580DDD6F}" type="pres">
      <dgm:prSet presAssocID="{D3AA0043-2A1F-4AC2-9750-86F2DDBCB129}" presName="parentText" presStyleLbl="node1" presStyleIdx="0" presStyleCnt="0">
        <dgm:presLayoutVars>
          <dgm:chMax val="0"/>
          <dgm:bulletEnabled val="1"/>
        </dgm:presLayoutVars>
      </dgm:prSet>
      <dgm:spPr/>
    </dgm:pt>
    <dgm:pt modelId="{5A0E2A2A-BC8D-4064-A069-0D4F58D22833}" type="pres">
      <dgm:prSet presAssocID="{D3AA0043-2A1F-4AC2-9750-86F2DDBCB129}" presName="parentRect" presStyleLbl="alignNode1" presStyleIdx="0" presStyleCnt="3"/>
      <dgm:spPr/>
    </dgm:pt>
    <dgm:pt modelId="{8E06246D-FED4-400E-945C-DD6B549A6A17}" type="pres">
      <dgm:prSet presAssocID="{D3AA0043-2A1F-4AC2-9750-86F2DDBCB129}" presName="adorn" presStyleLbl="fgAccFollowNode1" presStyleIdx="0" presStyleCnt="3" custScaleX="109040" custScaleY="8756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8000" r="-18000"/>
          </a:stretch>
        </a:blipFill>
      </dgm:spPr>
    </dgm:pt>
    <dgm:pt modelId="{3A380485-44A7-48A1-82DC-B0DCED746E19}" type="pres">
      <dgm:prSet presAssocID="{BF2D5CE3-83BF-4B73-A8F7-20F154523AA8}" presName="sibTrans" presStyleLbl="sibTrans2D1" presStyleIdx="0" presStyleCnt="0"/>
      <dgm:spPr/>
    </dgm:pt>
    <dgm:pt modelId="{9D32F0FA-A317-43F1-8954-F7199A706D3E}" type="pres">
      <dgm:prSet presAssocID="{88F15B04-4D9A-460C-A759-325C454D3C55}" presName="compNode" presStyleCnt="0"/>
      <dgm:spPr/>
    </dgm:pt>
    <dgm:pt modelId="{7002535E-9C79-43CD-BE26-7E5C03EA04AB}" type="pres">
      <dgm:prSet presAssocID="{88F15B04-4D9A-460C-A759-325C454D3C55}" presName="childRect" presStyleLbl="bgAcc1" presStyleIdx="1" presStyleCnt="3">
        <dgm:presLayoutVars>
          <dgm:bulletEnabled val="1"/>
        </dgm:presLayoutVars>
      </dgm:prSet>
      <dgm:spPr/>
    </dgm:pt>
    <dgm:pt modelId="{52799C56-8039-4B88-B6E3-424C9A84F8E2}" type="pres">
      <dgm:prSet presAssocID="{88F15B04-4D9A-460C-A759-325C454D3C55}" presName="parentText" presStyleLbl="node1" presStyleIdx="0" presStyleCnt="0">
        <dgm:presLayoutVars>
          <dgm:chMax val="0"/>
          <dgm:bulletEnabled val="1"/>
        </dgm:presLayoutVars>
      </dgm:prSet>
      <dgm:spPr/>
    </dgm:pt>
    <dgm:pt modelId="{5A9CE258-A35B-4AD2-A5F6-31197E7389F8}" type="pres">
      <dgm:prSet presAssocID="{88F15B04-4D9A-460C-A759-325C454D3C55}" presName="parentRect" presStyleLbl="alignNode1" presStyleIdx="1" presStyleCnt="3"/>
      <dgm:spPr/>
    </dgm:pt>
    <dgm:pt modelId="{CC612171-8603-4725-9603-598B94962BC1}" type="pres">
      <dgm:prSet presAssocID="{88F15B04-4D9A-460C-A759-325C454D3C55}" presName="adorn" presStyleLbl="fgAccFollowNode1" presStyleIdx="1" presStyleCnt="3" custScaleX="107732" custScaleY="10024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0" r="-30000"/>
          </a:stretch>
        </a:blipFill>
      </dgm:spPr>
    </dgm:pt>
    <dgm:pt modelId="{E8E718F4-1EE6-4D90-A392-3654C06FB0E1}" type="pres">
      <dgm:prSet presAssocID="{92948E9F-3362-454F-B85C-E95C5A326431}" presName="sibTrans" presStyleLbl="sibTrans2D1" presStyleIdx="0" presStyleCnt="0"/>
      <dgm:spPr/>
    </dgm:pt>
    <dgm:pt modelId="{D96DBA7E-33C1-4BC5-A2C8-8711D3323DE5}" type="pres">
      <dgm:prSet presAssocID="{AAC0DAF5-BA36-4C2E-B5F1-63499E394796}" presName="compNode" presStyleCnt="0"/>
      <dgm:spPr/>
    </dgm:pt>
    <dgm:pt modelId="{B017AC57-CF47-4993-A2A6-9895258E4204}" type="pres">
      <dgm:prSet presAssocID="{AAC0DAF5-BA36-4C2E-B5F1-63499E394796}" presName="childRect" presStyleLbl="bgAcc1" presStyleIdx="2" presStyleCnt="3">
        <dgm:presLayoutVars>
          <dgm:bulletEnabled val="1"/>
        </dgm:presLayoutVars>
      </dgm:prSet>
      <dgm:spPr/>
    </dgm:pt>
    <dgm:pt modelId="{3305457B-412F-4238-859B-F3829D334BDF}" type="pres">
      <dgm:prSet presAssocID="{AAC0DAF5-BA36-4C2E-B5F1-63499E394796}" presName="parentText" presStyleLbl="node1" presStyleIdx="0" presStyleCnt="0">
        <dgm:presLayoutVars>
          <dgm:chMax val="0"/>
          <dgm:bulletEnabled val="1"/>
        </dgm:presLayoutVars>
      </dgm:prSet>
      <dgm:spPr/>
    </dgm:pt>
    <dgm:pt modelId="{AE5383D5-A453-45C6-B834-C7E6A4591E2D}" type="pres">
      <dgm:prSet presAssocID="{AAC0DAF5-BA36-4C2E-B5F1-63499E394796}" presName="parentRect" presStyleLbl="alignNode1" presStyleIdx="2" presStyleCnt="3"/>
      <dgm:spPr/>
    </dgm:pt>
    <dgm:pt modelId="{22B56869-BB58-4762-A40F-DAF46601273C}" type="pres">
      <dgm:prSet presAssocID="{AAC0DAF5-BA36-4C2E-B5F1-63499E394796}"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4000" r="-44000"/>
          </a:stretch>
        </a:blipFill>
      </dgm:spPr>
    </dgm:pt>
  </dgm:ptLst>
  <dgm:cxnLst>
    <dgm:cxn modelId="{22052D09-DD57-4AEA-B851-60CEF76A3810}" type="presOf" srcId="{2AAE309B-7EEE-451B-81C7-39E3D18A55E4}" destId="{7002535E-9C79-43CD-BE26-7E5C03EA04AB}" srcOrd="0" destOrd="0" presId="urn:microsoft.com/office/officeart/2005/8/layout/bList2"/>
    <dgm:cxn modelId="{9A22420B-F16B-4DC1-9615-A360465CE7A6}" type="presOf" srcId="{D3AA0043-2A1F-4AC2-9750-86F2DDBCB129}" destId="{5F72107A-2157-474D-87AA-058B580DDD6F}" srcOrd="0" destOrd="0" presId="urn:microsoft.com/office/officeart/2005/8/layout/bList2"/>
    <dgm:cxn modelId="{EC1E2F0C-4A3F-4C95-9D94-44B11DA96AC1}" srcId="{AAC0DAF5-BA36-4C2E-B5F1-63499E394796}" destId="{03C5995F-B634-4FCC-9AC9-E84E56950BB9}" srcOrd="1" destOrd="0" parTransId="{3862BF88-1D5C-4195-B5EC-65F98D0527DC}" sibTransId="{AF01E990-60B6-4F5A-A23C-17E2EF87D562}"/>
    <dgm:cxn modelId="{9D957C17-8039-492E-9B5B-FDA92185D782}" srcId="{D3AA0043-2A1F-4AC2-9750-86F2DDBCB129}" destId="{A4F87D0C-8E6C-4403-BD02-6950294C4B1D}" srcOrd="1" destOrd="0" parTransId="{4A4B0D7B-8C6F-459D-BD43-95DB905D3521}" sibTransId="{7C789ACF-89AB-41A3-8CFF-0B98D5CFE26A}"/>
    <dgm:cxn modelId="{D8489F1C-8B0E-4F5D-9E0A-D4E438151C7A}" type="presOf" srcId="{756EA4D8-9328-44C1-85CD-7A4979BF22D9}" destId="{7AEB9F9C-9FE9-495D-8731-9F131815992F}" srcOrd="0" destOrd="0" presId="urn:microsoft.com/office/officeart/2005/8/layout/bList2"/>
    <dgm:cxn modelId="{CD991027-FA81-47E8-A707-27E28FF7989D}" type="presOf" srcId="{AAC0DAF5-BA36-4C2E-B5F1-63499E394796}" destId="{AE5383D5-A453-45C6-B834-C7E6A4591E2D}" srcOrd="1" destOrd="0" presId="urn:microsoft.com/office/officeart/2005/8/layout/bList2"/>
    <dgm:cxn modelId="{2A737228-3E7F-45F4-B44B-09067C019B56}" type="presOf" srcId="{E59DAABE-27D2-4721-9E4C-2FD955B84B91}" destId="{B017AC57-CF47-4993-A2A6-9895258E4204}" srcOrd="0" destOrd="0" presId="urn:microsoft.com/office/officeart/2005/8/layout/bList2"/>
    <dgm:cxn modelId="{9DE98F4A-B356-4B45-B30C-62E177FBF926}" type="presOf" srcId="{03C5995F-B634-4FCC-9AC9-E84E56950BB9}" destId="{B017AC57-CF47-4993-A2A6-9895258E4204}" srcOrd="0" destOrd="1" presId="urn:microsoft.com/office/officeart/2005/8/layout/bList2"/>
    <dgm:cxn modelId="{DC4E5055-67EA-420E-92DB-DAF75C20F232}" type="presOf" srcId="{AAC0DAF5-BA36-4C2E-B5F1-63499E394796}" destId="{3305457B-412F-4238-859B-F3829D334BDF}" srcOrd="0" destOrd="0" presId="urn:microsoft.com/office/officeart/2005/8/layout/bList2"/>
    <dgm:cxn modelId="{60A1B255-7725-4253-8A24-43AE273AED63}" srcId="{88F15B04-4D9A-460C-A759-325C454D3C55}" destId="{2AAE309B-7EEE-451B-81C7-39E3D18A55E4}" srcOrd="0" destOrd="0" parTransId="{D6A1B0BE-4CB1-42EC-872A-CD930307B260}" sibTransId="{12476065-FCAD-4E6B-A2FE-6692B404A6CC}"/>
    <dgm:cxn modelId="{5206337C-B824-4706-8308-9B9BCBF89EC0}" srcId="{AAC0DAF5-BA36-4C2E-B5F1-63499E394796}" destId="{E59DAABE-27D2-4721-9E4C-2FD955B84B91}" srcOrd="0" destOrd="0" parTransId="{99D630E5-085C-4EA7-BA0B-B4E538FE577D}" sibTransId="{29E21BCB-C5A4-4D27-8854-54CAD82B921C}"/>
    <dgm:cxn modelId="{86FCB77C-6B82-4803-A4CB-F0A87B6CEC95}" srcId="{C2A81680-496C-4845-9492-E31891A81680}" destId="{AAC0DAF5-BA36-4C2E-B5F1-63499E394796}" srcOrd="2" destOrd="0" parTransId="{9923BF7D-4292-467E-AA10-93C3542516B2}" sibTransId="{8D4D7B5E-DFDB-4C85-BC93-4C9E9EC2F0DB}"/>
    <dgm:cxn modelId="{27003181-6898-4E7E-ACD7-9D36973DBDB7}" type="presOf" srcId="{BF2D5CE3-83BF-4B73-A8F7-20F154523AA8}" destId="{3A380485-44A7-48A1-82DC-B0DCED746E19}" srcOrd="0" destOrd="0" presId="urn:microsoft.com/office/officeart/2005/8/layout/bList2"/>
    <dgm:cxn modelId="{BF3AD981-743D-4AFB-9B66-5FE2F216FCC2}" type="presOf" srcId="{92948E9F-3362-454F-B85C-E95C5A326431}" destId="{E8E718F4-1EE6-4D90-A392-3654C06FB0E1}" srcOrd="0" destOrd="0" presId="urn:microsoft.com/office/officeart/2005/8/layout/bList2"/>
    <dgm:cxn modelId="{9D02DE8F-27AB-4156-B1F7-E1E98983F668}" srcId="{C2A81680-496C-4845-9492-E31891A81680}" destId="{88F15B04-4D9A-460C-A759-325C454D3C55}" srcOrd="1" destOrd="0" parTransId="{1389A757-4CE9-4170-8BF7-6F41746294DB}" sibTransId="{92948E9F-3362-454F-B85C-E95C5A326431}"/>
    <dgm:cxn modelId="{47A49290-C689-42E4-ADE4-EA83A93116EE}" type="presOf" srcId="{8D93EC8D-0799-4315-B81B-C35EE3568395}" destId="{7002535E-9C79-43CD-BE26-7E5C03EA04AB}" srcOrd="0" destOrd="1" presId="urn:microsoft.com/office/officeart/2005/8/layout/bList2"/>
    <dgm:cxn modelId="{AD5396A4-2EDC-4CB5-82F0-F67A5C470D48}" type="presOf" srcId="{D3AA0043-2A1F-4AC2-9750-86F2DDBCB129}" destId="{5A0E2A2A-BC8D-4064-A069-0D4F58D22833}" srcOrd="1" destOrd="0" presId="urn:microsoft.com/office/officeart/2005/8/layout/bList2"/>
    <dgm:cxn modelId="{1D87C4A6-398D-4834-9C61-A1F18505B4D7}" type="presOf" srcId="{C2A81680-496C-4845-9492-E31891A81680}" destId="{687EDBB7-6A05-4210-B047-12BE8F09030A}" srcOrd="0" destOrd="0" presId="urn:microsoft.com/office/officeart/2005/8/layout/bList2"/>
    <dgm:cxn modelId="{794D4BC1-8386-4751-8489-5DC7C5816A0B}" srcId="{D3AA0043-2A1F-4AC2-9750-86F2DDBCB129}" destId="{756EA4D8-9328-44C1-85CD-7A4979BF22D9}" srcOrd="0" destOrd="0" parTransId="{8BC0AC74-092C-46DF-865A-33818F391EF8}" sibTransId="{115F105E-A2C2-4D4E-BB2B-73A9FBBD4478}"/>
    <dgm:cxn modelId="{A08BEED1-56CC-4A0E-8494-31B6C159A646}" srcId="{C2A81680-496C-4845-9492-E31891A81680}" destId="{D3AA0043-2A1F-4AC2-9750-86F2DDBCB129}" srcOrd="0" destOrd="0" parTransId="{9F092483-69DC-45F6-9357-B5618061E844}" sibTransId="{BF2D5CE3-83BF-4B73-A8F7-20F154523AA8}"/>
    <dgm:cxn modelId="{BF475CDE-4414-46C6-9615-D5C80EEB09B0}" type="presOf" srcId="{A4F87D0C-8E6C-4403-BD02-6950294C4B1D}" destId="{7AEB9F9C-9FE9-495D-8731-9F131815992F}" srcOrd="0" destOrd="1" presId="urn:microsoft.com/office/officeart/2005/8/layout/bList2"/>
    <dgm:cxn modelId="{7230AADE-67CD-41AA-A071-D1E4F8DEB2A3}" type="presOf" srcId="{88F15B04-4D9A-460C-A759-325C454D3C55}" destId="{52799C56-8039-4B88-B6E3-424C9A84F8E2}" srcOrd="0" destOrd="0" presId="urn:microsoft.com/office/officeart/2005/8/layout/bList2"/>
    <dgm:cxn modelId="{B54C4AE0-AF52-4541-98F0-62FDF9815222}" type="presOf" srcId="{88F15B04-4D9A-460C-A759-325C454D3C55}" destId="{5A9CE258-A35B-4AD2-A5F6-31197E7389F8}" srcOrd="1" destOrd="0" presId="urn:microsoft.com/office/officeart/2005/8/layout/bList2"/>
    <dgm:cxn modelId="{AD24CCE7-CF51-4FE2-BB62-C134458FF9B3}" srcId="{88F15B04-4D9A-460C-A759-325C454D3C55}" destId="{8D93EC8D-0799-4315-B81B-C35EE3568395}" srcOrd="1" destOrd="0" parTransId="{1A2C00B9-DFA5-4B42-8D8C-69504845C1FC}" sibTransId="{B0857EE7-FE79-497A-867D-1D4335A7E3A9}"/>
    <dgm:cxn modelId="{55FBB94F-F97B-4E97-88C0-B591C437D664}" type="presParOf" srcId="{687EDBB7-6A05-4210-B047-12BE8F09030A}" destId="{BADF67E7-A60F-49A4-979E-189A424E5D14}" srcOrd="0" destOrd="0" presId="urn:microsoft.com/office/officeart/2005/8/layout/bList2"/>
    <dgm:cxn modelId="{C426B8B3-D6B3-48C7-8860-0D8986D0A8BD}" type="presParOf" srcId="{BADF67E7-A60F-49A4-979E-189A424E5D14}" destId="{7AEB9F9C-9FE9-495D-8731-9F131815992F}" srcOrd="0" destOrd="0" presId="urn:microsoft.com/office/officeart/2005/8/layout/bList2"/>
    <dgm:cxn modelId="{301E25E8-91EE-47FE-B47F-2CF3852B5C0E}" type="presParOf" srcId="{BADF67E7-A60F-49A4-979E-189A424E5D14}" destId="{5F72107A-2157-474D-87AA-058B580DDD6F}" srcOrd="1" destOrd="0" presId="urn:microsoft.com/office/officeart/2005/8/layout/bList2"/>
    <dgm:cxn modelId="{9A9C13C4-B30D-415D-94B2-DB71AF7BF2DA}" type="presParOf" srcId="{BADF67E7-A60F-49A4-979E-189A424E5D14}" destId="{5A0E2A2A-BC8D-4064-A069-0D4F58D22833}" srcOrd="2" destOrd="0" presId="urn:microsoft.com/office/officeart/2005/8/layout/bList2"/>
    <dgm:cxn modelId="{0E73FF09-F5E2-472A-9136-BD7E4B8FF2CA}" type="presParOf" srcId="{BADF67E7-A60F-49A4-979E-189A424E5D14}" destId="{8E06246D-FED4-400E-945C-DD6B549A6A17}" srcOrd="3" destOrd="0" presId="urn:microsoft.com/office/officeart/2005/8/layout/bList2"/>
    <dgm:cxn modelId="{A0A90F4A-3E27-40A0-BE1C-D15864925D89}" type="presParOf" srcId="{687EDBB7-6A05-4210-B047-12BE8F09030A}" destId="{3A380485-44A7-48A1-82DC-B0DCED746E19}" srcOrd="1" destOrd="0" presId="urn:microsoft.com/office/officeart/2005/8/layout/bList2"/>
    <dgm:cxn modelId="{ADA90B0D-EE7D-44C7-A58B-33AEEBF30E9A}" type="presParOf" srcId="{687EDBB7-6A05-4210-B047-12BE8F09030A}" destId="{9D32F0FA-A317-43F1-8954-F7199A706D3E}" srcOrd="2" destOrd="0" presId="urn:microsoft.com/office/officeart/2005/8/layout/bList2"/>
    <dgm:cxn modelId="{B86A1B00-8E54-48B9-80CC-ED89DC49300E}" type="presParOf" srcId="{9D32F0FA-A317-43F1-8954-F7199A706D3E}" destId="{7002535E-9C79-43CD-BE26-7E5C03EA04AB}" srcOrd="0" destOrd="0" presId="urn:microsoft.com/office/officeart/2005/8/layout/bList2"/>
    <dgm:cxn modelId="{49F5FC63-AE95-43B3-9DCC-7EEA155690C4}" type="presParOf" srcId="{9D32F0FA-A317-43F1-8954-F7199A706D3E}" destId="{52799C56-8039-4B88-B6E3-424C9A84F8E2}" srcOrd="1" destOrd="0" presId="urn:microsoft.com/office/officeart/2005/8/layout/bList2"/>
    <dgm:cxn modelId="{A82D5B26-C9C2-464E-9557-2415DBB70ECA}" type="presParOf" srcId="{9D32F0FA-A317-43F1-8954-F7199A706D3E}" destId="{5A9CE258-A35B-4AD2-A5F6-31197E7389F8}" srcOrd="2" destOrd="0" presId="urn:microsoft.com/office/officeart/2005/8/layout/bList2"/>
    <dgm:cxn modelId="{B8C8A9DA-5F9A-41FF-84E0-729D1D8D05CD}" type="presParOf" srcId="{9D32F0FA-A317-43F1-8954-F7199A706D3E}" destId="{CC612171-8603-4725-9603-598B94962BC1}" srcOrd="3" destOrd="0" presId="urn:microsoft.com/office/officeart/2005/8/layout/bList2"/>
    <dgm:cxn modelId="{79CA0BBB-8611-490A-AF80-A75EA930B8B0}" type="presParOf" srcId="{687EDBB7-6A05-4210-B047-12BE8F09030A}" destId="{E8E718F4-1EE6-4D90-A392-3654C06FB0E1}" srcOrd="3" destOrd="0" presId="urn:microsoft.com/office/officeart/2005/8/layout/bList2"/>
    <dgm:cxn modelId="{A0CC3D9D-E8CA-43EE-B266-F0B06FC03B62}" type="presParOf" srcId="{687EDBB7-6A05-4210-B047-12BE8F09030A}" destId="{D96DBA7E-33C1-4BC5-A2C8-8711D3323DE5}" srcOrd="4" destOrd="0" presId="urn:microsoft.com/office/officeart/2005/8/layout/bList2"/>
    <dgm:cxn modelId="{4F4D2D14-F556-4FB9-9971-ED64ACC66CF7}" type="presParOf" srcId="{D96DBA7E-33C1-4BC5-A2C8-8711D3323DE5}" destId="{B017AC57-CF47-4993-A2A6-9895258E4204}" srcOrd="0" destOrd="0" presId="urn:microsoft.com/office/officeart/2005/8/layout/bList2"/>
    <dgm:cxn modelId="{2BA3B32C-44F5-4BD4-AD90-D13050703513}" type="presParOf" srcId="{D96DBA7E-33C1-4BC5-A2C8-8711D3323DE5}" destId="{3305457B-412F-4238-859B-F3829D334BDF}" srcOrd="1" destOrd="0" presId="urn:microsoft.com/office/officeart/2005/8/layout/bList2"/>
    <dgm:cxn modelId="{CAE114C3-7E8E-4355-BAF6-8643A8C3C08F}" type="presParOf" srcId="{D96DBA7E-33C1-4BC5-A2C8-8711D3323DE5}" destId="{AE5383D5-A453-45C6-B834-C7E6A4591E2D}" srcOrd="2" destOrd="0" presId="urn:microsoft.com/office/officeart/2005/8/layout/bList2"/>
    <dgm:cxn modelId="{7D14A7A0-ABE2-4122-A269-9DB725F8E48A}" type="presParOf" srcId="{D96DBA7E-33C1-4BC5-A2C8-8711D3323DE5}" destId="{22B56869-BB58-4762-A40F-DAF46601273C}"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B9F9C-9FE9-495D-8731-9F131815992F}">
      <dsp:nvSpPr>
        <dsp:cNvPr id="0" name=""/>
        <dsp:cNvSpPr/>
      </dsp:nvSpPr>
      <dsp:spPr>
        <a:xfrm>
          <a:off x="11834" y="716866"/>
          <a:ext cx="3244839" cy="251395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Improves soldier safety through early health alerts.</a:t>
          </a:r>
          <a:endParaRPr lang="en-IN" sz="2500" kern="1200" dirty="0"/>
        </a:p>
        <a:p>
          <a:pPr marL="228600" lvl="1" indent="-228600" algn="l" defTabSz="1111250">
            <a:lnSpc>
              <a:spcPct val="90000"/>
            </a:lnSpc>
            <a:spcBef>
              <a:spcPct val="0"/>
            </a:spcBef>
            <a:spcAft>
              <a:spcPct val="15000"/>
            </a:spcAft>
            <a:buChar char="•"/>
          </a:pPr>
          <a:r>
            <a:rPr lang="en-US" sz="2500" kern="1200" dirty="0"/>
            <a:t>Promotes well-being and reduces deployment stress.</a:t>
          </a:r>
          <a:endParaRPr lang="en-IN" sz="2500" kern="1200" dirty="0"/>
        </a:p>
      </dsp:txBody>
      <dsp:txXfrm>
        <a:off x="70739" y="775771"/>
        <a:ext cx="3127029" cy="2455052"/>
      </dsp:txXfrm>
    </dsp:sp>
    <dsp:sp modelId="{5A0E2A2A-BC8D-4064-A069-0D4F58D22833}">
      <dsp:nvSpPr>
        <dsp:cNvPr id="0" name=""/>
        <dsp:cNvSpPr/>
      </dsp:nvSpPr>
      <dsp:spPr>
        <a:xfrm>
          <a:off x="11834" y="3184947"/>
          <a:ext cx="3244839" cy="104154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en-IN" sz="3200" b="1" kern="1200" dirty="0"/>
            <a:t>Social</a:t>
          </a:r>
        </a:p>
      </dsp:txBody>
      <dsp:txXfrm>
        <a:off x="11834" y="3184947"/>
        <a:ext cx="2285098" cy="1041547"/>
      </dsp:txXfrm>
    </dsp:sp>
    <dsp:sp modelId="{8E06246D-FED4-400E-945C-DD6B549A6A17}">
      <dsp:nvSpPr>
        <dsp:cNvPr id="0" name=""/>
        <dsp:cNvSpPr/>
      </dsp:nvSpPr>
      <dsp:spPr>
        <a:xfrm>
          <a:off x="2337390" y="3421005"/>
          <a:ext cx="1238360" cy="99445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8000" r="-18000"/>
          </a:stretch>
        </a:blip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002535E-9C79-43CD-BE26-7E5C03EA04AB}">
      <dsp:nvSpPr>
        <dsp:cNvPr id="0" name=""/>
        <dsp:cNvSpPr/>
      </dsp:nvSpPr>
      <dsp:spPr>
        <a:xfrm>
          <a:off x="3857112" y="703789"/>
          <a:ext cx="3244839" cy="2422203"/>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Cuts medical and evacuation costs.</a:t>
          </a:r>
          <a:endParaRPr lang="en-IN" sz="2500" kern="1200" dirty="0"/>
        </a:p>
        <a:p>
          <a:pPr marL="228600" lvl="1" indent="-228600" algn="l" defTabSz="1111250">
            <a:lnSpc>
              <a:spcPct val="90000"/>
            </a:lnSpc>
            <a:spcBef>
              <a:spcPct val="0"/>
            </a:spcBef>
            <a:spcAft>
              <a:spcPct val="15000"/>
            </a:spcAft>
            <a:buFont typeface="Arial" panose="020B0604020202020204" pitchFamily="34" charset="0"/>
            <a:buChar char="•"/>
          </a:pPr>
          <a:r>
            <a:rPr lang="en-US" sz="2500" kern="1200"/>
            <a:t>One-time investment supports multiple deployments.</a:t>
          </a:r>
          <a:endParaRPr lang="en-IN" sz="2500" kern="1200" dirty="0"/>
        </a:p>
      </dsp:txBody>
      <dsp:txXfrm>
        <a:off x="3913867" y="760544"/>
        <a:ext cx="3131329" cy="2365448"/>
      </dsp:txXfrm>
    </dsp:sp>
    <dsp:sp modelId="{5A9CE258-A35B-4AD2-A5F6-31197E7389F8}">
      <dsp:nvSpPr>
        <dsp:cNvPr id="0" name=""/>
        <dsp:cNvSpPr/>
      </dsp:nvSpPr>
      <dsp:spPr>
        <a:xfrm>
          <a:off x="3857112" y="3125993"/>
          <a:ext cx="3244839" cy="1041547"/>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w="6350" cap="flat" cmpd="sng" algn="ctr">
          <a:solidFill>
            <a:schemeClr val="accent4">
              <a:hueOff val="5197846"/>
              <a:satOff val="-23984"/>
              <a:lumOff val="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IN" sz="2800" b="1" kern="1200" dirty="0"/>
            <a:t>Economic</a:t>
          </a:r>
        </a:p>
      </dsp:txBody>
      <dsp:txXfrm>
        <a:off x="3857112" y="3125993"/>
        <a:ext cx="2285098" cy="1041547"/>
      </dsp:txXfrm>
    </dsp:sp>
    <dsp:sp modelId="{CC612171-8603-4725-9603-598B94962BC1}">
      <dsp:nvSpPr>
        <dsp:cNvPr id="0" name=""/>
        <dsp:cNvSpPr/>
      </dsp:nvSpPr>
      <dsp:spPr>
        <a:xfrm>
          <a:off x="6190095" y="3290019"/>
          <a:ext cx="1223505" cy="1138521"/>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0" r="-30000"/>
          </a:stretch>
        </a:blipFill>
        <a:ln w="6350" cap="flat" cmpd="sng" algn="ctr">
          <a:solidFill>
            <a:schemeClr val="accent4">
              <a:tint val="40000"/>
              <a:alpha val="90000"/>
              <a:hueOff val="5756959"/>
              <a:satOff val="-30630"/>
              <a:lumOff val="-174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017AC57-CF47-4993-A2A6-9895258E4204}">
      <dsp:nvSpPr>
        <dsp:cNvPr id="0" name=""/>
        <dsp:cNvSpPr/>
      </dsp:nvSpPr>
      <dsp:spPr>
        <a:xfrm>
          <a:off x="7694962" y="704496"/>
          <a:ext cx="3244839" cy="2422203"/>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Uses eco-friendly wearable tech.</a:t>
          </a:r>
        </a:p>
        <a:p>
          <a:pPr marL="228600" lvl="1" indent="-228600" algn="l" defTabSz="1111250">
            <a:lnSpc>
              <a:spcPct val="90000"/>
            </a:lnSpc>
            <a:spcBef>
              <a:spcPct val="0"/>
            </a:spcBef>
            <a:spcAft>
              <a:spcPct val="15000"/>
            </a:spcAft>
            <a:buFont typeface="Arial" panose="020B0604020202020204" pitchFamily="34" charset="0"/>
            <a:buChar char="•"/>
          </a:pPr>
          <a:r>
            <a:rPr lang="en-US" sz="2500" kern="1200"/>
            <a:t>Reduces resource usage with digital monitoring.</a:t>
          </a:r>
          <a:endParaRPr lang="en-IN" sz="2500" kern="1200" dirty="0"/>
        </a:p>
      </dsp:txBody>
      <dsp:txXfrm>
        <a:off x="7751717" y="761251"/>
        <a:ext cx="3131329" cy="2365448"/>
      </dsp:txXfrm>
    </dsp:sp>
    <dsp:sp modelId="{AE5383D5-A453-45C6-B834-C7E6A4591E2D}">
      <dsp:nvSpPr>
        <dsp:cNvPr id="0" name=""/>
        <dsp:cNvSpPr/>
      </dsp:nvSpPr>
      <dsp:spPr>
        <a:xfrm>
          <a:off x="7694962" y="3126700"/>
          <a:ext cx="3244839" cy="1041547"/>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w="6350" cap="flat" cmpd="sng" algn="ctr">
          <a:solidFill>
            <a:schemeClr val="accent4">
              <a:hueOff val="10395692"/>
              <a:satOff val="-47968"/>
              <a:lumOff val="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IN" sz="2000" b="1" kern="1200" dirty="0"/>
            <a:t>Environmental</a:t>
          </a:r>
        </a:p>
      </dsp:txBody>
      <dsp:txXfrm>
        <a:off x="7694962" y="3126700"/>
        <a:ext cx="2285098" cy="1041547"/>
      </dsp:txXfrm>
    </dsp:sp>
    <dsp:sp modelId="{22B56869-BB58-4762-A40F-DAF46601273C}">
      <dsp:nvSpPr>
        <dsp:cNvPr id="0" name=""/>
        <dsp:cNvSpPr/>
      </dsp:nvSpPr>
      <dsp:spPr>
        <a:xfrm>
          <a:off x="10071851" y="3292140"/>
          <a:ext cx="1135693" cy="11356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4000" r="-44000"/>
          </a:stretch>
        </a:blip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7848F-3EDC-42C3-9B83-4D4A5F5B485F}"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E96F6-06B6-409F-8AF1-52DCD0997044}" type="slidenum">
              <a:rPr lang="en-IN" smtClean="0"/>
              <a:t>‹#›</a:t>
            </a:fld>
            <a:endParaRPr lang="en-IN"/>
          </a:p>
        </p:txBody>
      </p:sp>
    </p:spTree>
    <p:extLst>
      <p:ext uri="{BB962C8B-B14F-4D97-AF65-F5344CB8AC3E}">
        <p14:creationId xmlns:p14="http://schemas.microsoft.com/office/powerpoint/2010/main" val="2484900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2</a:t>
            </a:fld>
            <a:endParaRPr lang="en-IN"/>
          </a:p>
        </p:txBody>
      </p:sp>
    </p:spTree>
    <p:extLst>
      <p:ext uri="{BB962C8B-B14F-4D97-AF65-F5344CB8AC3E}">
        <p14:creationId xmlns:p14="http://schemas.microsoft.com/office/powerpoint/2010/main" val="154396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4</a:t>
            </a:fld>
            <a:endParaRPr lang="en-IN"/>
          </a:p>
        </p:txBody>
      </p:sp>
    </p:spTree>
    <p:extLst>
      <p:ext uri="{BB962C8B-B14F-4D97-AF65-F5344CB8AC3E}">
        <p14:creationId xmlns:p14="http://schemas.microsoft.com/office/powerpoint/2010/main" val="4288090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12</a:t>
            </a:fld>
            <a:endParaRPr lang="en-IN"/>
          </a:p>
        </p:txBody>
      </p:sp>
    </p:spTree>
    <p:extLst>
      <p:ext uri="{BB962C8B-B14F-4D97-AF65-F5344CB8AC3E}">
        <p14:creationId xmlns:p14="http://schemas.microsoft.com/office/powerpoint/2010/main" val="10892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E96F6-06B6-409F-8AF1-52DCD0997044}" type="slidenum">
              <a:rPr lang="en-IN" smtClean="0"/>
              <a:t>18</a:t>
            </a:fld>
            <a:endParaRPr lang="en-IN"/>
          </a:p>
        </p:txBody>
      </p:sp>
    </p:spTree>
    <p:extLst>
      <p:ext uri="{BB962C8B-B14F-4D97-AF65-F5344CB8AC3E}">
        <p14:creationId xmlns:p14="http://schemas.microsoft.com/office/powerpoint/2010/main" val="282717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391615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327523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413494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163374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AC0C2-62D1-4521-B8B9-D6B2170402F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80688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78AC0C2-62D1-4521-B8B9-D6B2170402FA}"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58800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78AC0C2-62D1-4521-B8B9-D6B2170402F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155688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8AC0C2-62D1-4521-B8B9-D6B2170402FA}" type="datetimeFigureOut">
              <a:rPr lang="en-IN" smtClean="0"/>
              <a:t>11-06-2025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57957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AC0C2-62D1-4521-B8B9-D6B2170402FA}" type="datetimeFigureOut">
              <a:rPr lang="en-IN" smtClean="0"/>
              <a:t>11-06-2025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66732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C0C2-62D1-4521-B8B9-D6B2170402FA}"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75982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C0C2-62D1-4521-B8B9-D6B2170402FA}"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67492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AC0C2-62D1-4521-B8B9-D6B2170402FA}" type="datetimeFigureOut">
              <a:rPr lang="en-IN" smtClean="0"/>
              <a:t>11-06-2025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92BA0-1B5C-4A1B-9765-662CB75EEFD9}" type="slidenum">
              <a:rPr lang="en-IN" smtClean="0"/>
              <a:t>‹#›</a:t>
            </a:fld>
            <a:endParaRPr lang="en-IN"/>
          </a:p>
        </p:txBody>
      </p:sp>
    </p:spTree>
    <p:extLst>
      <p:ext uri="{BB962C8B-B14F-4D97-AF65-F5344CB8AC3E}">
        <p14:creationId xmlns:p14="http://schemas.microsoft.com/office/powerpoint/2010/main" val="2077314535"/>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7C62DAF-693B-6ED0-08AB-9A5AED2230FF}"/>
              </a:ext>
            </a:extLst>
          </p:cNvPr>
          <p:cNvPicPr>
            <a:picLocks noChangeAspect="1" noChangeArrowheads="1"/>
          </p:cNvPicPr>
          <p:nvPr/>
        </p:nvPicPr>
        <p:blipFill>
          <a:blip r:embed="rId2"/>
          <a:srcRect/>
          <a:stretch>
            <a:fillRect/>
          </a:stretch>
        </p:blipFill>
        <p:spPr bwMode="auto">
          <a:xfrm>
            <a:off x="4991322" y="4972828"/>
            <a:ext cx="1656184" cy="1080120"/>
          </a:xfrm>
          <a:prstGeom prst="rect">
            <a:avLst/>
          </a:prstGeom>
          <a:solidFill>
            <a:srgbClr val="FFFFFF">
              <a:alpha val="0"/>
            </a:srgbClr>
          </a:solidFill>
          <a:ln w="9525">
            <a:noFill/>
            <a:miter lim="800000"/>
            <a:headEnd/>
            <a:tailEnd/>
          </a:ln>
        </p:spPr>
      </p:pic>
      <p:sp>
        <p:nvSpPr>
          <p:cNvPr id="16" name="TextBox 15">
            <a:extLst>
              <a:ext uri="{FF2B5EF4-FFF2-40B4-BE49-F238E27FC236}">
                <a16:creationId xmlns:a16="http://schemas.microsoft.com/office/drawing/2014/main" id="{0E8771A8-BBCD-72B5-321B-4674D8107331}"/>
              </a:ext>
            </a:extLst>
          </p:cNvPr>
          <p:cNvSpPr txBox="1"/>
          <p:nvPr/>
        </p:nvSpPr>
        <p:spPr>
          <a:xfrm>
            <a:off x="1668026" y="0"/>
            <a:ext cx="8440615" cy="6924973"/>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 PROJECT PRESENTATION ON</a:t>
            </a:r>
          </a:p>
          <a:p>
            <a:pPr algn="ctr"/>
            <a:r>
              <a:rPr lang="en-IN" sz="2000" b="1" dirty="0">
                <a:latin typeface="Times New Roman" panose="02020603050405020304" pitchFamily="18" charset="0"/>
                <a:cs typeface="Times New Roman" panose="02020603050405020304" pitchFamily="18" charset="0"/>
              </a:rPr>
              <a:t>COMBAT READINESS </a:t>
            </a: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Enhancing Mission Success through Health Monitoring &amp; Predictive Analytics </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SUBMITTED TO THE SAVITRIBAI PHULE PUNE UNIVERSITY, PUNE</a:t>
            </a:r>
          </a:p>
          <a:p>
            <a:pPr algn="ctr"/>
            <a:r>
              <a:rPr lang="en-IN" sz="1600" dirty="0">
                <a:latin typeface="Times New Roman" panose="02020603050405020304" pitchFamily="18" charset="0"/>
                <a:cs typeface="Times New Roman" panose="02020603050405020304" pitchFamily="18" charset="0"/>
              </a:rPr>
              <a:t>IN THE FULFILLMENT OF THE REQUIREMENTS</a:t>
            </a:r>
          </a:p>
          <a:p>
            <a:pPr algn="ctr"/>
            <a:r>
              <a:rPr lang="en-IN" sz="1600" dirty="0">
                <a:latin typeface="Times New Roman" panose="02020603050405020304" pitchFamily="18" charset="0"/>
                <a:cs typeface="Times New Roman" panose="02020603050405020304" pitchFamily="18" charset="0"/>
              </a:rPr>
              <a:t>FOR THE AWARD OF THE DEGREE</a:t>
            </a: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BACHELOR OF ENGINEERING</a:t>
            </a:r>
          </a:p>
          <a:p>
            <a:pPr algn="ctr"/>
            <a:r>
              <a:rPr lang="en-IN" b="1" dirty="0">
                <a:latin typeface="Times New Roman" panose="02020603050405020304" pitchFamily="18" charset="0"/>
                <a:cs typeface="Times New Roman" panose="02020603050405020304" pitchFamily="18" charset="0"/>
              </a:rPr>
              <a:t>IN</a:t>
            </a:r>
          </a:p>
          <a:p>
            <a:pPr algn="ctr"/>
            <a:r>
              <a:rPr lang="en-IN" b="1" dirty="0">
                <a:latin typeface="Times New Roman" panose="02020603050405020304" pitchFamily="18" charset="0"/>
                <a:cs typeface="Times New Roman" panose="02020603050405020304" pitchFamily="18" charset="0"/>
              </a:rPr>
              <a:t>COMPUTER ENGINEERING</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SUBMITTED BY</a:t>
            </a:r>
          </a:p>
          <a:p>
            <a:pPr algn="ctr"/>
            <a:r>
              <a:rPr lang="en-IN" dirty="0" err="1">
                <a:latin typeface="Times New Roman" panose="02020603050405020304" pitchFamily="18" charset="0"/>
                <a:cs typeface="Times New Roman" panose="02020603050405020304" pitchFamily="18" charset="0"/>
              </a:rPr>
              <a:t>Dhavale</a:t>
            </a:r>
            <a:r>
              <a:rPr lang="en-IN" dirty="0">
                <a:latin typeface="Times New Roman" panose="02020603050405020304" pitchFamily="18" charset="0"/>
                <a:cs typeface="Times New Roman" panose="02020603050405020304" pitchFamily="18" charset="0"/>
              </a:rPr>
              <a:t> Omkar Suresh     Exam No: B400840133</a:t>
            </a:r>
          </a:p>
          <a:p>
            <a:pPr algn="ctr"/>
            <a:r>
              <a:rPr lang="en-IN" dirty="0">
                <a:latin typeface="Times New Roman" panose="02020603050405020304" pitchFamily="18" charset="0"/>
                <a:cs typeface="Times New Roman" panose="02020603050405020304" pitchFamily="18" charset="0"/>
              </a:rPr>
              <a:t>Solat Omkar Sunil             Exam No: B400840176</a:t>
            </a:r>
          </a:p>
          <a:p>
            <a:pPr algn="ctr"/>
            <a:r>
              <a:rPr lang="en-IN" dirty="0">
                <a:latin typeface="Times New Roman" panose="02020603050405020304" pitchFamily="18" charset="0"/>
                <a:cs typeface="Times New Roman" panose="02020603050405020304" pitchFamily="18" charset="0"/>
              </a:rPr>
              <a:t>Sathe Sahil Rajendra         Exam No: B400840169</a:t>
            </a:r>
          </a:p>
          <a:p>
            <a:pPr algn="ct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Under The Guidance of</a:t>
            </a:r>
          </a:p>
          <a:p>
            <a:pPr algn="ctr"/>
            <a:r>
              <a:rPr lang="en-IN" b="1" dirty="0">
                <a:latin typeface="Times New Roman" panose="02020603050405020304" pitchFamily="18" charset="0"/>
                <a:cs typeface="Times New Roman" panose="02020603050405020304" pitchFamily="18" charset="0"/>
              </a:rPr>
              <a:t>Prof. </a:t>
            </a:r>
            <a:r>
              <a:rPr lang="en-IN" b="1" dirty="0" err="1">
                <a:latin typeface="Times New Roman" panose="02020603050405020304" pitchFamily="18" charset="0"/>
                <a:cs typeface="Times New Roman" panose="02020603050405020304" pitchFamily="18" charset="0"/>
              </a:rPr>
              <a:t>S.B.Bhosale</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DEPARTMENT OF COMPUTER ENGINEERING</a:t>
            </a:r>
          </a:p>
          <a:p>
            <a:pPr algn="ctr"/>
            <a:r>
              <a:rPr lang="en-IN" dirty="0">
                <a:latin typeface="Times New Roman" panose="02020603050405020304" pitchFamily="18" charset="0"/>
                <a:cs typeface="Times New Roman" panose="02020603050405020304" pitchFamily="18" charset="0"/>
              </a:rPr>
              <a:t>JCEI’S JAIHIND COLLEGE OF ENGINEERING</a:t>
            </a:r>
          </a:p>
          <a:p>
            <a:pPr algn="ctr"/>
            <a:r>
              <a:rPr lang="en-IN" dirty="0">
                <a:latin typeface="Times New Roman" panose="02020603050405020304" pitchFamily="18" charset="0"/>
                <a:cs typeface="Times New Roman" panose="02020603050405020304" pitchFamily="18" charset="0"/>
              </a:rPr>
              <a:t>KURAN , PINCODE 410511</a:t>
            </a:r>
          </a:p>
        </p:txBody>
      </p:sp>
    </p:spTree>
    <p:extLst>
      <p:ext uri="{BB962C8B-B14F-4D97-AF65-F5344CB8AC3E}">
        <p14:creationId xmlns:p14="http://schemas.microsoft.com/office/powerpoint/2010/main" val="387429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491" y="151179"/>
            <a:ext cx="9778481" cy="6555641"/>
          </a:xfrm>
          <a:prstGeom prst="rect">
            <a:avLst/>
          </a:prstGeom>
        </p:spPr>
        <p:txBody>
          <a:bodyPr wrap="square">
            <a:spAutoFit/>
          </a:bodyPr>
          <a:lstStyle/>
          <a:p>
            <a:pPr marL="342900" indent="-342900">
              <a:buFont typeface="Wingdings" panose="05000000000000000000" pitchFamily="2" charset="2"/>
              <a:buChar char="q"/>
            </a:pPr>
            <a:r>
              <a:rPr lang="en-US" sz="2000" b="1" u="sng" dirty="0"/>
              <a:t>K-Nearest Neighbors (KNN)</a:t>
            </a:r>
            <a:endParaRPr lang="en-US" sz="2000" u="sng" dirty="0"/>
          </a:p>
          <a:p>
            <a:r>
              <a:rPr lang="en-US" sz="2000" b="1" dirty="0"/>
              <a:t>Use:</a:t>
            </a:r>
            <a:r>
              <a:rPr lang="en-US" sz="2000" dirty="0"/>
              <a:t> Identifies clusters of similar health profiles.</a:t>
            </a:r>
          </a:p>
          <a:p>
            <a:r>
              <a:rPr lang="en-US" sz="2000" b="1" dirty="0"/>
              <a:t>Accuracy:</a:t>
            </a:r>
            <a:r>
              <a:rPr lang="en-US" sz="2000" dirty="0"/>
              <a:t> Around 80-85%.</a:t>
            </a:r>
          </a:p>
          <a:p>
            <a:r>
              <a:rPr lang="en-US" sz="2000" b="1" dirty="0"/>
              <a:t>Best for:</a:t>
            </a:r>
            <a:r>
              <a:rPr lang="en-US" sz="2000" dirty="0"/>
              <a:t> Simple implementation and anomaly detection in smaller datasets.</a:t>
            </a:r>
          </a:p>
          <a:p>
            <a:endParaRPr lang="en-US" dirty="0"/>
          </a:p>
          <a:p>
            <a:pPr marL="342900" indent="-342900">
              <a:buFont typeface="Wingdings" panose="05000000000000000000" pitchFamily="2" charset="2"/>
              <a:buChar char="q"/>
            </a:pPr>
            <a:r>
              <a:rPr lang="en-US" sz="2000" b="1" u="sng" dirty="0"/>
              <a:t>Neural Networks</a:t>
            </a:r>
            <a:endParaRPr lang="en-US" sz="2000" u="sng" dirty="0"/>
          </a:p>
          <a:p>
            <a:r>
              <a:rPr lang="en-US" sz="2000" b="1" dirty="0"/>
              <a:t>Use:</a:t>
            </a:r>
            <a:r>
              <a:rPr lang="en-US" sz="2000" dirty="0"/>
              <a:t> Recognizes complex patterns in health data.</a:t>
            </a:r>
          </a:p>
          <a:p>
            <a:r>
              <a:rPr lang="en-US" sz="2000" b="1" dirty="0"/>
              <a:t>Accuracy:</a:t>
            </a:r>
            <a:r>
              <a:rPr lang="en-US" sz="2000" dirty="0"/>
              <a:t> Typically 85-95%, depending on architecture and data.</a:t>
            </a:r>
          </a:p>
          <a:p>
            <a:r>
              <a:rPr lang="en-US" sz="2000" b="1" dirty="0"/>
              <a:t>Best for:</a:t>
            </a:r>
            <a:r>
              <a:rPr lang="en-US" sz="2000" dirty="0"/>
              <a:t> Large datasets and non-linear relationships.</a:t>
            </a:r>
          </a:p>
          <a:p>
            <a:endParaRPr lang="en-US" dirty="0"/>
          </a:p>
          <a:p>
            <a:pPr marL="342900" indent="-342900">
              <a:buFont typeface="Wingdings" panose="05000000000000000000" pitchFamily="2" charset="2"/>
              <a:buChar char="q"/>
            </a:pPr>
            <a:r>
              <a:rPr lang="en-US" sz="2000" b="1" u="sng" dirty="0"/>
              <a:t>Decision Trees</a:t>
            </a:r>
            <a:endParaRPr lang="en-US" sz="2000" u="sng" dirty="0"/>
          </a:p>
          <a:p>
            <a:r>
              <a:rPr lang="en-US" sz="2000" b="1" dirty="0"/>
              <a:t>Use:</a:t>
            </a:r>
            <a:r>
              <a:rPr lang="en-US" sz="2000" dirty="0"/>
              <a:t> Creates decision rules based on health metrics.</a:t>
            </a:r>
          </a:p>
          <a:p>
            <a:r>
              <a:rPr lang="en-US" sz="2000" b="1" dirty="0"/>
              <a:t>Accuracy:</a:t>
            </a:r>
            <a:r>
              <a:rPr lang="en-US" sz="2000" dirty="0"/>
              <a:t> Around 80-85%.</a:t>
            </a:r>
          </a:p>
          <a:p>
            <a:r>
              <a:rPr lang="en-US" sz="2000" b="1" dirty="0"/>
              <a:t>Best for:</a:t>
            </a:r>
            <a:r>
              <a:rPr lang="en-US" sz="2000" dirty="0"/>
              <a:t> Visualizing decision-making processes and handling categorical data.</a:t>
            </a:r>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Best Algorithm</a:t>
            </a:r>
            <a:r>
              <a:rPr lang="en-US" dirty="0"/>
              <a:t>: The </a:t>
            </a:r>
            <a:r>
              <a:rPr lang="en-US" i="1" dirty="0"/>
              <a:t>Random Forest Classifier </a:t>
            </a:r>
            <a:r>
              <a:rPr lang="en-US" dirty="0"/>
              <a:t>is the best algorithm due to its high accuracy, robustness to overfitting, ability to handle diverse data types, and provision of feature importance insights, making it ideal for predicting soldier health issues.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Accuracy Consideration</a:t>
            </a:r>
            <a:r>
              <a:rPr lang="en-US" dirty="0"/>
              <a:t>: The </a:t>
            </a:r>
            <a:r>
              <a:rPr lang="en-US" i="1" dirty="0"/>
              <a:t>Random Forest Classifier </a:t>
            </a:r>
            <a:r>
              <a:rPr lang="en-US" dirty="0"/>
              <a:t>achieves approximately 95% accuracy, making it highly reliable for predicting health issues based on various metrics collected from soldiers.</a:t>
            </a:r>
          </a:p>
        </p:txBody>
      </p:sp>
    </p:spTree>
    <p:extLst>
      <p:ext uri="{BB962C8B-B14F-4D97-AF65-F5344CB8AC3E}">
        <p14:creationId xmlns:p14="http://schemas.microsoft.com/office/powerpoint/2010/main" val="193168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8D847-B997-1678-F7AA-DFD41CFAE7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0EEBA9-3873-F9CB-9BF5-C7102F564F1E}"/>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EXISTING SYSTEM:</a:t>
            </a:r>
          </a:p>
        </p:txBody>
      </p:sp>
      <p:pic>
        <p:nvPicPr>
          <p:cNvPr id="6146" name="Picture 2" descr="Machine Learning Algorithms ...">
            <a:extLst>
              <a:ext uri="{FF2B5EF4-FFF2-40B4-BE49-F238E27FC236}">
                <a16:creationId xmlns:a16="http://schemas.microsoft.com/office/drawing/2014/main" id="{2D459602-8842-8D26-95D4-DF096C777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6B418C1-8945-C9CC-24DC-1D05026FEC5F}"/>
              </a:ext>
            </a:extLst>
          </p:cNvPr>
          <p:cNvSpPr>
            <a:spLocks noChangeArrowheads="1"/>
          </p:cNvSpPr>
          <p:nvPr/>
        </p:nvSpPr>
        <p:spPr bwMode="auto">
          <a:xfrm>
            <a:off x="562014" y="1426692"/>
            <a:ext cx="900401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000" b="1" dirty="0"/>
              <a:t>1. Basic Wearable Trackers</a:t>
            </a:r>
            <a:br>
              <a:rPr lang="en-US" sz="2000" dirty="0"/>
            </a:br>
            <a:r>
              <a:rPr lang="en-US" sz="2000" dirty="0"/>
              <a:t>Track heart rate, steps, and basic vitals; lack predictive capabilities and military-grade precision.</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2. Health Monitoring via IoT Devices</a:t>
            </a:r>
            <a:br>
              <a:rPr lang="en-US" sz="2000" dirty="0"/>
            </a:br>
            <a:r>
              <a:rPr lang="en-US" sz="2000" dirty="0"/>
              <a:t>Collect data using sensors (smartwatch), but limited to health logging; no risk alerts.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3. Centralized Dashboards</a:t>
            </a:r>
            <a:br>
              <a:rPr lang="en-US" sz="2000" dirty="0"/>
            </a:br>
            <a:r>
              <a:rPr lang="en-US" sz="2000" dirty="0"/>
              <a:t>Aggregate health data but lack data-driven predictions and personalized readiness scores.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4. Limitation Overview</a:t>
            </a:r>
            <a:endParaRPr lang="en-US" sz="2000" dirty="0"/>
          </a:p>
          <a:p>
            <a:r>
              <a:rPr lang="en-US" sz="2000" dirty="0"/>
              <a:t>      No predictive analysis of mission readiness.</a:t>
            </a:r>
          </a:p>
          <a:p>
            <a:r>
              <a:rPr lang="en-US" sz="2000" dirty="0"/>
              <a:t>      No integration with deployment decisions.</a:t>
            </a:r>
          </a:p>
          <a:p>
            <a:r>
              <a:rPr lang="en-US" sz="2000" dirty="0"/>
              <a:t>      Inconsistent performance in harsh field conditions.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8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F3A34-403E-BBEC-10C7-FF4B694FF3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9DEBE4-B416-7BB3-EC0A-7490AB84BEEF}"/>
              </a:ext>
            </a:extLst>
          </p:cNvPr>
          <p:cNvSpPr txBox="1"/>
          <p:nvPr/>
        </p:nvSpPr>
        <p:spPr>
          <a:xfrm>
            <a:off x="1027030" y="73626"/>
            <a:ext cx="10383859" cy="830997"/>
          </a:xfrm>
          <a:prstGeom prst="rect">
            <a:avLst/>
          </a:prstGeom>
          <a:noFill/>
        </p:spPr>
        <p:txBody>
          <a:bodyPr wrap="square" rtlCol="0">
            <a:spAutoFit/>
          </a:bodyPr>
          <a:lstStyle/>
          <a:p>
            <a:r>
              <a:rPr lang="en-IN" sz="4800" u="sng" dirty="0">
                <a:latin typeface="Algerian" panose="04020705040A02060702" pitchFamily="82" charset="0"/>
              </a:rPr>
              <a:t>IMPLEMENTATION DETAILS:</a:t>
            </a:r>
          </a:p>
        </p:txBody>
      </p:sp>
      <p:pic>
        <p:nvPicPr>
          <p:cNvPr id="6146" name="Picture 2" descr="Machine Learning Algorithms ...">
            <a:extLst>
              <a:ext uri="{FF2B5EF4-FFF2-40B4-BE49-F238E27FC236}">
                <a16:creationId xmlns:a16="http://schemas.microsoft.com/office/drawing/2014/main" id="{BE8F431B-E330-950C-C19E-5ABAAEC6A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24" y="-124697"/>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F01F3FA-D476-B836-76CD-D8A15DAB2360}"/>
              </a:ext>
            </a:extLst>
          </p:cNvPr>
          <p:cNvSpPr txBox="1"/>
          <p:nvPr/>
        </p:nvSpPr>
        <p:spPr>
          <a:xfrm>
            <a:off x="165528" y="917912"/>
            <a:ext cx="11711840" cy="5940088"/>
          </a:xfrm>
          <a:prstGeom prst="rect">
            <a:avLst/>
          </a:prstGeom>
          <a:noFill/>
        </p:spPr>
        <p:txBody>
          <a:bodyPr wrap="square" rtlCol="0">
            <a:spAutoFit/>
          </a:bodyPr>
          <a:lstStyle/>
          <a:p>
            <a:r>
              <a:rPr lang="en-IN" sz="2000" b="1" u="sng" dirty="0"/>
              <a:t>Step 1: Data Acquisition via Wearable IoT Sensors</a:t>
            </a:r>
          </a:p>
          <a:p>
            <a:r>
              <a:rPr lang="en-IN" sz="2000" dirty="0"/>
              <a:t>We utilize </a:t>
            </a:r>
            <a:r>
              <a:rPr lang="en-IN" sz="2000" b="1" dirty="0"/>
              <a:t>wearable devices</a:t>
            </a:r>
            <a:r>
              <a:rPr lang="en-IN" sz="2000" dirty="0"/>
              <a:t> like Garmin and Whoop to continuously monitor the following health and performance metrics:</a:t>
            </a:r>
          </a:p>
          <a:p>
            <a:pPr marL="285750" indent="-285750">
              <a:buFont typeface="Arial" panose="020B0604020202020204" pitchFamily="34" charset="0"/>
              <a:buChar char="•"/>
            </a:pPr>
            <a:r>
              <a:rPr lang="en-IN" sz="2000" dirty="0"/>
              <a:t>Heart Rate (HR)</a:t>
            </a:r>
          </a:p>
          <a:p>
            <a:pPr marL="285750" indent="-285750">
              <a:buFont typeface="Arial" panose="020B0604020202020204" pitchFamily="34" charset="0"/>
              <a:buChar char="•"/>
            </a:pPr>
            <a:r>
              <a:rPr lang="en-IN" sz="2000" dirty="0"/>
              <a:t>Body Temperature</a:t>
            </a:r>
          </a:p>
          <a:p>
            <a:pPr marL="285750" indent="-285750">
              <a:buFont typeface="Arial" panose="020B0604020202020204" pitchFamily="34" charset="0"/>
              <a:buChar char="•"/>
            </a:pPr>
            <a:r>
              <a:rPr lang="en-IN" sz="2000" dirty="0"/>
              <a:t>Blood Oxygen (SpO₂)</a:t>
            </a:r>
          </a:p>
          <a:p>
            <a:pPr marL="285750" indent="-285750">
              <a:buFont typeface="Arial" panose="020B0604020202020204" pitchFamily="34" charset="0"/>
              <a:buChar char="•"/>
            </a:pPr>
            <a:r>
              <a:rPr lang="en-IN" sz="2000" dirty="0"/>
              <a:t>Fatigue Levels</a:t>
            </a:r>
          </a:p>
          <a:p>
            <a:pPr marL="285750" indent="-285750">
              <a:buFont typeface="Arial" panose="020B0604020202020204" pitchFamily="34" charset="0"/>
              <a:buChar char="•"/>
            </a:pPr>
            <a:r>
              <a:rPr lang="en-IN" sz="2000" dirty="0"/>
              <a:t>Sleep Patterns</a:t>
            </a:r>
          </a:p>
          <a:p>
            <a:pPr marL="285750" indent="-285750">
              <a:buFont typeface="Arial" panose="020B0604020202020204" pitchFamily="34" charset="0"/>
              <a:buChar char="•"/>
            </a:pPr>
            <a:r>
              <a:rPr lang="en-IN" sz="2000" dirty="0"/>
              <a:t>Step Count &amp; Activity Levels</a:t>
            </a:r>
          </a:p>
          <a:p>
            <a:r>
              <a:rPr lang="en-IN" sz="2000" dirty="0"/>
              <a:t>These devices transmit data using </a:t>
            </a:r>
            <a:r>
              <a:rPr lang="en-IN" sz="2000" b="1" dirty="0"/>
              <a:t>Bluetooth Low Energy (BLE)</a:t>
            </a:r>
            <a:r>
              <a:rPr lang="en-IN" sz="2000" dirty="0"/>
              <a:t>, received by a </a:t>
            </a:r>
            <a:r>
              <a:rPr lang="en-IN" sz="2000" b="1" dirty="0"/>
              <a:t>Raspberry Pi</a:t>
            </a:r>
            <a:r>
              <a:rPr lang="en-IN" sz="2000" dirty="0"/>
              <a:t> or directly into a centralized cloud system/server using REST APIs.</a:t>
            </a:r>
          </a:p>
          <a:p>
            <a:endParaRPr lang="en-IN" sz="2000" dirty="0"/>
          </a:p>
          <a:p>
            <a:r>
              <a:rPr lang="en-US" sz="2000" b="1" u="sng" dirty="0"/>
              <a:t>Step 2: Data Preprocessing &amp; Feature Engineering</a:t>
            </a:r>
          </a:p>
          <a:p>
            <a:r>
              <a:rPr lang="en-US" sz="2000" dirty="0"/>
              <a:t>Incoming data is:</a:t>
            </a:r>
          </a:p>
          <a:p>
            <a:pPr marL="342900" indent="-342900">
              <a:buFont typeface="Arial" panose="020B0604020202020204" pitchFamily="34" charset="0"/>
              <a:buChar char="•"/>
            </a:pPr>
            <a:r>
              <a:rPr lang="en-US" sz="2000" dirty="0"/>
              <a:t>Time-stamped and structured into a time-series format.</a:t>
            </a:r>
          </a:p>
          <a:p>
            <a:pPr marL="342900" indent="-342900">
              <a:buFont typeface="Arial" panose="020B0604020202020204" pitchFamily="34" charset="0"/>
              <a:buChar char="•"/>
            </a:pPr>
            <a:r>
              <a:rPr lang="en-US" sz="2000" dirty="0"/>
              <a:t>Cleaned to handle missing values, noise, and anomalies.</a:t>
            </a:r>
          </a:p>
          <a:p>
            <a:pPr marL="342900" indent="-342900">
              <a:buFont typeface="Arial" panose="020B0604020202020204" pitchFamily="34" charset="0"/>
              <a:buChar char="•"/>
            </a:pPr>
            <a:r>
              <a:rPr lang="en-US" sz="2000" dirty="0"/>
              <a:t>Aggregated into meaningful health features such as average HR, daily fatigue score, sleep quality index, and activity trend.</a:t>
            </a:r>
          </a:p>
          <a:p>
            <a:r>
              <a:rPr lang="en-US" sz="2000" dirty="0"/>
              <a:t>Data is stored in </a:t>
            </a:r>
            <a:r>
              <a:rPr lang="en-US" sz="2000" b="1" dirty="0"/>
              <a:t>SQLite</a:t>
            </a:r>
            <a:r>
              <a:rPr lang="en-US" sz="2000" dirty="0"/>
              <a:t> or </a:t>
            </a:r>
            <a:r>
              <a:rPr lang="en-US" sz="2000" b="1" dirty="0"/>
              <a:t>Firebase</a:t>
            </a:r>
            <a:r>
              <a:rPr lang="en-US" sz="2000" dirty="0"/>
              <a:t> for fast access and historical analysis</a:t>
            </a:r>
            <a:r>
              <a:rPr lang="en-IN" sz="2000" dirty="0"/>
              <a:t>                                                                                                                                                                         </a:t>
            </a:r>
          </a:p>
        </p:txBody>
      </p:sp>
    </p:spTree>
    <p:extLst>
      <p:ext uri="{BB962C8B-B14F-4D97-AF65-F5344CB8AC3E}">
        <p14:creationId xmlns:p14="http://schemas.microsoft.com/office/powerpoint/2010/main" val="377008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65A51-6D7B-6CF8-7E7D-21FE88B226C8}"/>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5D9EC75E-DFB7-F262-557C-88EF05F4A152}"/>
              </a:ext>
            </a:extLst>
          </p:cNvPr>
          <p:cNvSpPr txBox="1"/>
          <p:nvPr/>
        </p:nvSpPr>
        <p:spPr>
          <a:xfrm>
            <a:off x="251209" y="326197"/>
            <a:ext cx="10628441" cy="11787842"/>
          </a:xfrm>
          <a:prstGeom prst="rect">
            <a:avLst/>
          </a:prstGeom>
          <a:noFill/>
        </p:spPr>
        <p:txBody>
          <a:bodyPr wrap="square" rtlCol="0">
            <a:spAutoFit/>
          </a:bodyPr>
          <a:lstStyle/>
          <a:p>
            <a:r>
              <a:rPr lang="en-US" sz="2000" b="1" u="sng" dirty="0"/>
              <a:t>Step 3: Predictive Analytics Engine</a:t>
            </a:r>
          </a:p>
          <a:p>
            <a:r>
              <a:rPr lang="en-US" sz="2000" dirty="0"/>
              <a:t>A predictive module uses </a:t>
            </a:r>
            <a:r>
              <a:rPr lang="en-US" sz="2000" b="1" dirty="0"/>
              <a:t>hybrid models</a:t>
            </a:r>
            <a:r>
              <a:rPr lang="en-US" sz="2000" dirty="0"/>
              <a:t> combining </a:t>
            </a:r>
            <a:r>
              <a:rPr lang="en-US" sz="2000" b="1" dirty="0"/>
              <a:t>LSTM</a:t>
            </a:r>
            <a:r>
              <a:rPr lang="en-US" sz="2000" dirty="0"/>
              <a:t> (for time-series health trend prediction) and </a:t>
            </a:r>
            <a:r>
              <a:rPr lang="en-US" sz="2000" b="1" dirty="0"/>
              <a:t>Random Forest</a:t>
            </a:r>
            <a:r>
              <a:rPr lang="en-US" sz="2000" dirty="0"/>
              <a:t> (for classification based on structured metrics).</a:t>
            </a:r>
          </a:p>
          <a:p>
            <a:r>
              <a:rPr lang="en-US" sz="2000" b="1" dirty="0"/>
              <a:t>Key functions:</a:t>
            </a:r>
            <a:endParaRPr lang="en-US" sz="2000" dirty="0"/>
          </a:p>
          <a:p>
            <a:pPr marL="342900" indent="-342900">
              <a:buFont typeface="Arial" panose="020B0604020202020204" pitchFamily="34" charset="0"/>
              <a:buChar char="•"/>
            </a:pPr>
            <a:r>
              <a:rPr lang="en-US" sz="2000" b="1" dirty="0"/>
              <a:t>Readiness Score Generation:</a:t>
            </a:r>
            <a:r>
              <a:rPr lang="en-US" sz="2000" dirty="0"/>
              <a:t> A continuous score (0–100) quantifying the soldier's combat readiness.</a:t>
            </a:r>
          </a:p>
          <a:p>
            <a:pPr marL="342900" indent="-342900">
              <a:buFont typeface="Arial" panose="020B0604020202020204" pitchFamily="34" charset="0"/>
              <a:buChar char="•"/>
            </a:pPr>
            <a:r>
              <a:rPr lang="en-US" sz="2000" b="1" dirty="0"/>
              <a:t>Risk Classification:</a:t>
            </a:r>
            <a:r>
              <a:rPr lang="en-US" sz="2000" dirty="0"/>
              <a:t> Based on thresholds derived from model predictions:</a:t>
            </a:r>
          </a:p>
          <a:p>
            <a:pPr lvl="1"/>
            <a:r>
              <a:rPr lang="en-US" sz="2000" dirty="0"/>
              <a:t>🟥 </a:t>
            </a:r>
            <a:r>
              <a:rPr lang="en-US" sz="2000" b="1" dirty="0"/>
              <a:t>High Risk (0–50)</a:t>
            </a:r>
            <a:endParaRPr lang="en-US" sz="2000" dirty="0"/>
          </a:p>
          <a:p>
            <a:pPr lvl="1"/>
            <a:r>
              <a:rPr lang="en-US" sz="2000" dirty="0"/>
              <a:t>🟧 </a:t>
            </a:r>
            <a:r>
              <a:rPr lang="en-US" sz="2000" b="1" dirty="0"/>
              <a:t>Moderate Ready (51–75)</a:t>
            </a:r>
            <a:endParaRPr lang="en-US" sz="2000" dirty="0"/>
          </a:p>
          <a:p>
            <a:pPr lvl="1"/>
            <a:r>
              <a:rPr lang="en-US" sz="2000" dirty="0"/>
              <a:t>🟩 </a:t>
            </a:r>
            <a:r>
              <a:rPr lang="en-US" sz="2000" b="1" dirty="0"/>
              <a:t>Mission Ready (76–100)</a:t>
            </a:r>
            <a:endParaRPr lang="en-US" sz="2000" dirty="0"/>
          </a:p>
          <a:p>
            <a:r>
              <a:rPr lang="en-US" sz="2000" dirty="0"/>
              <a:t>This classification is visualized as color-coded indicators on the dashboard.</a:t>
            </a:r>
          </a:p>
          <a:p>
            <a:endParaRPr lang="en-IN" sz="2000" dirty="0"/>
          </a:p>
          <a:p>
            <a:endParaRPr lang="en-IN" sz="2000" dirty="0"/>
          </a:p>
          <a:p>
            <a:r>
              <a:rPr lang="en-US" sz="2000" b="1" u="sng" dirty="0"/>
              <a:t>Step 4: Recommendation System</a:t>
            </a:r>
          </a:p>
          <a:p>
            <a:r>
              <a:rPr lang="en-US" sz="2000" dirty="0"/>
              <a:t>Based on risk class and predictive trends, the system generates </a:t>
            </a:r>
            <a:r>
              <a:rPr lang="en-US" sz="2000" b="1" dirty="0"/>
              <a:t>customize recommendations</a:t>
            </a:r>
            <a:r>
              <a:rPr lang="en-US" sz="2000" dirty="0"/>
              <a:t>:</a:t>
            </a:r>
          </a:p>
          <a:p>
            <a:pPr marL="342900" indent="-342900">
              <a:buFont typeface="Arial" panose="020B0604020202020204" pitchFamily="34" charset="0"/>
              <a:buChar char="•"/>
            </a:pPr>
            <a:r>
              <a:rPr lang="en-US" sz="2000" dirty="0"/>
              <a:t>High Risk → "Immediate rest required", "Consult medical team".</a:t>
            </a:r>
          </a:p>
          <a:p>
            <a:pPr marL="342900" indent="-342900">
              <a:buFont typeface="Arial" panose="020B0604020202020204" pitchFamily="34" charset="0"/>
              <a:buChar char="•"/>
            </a:pPr>
            <a:r>
              <a:rPr lang="en-US" sz="2000" dirty="0"/>
              <a:t>Moderate Ready → "Moderate workload", "Monitor fatigue".</a:t>
            </a:r>
          </a:p>
          <a:p>
            <a:pPr marL="342900" indent="-342900">
              <a:buFont typeface="Arial" panose="020B0604020202020204" pitchFamily="34" charset="0"/>
              <a:buChar char="•"/>
            </a:pPr>
            <a:r>
              <a:rPr lang="en-US" sz="2000" dirty="0"/>
              <a:t>Mission Ready → "Fit for deployment", "Maintain hydration".</a:t>
            </a:r>
          </a:p>
          <a:p>
            <a:r>
              <a:rPr lang="en-US" sz="2000" dirty="0"/>
              <a:t>Recommendations are rule-based, supplemented by learned patterns from past soldier data using </a:t>
            </a:r>
            <a:r>
              <a:rPr lang="en-US" sz="2000" b="1" dirty="0"/>
              <a:t>decision trees</a:t>
            </a:r>
            <a:r>
              <a:rPr lang="en-US" sz="2000" dirty="0"/>
              <a:t> and </a:t>
            </a:r>
            <a:r>
              <a:rPr lang="en-US" sz="2000" b="1" dirty="0"/>
              <a:t>correlation metrics</a:t>
            </a:r>
            <a:endParaRPr lang="en-US"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260355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F4B02-23AE-1245-A986-ECCD6CDEA90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11CABEB5-A7B4-8592-11E4-F0FF0D2CEC3E}"/>
              </a:ext>
            </a:extLst>
          </p:cNvPr>
          <p:cNvSpPr txBox="1"/>
          <p:nvPr/>
        </p:nvSpPr>
        <p:spPr>
          <a:xfrm>
            <a:off x="280706" y="306533"/>
            <a:ext cx="10628441" cy="6247864"/>
          </a:xfrm>
          <a:prstGeom prst="rect">
            <a:avLst/>
          </a:prstGeom>
          <a:noFill/>
        </p:spPr>
        <p:txBody>
          <a:bodyPr wrap="square" rtlCol="0">
            <a:spAutoFit/>
          </a:bodyPr>
          <a:lstStyle/>
          <a:p>
            <a:r>
              <a:rPr lang="en-US" sz="2000" b="1" u="sng" dirty="0"/>
              <a:t>Step 5: Deployment Using </a:t>
            </a:r>
            <a:r>
              <a:rPr lang="en-US" sz="2000" b="1" u="sng" dirty="0" err="1"/>
              <a:t>Streamlit</a:t>
            </a:r>
            <a:endParaRPr lang="en-US" sz="2000" b="1" u="sng" dirty="0"/>
          </a:p>
          <a:p>
            <a:r>
              <a:rPr lang="en-US" sz="2000" dirty="0"/>
              <a:t>All data visualizations, readiness scores, and predictions are displayed on a </a:t>
            </a:r>
            <a:r>
              <a:rPr lang="en-US" sz="2000" b="1" dirty="0"/>
              <a:t>system</a:t>
            </a:r>
            <a:r>
              <a:rPr lang="en-US" sz="2000" dirty="0"/>
              <a:t> built with </a:t>
            </a:r>
            <a:r>
              <a:rPr lang="en-US" sz="2000" b="1" dirty="0" err="1"/>
              <a:t>Streamlit</a:t>
            </a:r>
            <a:r>
              <a:rPr lang="en-US" sz="2000" dirty="0"/>
              <a:t>:</a:t>
            </a:r>
          </a:p>
          <a:p>
            <a:r>
              <a:rPr lang="en-US" sz="2000" dirty="0"/>
              <a:t>System Modules:</a:t>
            </a:r>
          </a:p>
          <a:p>
            <a:pPr marL="800100" lvl="1" indent="-342900">
              <a:buFont typeface="Arial" panose="020B0604020202020204" pitchFamily="34" charset="0"/>
              <a:buChar char="•"/>
            </a:pPr>
            <a:r>
              <a:rPr lang="en-US" sz="2000" dirty="0"/>
              <a:t>Live Health Feed</a:t>
            </a:r>
          </a:p>
          <a:p>
            <a:pPr marL="800100" lvl="1" indent="-342900">
              <a:buFont typeface="Arial" panose="020B0604020202020204" pitchFamily="34" charset="0"/>
              <a:buChar char="•"/>
            </a:pPr>
            <a:r>
              <a:rPr lang="en-US" sz="2000" dirty="0"/>
              <a:t>Readiness Score Monitor</a:t>
            </a:r>
          </a:p>
          <a:p>
            <a:pPr marL="800100" lvl="1" indent="-342900">
              <a:buFont typeface="Arial" panose="020B0604020202020204" pitchFamily="34" charset="0"/>
              <a:buChar char="•"/>
            </a:pPr>
            <a:r>
              <a:rPr lang="en-US" sz="2000" dirty="0"/>
              <a:t>Risk Classification Status</a:t>
            </a:r>
          </a:p>
          <a:p>
            <a:pPr marL="800100" lvl="1" indent="-342900">
              <a:buFont typeface="Arial" panose="020B0604020202020204" pitchFamily="34" charset="0"/>
              <a:buChar char="•"/>
            </a:pPr>
            <a:r>
              <a:rPr lang="en-US" sz="2000" dirty="0"/>
              <a:t>Recommendation Panel</a:t>
            </a:r>
          </a:p>
          <a:p>
            <a:pPr marL="800100" lvl="1" indent="-342900">
              <a:buFont typeface="Arial" panose="020B0604020202020204" pitchFamily="34" charset="0"/>
              <a:buChar char="•"/>
            </a:pPr>
            <a:r>
              <a:rPr lang="en-US" sz="2000" dirty="0"/>
              <a:t>Soldier Health Reports (Exportable)</a:t>
            </a:r>
          </a:p>
          <a:p>
            <a:r>
              <a:rPr lang="en-US" sz="2000" dirty="0"/>
              <a:t>This makes the system easily accessible on laptops, tablets, or mobile devices used by commanders.</a:t>
            </a:r>
          </a:p>
          <a:p>
            <a:endParaRPr lang="en-IN" sz="2000" dirty="0"/>
          </a:p>
          <a:p>
            <a:endParaRPr lang="en-IN" sz="2000" dirty="0"/>
          </a:p>
          <a:p>
            <a:r>
              <a:rPr lang="en-US" sz="2000" b="1" u="sng" dirty="0"/>
              <a:t>Step 6: Health Report Generation</a:t>
            </a:r>
          </a:p>
          <a:p>
            <a:r>
              <a:rPr lang="en-US" sz="2000" dirty="0"/>
              <a:t>For each soldier, a </a:t>
            </a:r>
            <a:r>
              <a:rPr lang="en-US" sz="2000" b="1" dirty="0"/>
              <a:t>comprehensive health report</a:t>
            </a:r>
            <a:r>
              <a:rPr lang="en-US" sz="2000" dirty="0"/>
              <a:t> is generated:</a:t>
            </a:r>
          </a:p>
          <a:p>
            <a:pPr marL="342900" indent="-342900">
              <a:buFont typeface="Arial" panose="020B0604020202020204" pitchFamily="34" charset="0"/>
              <a:buChar char="•"/>
            </a:pPr>
            <a:r>
              <a:rPr lang="en-US" sz="2000" dirty="0"/>
              <a:t>Overview of weekly vitals</a:t>
            </a:r>
          </a:p>
          <a:p>
            <a:pPr marL="342900" indent="-342900">
              <a:buFont typeface="Arial" panose="020B0604020202020204" pitchFamily="34" charset="0"/>
              <a:buChar char="•"/>
            </a:pPr>
            <a:r>
              <a:rPr lang="en-US" sz="2000" dirty="0"/>
              <a:t>Trends in performance and fatigue</a:t>
            </a:r>
          </a:p>
          <a:p>
            <a:pPr marL="342900" indent="-342900">
              <a:buFont typeface="Arial" panose="020B0604020202020204" pitchFamily="34" charset="0"/>
              <a:buChar char="•"/>
            </a:pPr>
            <a:r>
              <a:rPr lang="en-US" sz="2000" dirty="0"/>
              <a:t>Readiness history and risk logs</a:t>
            </a:r>
          </a:p>
          <a:p>
            <a:pPr marL="342900" indent="-342900">
              <a:buFont typeface="Arial" panose="020B0604020202020204" pitchFamily="34" charset="0"/>
              <a:buChar char="•"/>
            </a:pPr>
            <a:r>
              <a:rPr lang="en-US" sz="2000" dirty="0"/>
              <a:t>Custom health advice</a:t>
            </a:r>
          </a:p>
          <a:p>
            <a:pPr marL="342900" indent="-342900">
              <a:buFont typeface="Arial" panose="020B0604020202020204" pitchFamily="34" charset="0"/>
              <a:buChar char="•"/>
            </a:pPr>
            <a:r>
              <a:rPr lang="en-US" sz="2000" dirty="0"/>
              <a:t>Exportable PDF/CSV format for review and archiving</a:t>
            </a:r>
          </a:p>
          <a:p>
            <a:r>
              <a:rPr lang="en-US" sz="2000" dirty="0"/>
              <a:t>This report is generated automatically at the end of each mission or training session.</a:t>
            </a:r>
            <a:r>
              <a:rPr lang="en-IN" sz="2000" dirty="0"/>
              <a:t>                                                                                                                                                                              </a:t>
            </a:r>
          </a:p>
        </p:txBody>
      </p:sp>
    </p:spTree>
    <p:extLst>
      <p:ext uri="{BB962C8B-B14F-4D97-AF65-F5344CB8AC3E}">
        <p14:creationId xmlns:p14="http://schemas.microsoft.com/office/powerpoint/2010/main" val="260037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8779" y="279133"/>
            <a:ext cx="5611528" cy="584775"/>
          </a:xfrm>
          <a:prstGeom prst="rect">
            <a:avLst/>
          </a:prstGeom>
          <a:noFill/>
        </p:spPr>
        <p:txBody>
          <a:bodyPr wrap="square" rtlCol="0">
            <a:spAutoFit/>
          </a:bodyPr>
          <a:lstStyle/>
          <a:p>
            <a:r>
              <a:rPr lang="en-IN" sz="3200" b="1" u="sng" dirty="0">
                <a:latin typeface="Algerian" panose="04020705040A02060702" pitchFamily="82" charset="0"/>
              </a:rPr>
              <a:t>Architectural DESIGN:</a:t>
            </a:r>
          </a:p>
        </p:txBody>
      </p:sp>
      <p:pic>
        <p:nvPicPr>
          <p:cNvPr id="4" name="Picture 3">
            <a:extLst>
              <a:ext uri="{FF2B5EF4-FFF2-40B4-BE49-F238E27FC236}">
                <a16:creationId xmlns:a16="http://schemas.microsoft.com/office/drawing/2014/main" id="{3D704694-C466-2D93-5EC5-768E6DBAD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893"/>
            <a:ext cx="12192000" cy="2136711"/>
          </a:xfrm>
          <a:prstGeom prst="rect">
            <a:avLst/>
          </a:prstGeom>
        </p:spPr>
      </p:pic>
      <p:pic>
        <p:nvPicPr>
          <p:cNvPr id="2" name="Picture 1">
            <a:extLst>
              <a:ext uri="{FF2B5EF4-FFF2-40B4-BE49-F238E27FC236}">
                <a16:creationId xmlns:a16="http://schemas.microsoft.com/office/drawing/2014/main" id="{0A6AFE04-5B17-427E-289D-387963D3E834}"/>
              </a:ext>
            </a:extLst>
          </p:cNvPr>
          <p:cNvPicPr>
            <a:picLocks noChangeAspect="1"/>
          </p:cNvPicPr>
          <p:nvPr/>
        </p:nvPicPr>
        <p:blipFill>
          <a:blip r:embed="rId3"/>
          <a:stretch>
            <a:fillRect/>
          </a:stretch>
        </p:blipFill>
        <p:spPr>
          <a:xfrm>
            <a:off x="-719742" y="0"/>
            <a:ext cx="2737341" cy="1505843"/>
          </a:xfrm>
          <a:prstGeom prst="rect">
            <a:avLst/>
          </a:prstGeom>
        </p:spPr>
      </p:pic>
    </p:spTree>
    <p:extLst>
      <p:ext uri="{BB962C8B-B14F-4D97-AF65-F5344CB8AC3E}">
        <p14:creationId xmlns:p14="http://schemas.microsoft.com/office/powerpoint/2010/main" val="111297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A922-EF49-5661-61B9-1AFA4F96CD0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A3D62FC-3033-FCFF-2716-928A09662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433" y="108155"/>
            <a:ext cx="7737986" cy="6646606"/>
          </a:xfrm>
          <a:prstGeom prst="rect">
            <a:avLst/>
          </a:prstGeom>
        </p:spPr>
      </p:pic>
    </p:spTree>
    <p:extLst>
      <p:ext uri="{BB962C8B-B14F-4D97-AF65-F5344CB8AC3E}">
        <p14:creationId xmlns:p14="http://schemas.microsoft.com/office/powerpoint/2010/main" val="349568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CD363-C4AD-E2D5-7382-65049FE15B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52B55E-15AA-F0A1-0CFC-5FFA6531B666}"/>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ADVANTAGES:</a:t>
            </a:r>
          </a:p>
        </p:txBody>
      </p:sp>
      <p:pic>
        <p:nvPicPr>
          <p:cNvPr id="6146" name="Picture 2" descr="Machine Learning Algorithms ...">
            <a:extLst>
              <a:ext uri="{FF2B5EF4-FFF2-40B4-BE49-F238E27FC236}">
                <a16:creationId xmlns:a16="http://schemas.microsoft.com/office/drawing/2014/main" id="{85499BAC-2B63-223A-CF79-A2D75EFEC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ontent Placeholder 3">
            <a:extLst>
              <a:ext uri="{FF2B5EF4-FFF2-40B4-BE49-F238E27FC236}">
                <a16:creationId xmlns:a16="http://schemas.microsoft.com/office/drawing/2014/main" id="{9ADE94D1-0F93-8224-CEC0-1A2FE14FC6F2}"/>
              </a:ext>
            </a:extLst>
          </p:cNvPr>
          <p:cNvGraphicFramePr>
            <a:graphicFrameLocks/>
          </p:cNvGraphicFramePr>
          <p:nvPr>
            <p:extLst>
              <p:ext uri="{D42A27DB-BD31-4B8C-83A1-F6EECF244321}">
                <p14:modId xmlns:p14="http://schemas.microsoft.com/office/powerpoint/2010/main" val="3261498579"/>
              </p:ext>
            </p:extLst>
          </p:nvPr>
        </p:nvGraphicFramePr>
        <p:xfrm>
          <a:off x="486310" y="1278432"/>
          <a:ext cx="11219380" cy="5132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2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6914" y="405938"/>
            <a:ext cx="10544889" cy="769441"/>
          </a:xfrm>
          <a:prstGeom prst="rect">
            <a:avLst/>
          </a:prstGeom>
          <a:noFill/>
        </p:spPr>
        <p:txBody>
          <a:bodyPr wrap="square" rtlCol="0">
            <a:spAutoFit/>
          </a:bodyPr>
          <a:lstStyle/>
          <a:p>
            <a:r>
              <a:rPr lang="en-IN" sz="4400" u="sng" dirty="0">
                <a:latin typeface="Algerian" panose="04020705040A02060702" pitchFamily="82" charset="0"/>
              </a:rPr>
              <a:t>REQUIREMENT SPECIFICATION:</a:t>
            </a:r>
          </a:p>
        </p:txBody>
      </p:sp>
      <p:pic>
        <p:nvPicPr>
          <p:cNvPr id="4" name="Picture 3"/>
          <p:cNvPicPr>
            <a:picLocks noChangeAspect="1"/>
          </p:cNvPicPr>
          <p:nvPr/>
        </p:nvPicPr>
        <p:blipFill rotWithShape="1">
          <a:blip r:embed="rId3"/>
          <a:srcRect b="13064"/>
          <a:stretch/>
        </p:blipFill>
        <p:spPr>
          <a:xfrm>
            <a:off x="-65314" y="-144472"/>
            <a:ext cx="1739900" cy="1661535"/>
          </a:xfrm>
          <a:prstGeom prst="rect">
            <a:avLst/>
          </a:prstGeom>
        </p:spPr>
      </p:pic>
      <p:sp>
        <p:nvSpPr>
          <p:cNvPr id="5" name="Rectangle 4"/>
          <p:cNvSpPr/>
          <p:nvPr/>
        </p:nvSpPr>
        <p:spPr>
          <a:xfrm>
            <a:off x="192833" y="1517063"/>
            <a:ext cx="11999167" cy="5078313"/>
          </a:xfrm>
          <a:prstGeom prst="rect">
            <a:avLst/>
          </a:prstGeom>
        </p:spPr>
        <p:txBody>
          <a:bodyPr wrap="square">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Software</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Languages: </a:t>
            </a:r>
            <a:r>
              <a:rPr lang="en-IN" sz="2000" dirty="0">
                <a:latin typeface="Times New Roman" panose="02020603050405020304" pitchFamily="18" charset="0"/>
                <a:cs typeface="Times New Roman" panose="02020603050405020304" pitchFamily="18" charset="0"/>
              </a:rPr>
              <a:t>Python, R, or Java for algorithm implementation.</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Frameworks/Libraries:  - </a:t>
            </a:r>
            <a:r>
              <a:rPr lang="en-IN" sz="2000" dirty="0">
                <a:latin typeface="Times New Roman" panose="02020603050405020304" pitchFamily="18" charset="0"/>
                <a:cs typeface="Times New Roman" panose="02020603050405020304" pitchFamily="18" charset="0"/>
              </a:rPr>
              <a:t>Scikit-learn (for machine learning)</a:t>
            </a:r>
          </a:p>
          <a:p>
            <a:r>
              <a:rPr lang="en-IN" sz="2000" dirty="0">
                <a:latin typeface="Times New Roman" panose="02020603050405020304" pitchFamily="18" charset="0"/>
                <a:cs typeface="Times New Roman" panose="02020603050405020304" pitchFamily="18" charset="0"/>
              </a:rPr>
              <a:t>                                                - Pandas (for data manipulation)</a:t>
            </a:r>
          </a:p>
          <a:p>
            <a:r>
              <a:rPr lang="en-IN" sz="2000" dirty="0">
                <a:latin typeface="Times New Roman" panose="02020603050405020304" pitchFamily="18" charset="0"/>
                <a:cs typeface="Times New Roman" panose="02020603050405020304" pitchFamily="18" charset="0"/>
              </a:rPr>
              <a:t>                                                - NumPy (for numerical operations)</a:t>
            </a:r>
          </a:p>
          <a:p>
            <a:r>
              <a:rPr lang="en-IN" sz="2000" dirty="0">
                <a:latin typeface="Times New Roman" panose="02020603050405020304" pitchFamily="18" charset="0"/>
                <a:cs typeface="Times New Roman" panose="02020603050405020304" pitchFamily="18" charset="0"/>
              </a:rPr>
              <a:t>                                                - Matplotlib/Seaborn (for data visualization)</a:t>
            </a:r>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a:t>
            </a:r>
            <a:r>
              <a:rPr lang="en-IN" sz="2000" dirty="0">
                <a:latin typeface="Times New Roman" panose="02020603050405020304" pitchFamily="18" charset="0"/>
                <a:cs typeface="Times New Roman" panose="02020603050405020304" pitchFamily="18" charset="0"/>
              </a:rPr>
              <a:t>SQL or NoSQL (e.g., MongoDB) for storing health data.</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Cloud Platform: </a:t>
            </a:r>
            <a:r>
              <a:rPr lang="en-IN" sz="2000" dirty="0">
                <a:latin typeface="Times New Roman" panose="02020603050405020304" pitchFamily="18" charset="0"/>
                <a:cs typeface="Times New Roman" panose="02020603050405020304" pitchFamily="18" charset="0"/>
              </a:rPr>
              <a:t>AWS, Google Cloud, or Azure for data storage and processing.</a:t>
            </a:r>
          </a:p>
          <a:p>
            <a:pPr lvl="1"/>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Hardware</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Computing Device:</a:t>
            </a:r>
            <a:r>
              <a:rPr lang="en-US" sz="2000" dirty="0">
                <a:latin typeface="Times New Roman" panose="02020603050405020304" pitchFamily="18" charset="0"/>
                <a:cs typeface="Times New Roman" panose="02020603050405020304" pitchFamily="18" charset="0"/>
              </a:rPr>
              <a:t> High-performance computer or server with a multi-core CPU and sufficient RAM (16GB or more).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Wearable Sensors: </a:t>
            </a:r>
            <a:r>
              <a:rPr lang="en-US" sz="2000" dirty="0">
                <a:latin typeface="Times New Roman" panose="02020603050405020304" pitchFamily="18" charset="0"/>
                <a:cs typeface="Times New Roman" panose="02020603050405020304" pitchFamily="18" charset="0"/>
              </a:rPr>
              <a:t>Devices like WHOOP or GARMIN to collect real-time health data (e.g., heart rate monitors).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Networking Equipment: </a:t>
            </a:r>
            <a:r>
              <a:rPr lang="en-US" sz="2000" dirty="0">
                <a:latin typeface="Times New Roman" panose="02020603050405020304" pitchFamily="18" charset="0"/>
                <a:cs typeface="Times New Roman" panose="02020603050405020304" pitchFamily="18" charset="0"/>
              </a:rPr>
              <a:t>Reliable internet connection for data transmission between sensors and the central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3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B649-F2D4-6604-2BAA-B1C6D6B988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B0E599-9215-6B8E-B09F-30F2EDB5ADE9}"/>
              </a:ext>
            </a:extLst>
          </p:cNvPr>
          <p:cNvSpPr txBox="1"/>
          <p:nvPr/>
        </p:nvSpPr>
        <p:spPr>
          <a:xfrm>
            <a:off x="904070" y="132844"/>
            <a:ext cx="10383859" cy="830997"/>
          </a:xfrm>
          <a:prstGeom prst="rect">
            <a:avLst/>
          </a:prstGeom>
          <a:noFill/>
        </p:spPr>
        <p:txBody>
          <a:bodyPr wrap="square" rtlCol="0">
            <a:spAutoFit/>
          </a:bodyPr>
          <a:lstStyle/>
          <a:p>
            <a:r>
              <a:rPr lang="en-IN" sz="4800" u="sng" dirty="0">
                <a:latin typeface="Algerian" panose="04020705040A02060702" pitchFamily="82" charset="0"/>
              </a:rPr>
              <a:t>RESULT:</a:t>
            </a:r>
          </a:p>
        </p:txBody>
      </p:sp>
      <p:pic>
        <p:nvPicPr>
          <p:cNvPr id="6146" name="Picture 2" descr="Machine Learning Algorithms ...">
            <a:extLst>
              <a:ext uri="{FF2B5EF4-FFF2-40B4-BE49-F238E27FC236}">
                <a16:creationId xmlns:a16="http://schemas.microsoft.com/office/drawing/2014/main" id="{AF188913-D6CB-E204-546F-CE663C9A4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57" y="0"/>
            <a:ext cx="2733868" cy="15066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A9AC2E3-9A34-E42E-F736-F36ECAD27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975" y="58716"/>
            <a:ext cx="6996816" cy="3296156"/>
          </a:xfrm>
          <a:prstGeom prst="rect">
            <a:avLst/>
          </a:prstGeom>
        </p:spPr>
      </p:pic>
      <p:pic>
        <p:nvPicPr>
          <p:cNvPr id="11" name="Picture 10">
            <a:extLst>
              <a:ext uri="{FF2B5EF4-FFF2-40B4-BE49-F238E27FC236}">
                <a16:creationId xmlns:a16="http://schemas.microsoft.com/office/drawing/2014/main" id="{19E78F53-541A-71D6-878B-A37D4EA8C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3486729"/>
            <a:ext cx="6996816" cy="3312555"/>
          </a:xfrm>
          <a:prstGeom prst="rect">
            <a:avLst/>
          </a:prstGeom>
        </p:spPr>
      </p:pic>
    </p:spTree>
    <p:extLst>
      <p:ext uri="{BB962C8B-B14F-4D97-AF65-F5344CB8AC3E}">
        <p14:creationId xmlns:p14="http://schemas.microsoft.com/office/powerpoint/2010/main" val="6253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463" y="81749"/>
            <a:ext cx="4507346" cy="646331"/>
          </a:xfrm>
          <a:prstGeom prst="rect">
            <a:avLst/>
          </a:prstGeom>
          <a:noFill/>
        </p:spPr>
        <p:txBody>
          <a:bodyPr wrap="square" rtlCol="0">
            <a:spAutoFit/>
          </a:bodyPr>
          <a:lstStyle/>
          <a:p>
            <a:r>
              <a:rPr lang="en-IN" sz="3600" b="1" u="sng" dirty="0">
                <a:latin typeface="Algerian" panose="04020705040A02060702" pitchFamily="82" charset="0"/>
              </a:rPr>
              <a:t>CONTENT:</a:t>
            </a:r>
          </a:p>
        </p:txBody>
      </p:sp>
      <p:sp>
        <p:nvSpPr>
          <p:cNvPr id="3" name="Rectangle 2"/>
          <p:cNvSpPr/>
          <p:nvPr/>
        </p:nvSpPr>
        <p:spPr>
          <a:xfrm>
            <a:off x="476463" y="582949"/>
            <a:ext cx="5270361" cy="6275051"/>
          </a:xfrm>
          <a:prstGeom prst="rect">
            <a:avLst/>
          </a:prstGeom>
        </p:spPr>
        <p:txBody>
          <a:bodyPr wrap="square">
            <a:spAutoFit/>
          </a:bodyPr>
          <a:lstStyle/>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MOTIVATION</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GOALS AND OBJECTIVES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 LITERATURE REVIEW</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STUDY OF DIFFERENT ALGORITHMS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IMPLEMENTATION DETAILS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ARCHITECTURAL DESIGN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REQUIREMENT SPECIFICATION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RESULT</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REFERENCES</a:t>
            </a:r>
          </a:p>
        </p:txBody>
      </p:sp>
      <p:pic>
        <p:nvPicPr>
          <p:cNvPr id="5" name="Picture 4">
            <a:extLst>
              <a:ext uri="{FF2B5EF4-FFF2-40B4-BE49-F238E27FC236}">
                <a16:creationId xmlns:a16="http://schemas.microsoft.com/office/drawing/2014/main" id="{2E9A1AE2-C99A-2F61-0BFE-4CC15D07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22" y="1376624"/>
            <a:ext cx="5763569" cy="3637503"/>
          </a:xfrm>
          <a:prstGeom prst="rect">
            <a:avLst/>
          </a:prstGeom>
        </p:spPr>
      </p:pic>
    </p:spTree>
    <p:extLst>
      <p:ext uri="{BB962C8B-B14F-4D97-AF65-F5344CB8AC3E}">
        <p14:creationId xmlns:p14="http://schemas.microsoft.com/office/powerpoint/2010/main" val="30390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B2AF6-4E42-0DEA-F553-9A7B0EDBA0A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A75923-5878-25C5-E8ED-63F1692E4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6" y="540776"/>
            <a:ext cx="5935751" cy="2810207"/>
          </a:xfrm>
          <a:prstGeom prst="rect">
            <a:avLst/>
          </a:prstGeom>
        </p:spPr>
      </p:pic>
      <p:pic>
        <p:nvPicPr>
          <p:cNvPr id="6" name="Picture 5">
            <a:extLst>
              <a:ext uri="{FF2B5EF4-FFF2-40B4-BE49-F238E27FC236}">
                <a16:creationId xmlns:a16="http://schemas.microsoft.com/office/drawing/2014/main" id="{E6D0F2FE-69AB-9BDD-3FEA-C53D1A9D4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065" y="540776"/>
            <a:ext cx="5955406" cy="2810207"/>
          </a:xfrm>
          <a:prstGeom prst="rect">
            <a:avLst/>
          </a:prstGeom>
        </p:spPr>
      </p:pic>
      <p:pic>
        <p:nvPicPr>
          <p:cNvPr id="8" name="Picture 7">
            <a:extLst>
              <a:ext uri="{FF2B5EF4-FFF2-40B4-BE49-F238E27FC236}">
                <a16:creationId xmlns:a16="http://schemas.microsoft.com/office/drawing/2014/main" id="{636FD8C4-414E-9AC3-704C-991457EEE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124" y="3507018"/>
            <a:ext cx="5935751" cy="2810207"/>
          </a:xfrm>
          <a:prstGeom prst="rect">
            <a:avLst/>
          </a:prstGeom>
        </p:spPr>
      </p:pic>
    </p:spTree>
    <p:extLst>
      <p:ext uri="{BB962C8B-B14F-4D97-AF65-F5344CB8AC3E}">
        <p14:creationId xmlns:p14="http://schemas.microsoft.com/office/powerpoint/2010/main" val="265467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8910" y="2598108"/>
            <a:ext cx="9377265" cy="2554545"/>
          </a:xfrm>
          <a:prstGeom prst="rect">
            <a:avLst/>
          </a:prstGeom>
          <a:noFill/>
        </p:spPr>
        <p:txBody>
          <a:bodyPr wrap="square" rtlCol="0">
            <a:spAutoFit/>
          </a:bodyPr>
          <a:lstStyle/>
          <a:p>
            <a:pPr algn="just"/>
            <a:r>
              <a:rPr lang="en-US" sz="2000" dirty="0"/>
              <a:t>             The “</a:t>
            </a:r>
            <a:r>
              <a:rPr lang="en-US" sz="2000" b="1" dirty="0"/>
              <a:t>COMBAT REDINESS</a:t>
            </a:r>
            <a:r>
              <a:rPr lang="en-US" sz="2000" dirty="0"/>
              <a:t>" system revolutionizes soldier health management by integrating Health monitoring and predictive analytics, ensuring that troops are medically fit for deployment. Its innovative approach enhances safety, improves decision-making, and optimizes resources, significantly contributing to mission success and operational efficiency in military settings. Additionally, this system is highly beneficial for various military academies, enhancing mission readiness through predictive health analysis. This project exemplifies the transformative potential of technology in fostering a proactive health management culture within the armed forces.</a:t>
            </a:r>
            <a:endParaRPr lang="en-IN" dirty="0"/>
          </a:p>
        </p:txBody>
      </p:sp>
      <p:sp>
        <p:nvSpPr>
          <p:cNvPr id="3" name="TextBox 2"/>
          <p:cNvSpPr txBox="1"/>
          <p:nvPr/>
        </p:nvSpPr>
        <p:spPr>
          <a:xfrm>
            <a:off x="1518215" y="794327"/>
            <a:ext cx="4093296" cy="830997"/>
          </a:xfrm>
          <a:prstGeom prst="rect">
            <a:avLst/>
          </a:prstGeom>
          <a:noFill/>
        </p:spPr>
        <p:txBody>
          <a:bodyPr wrap="square" rtlCol="0">
            <a:spAutoFit/>
          </a:bodyPr>
          <a:lstStyle/>
          <a:p>
            <a:r>
              <a:rPr lang="en-IN" sz="4800" u="sng" dirty="0">
                <a:latin typeface="Algerian" panose="04020705040A02060702" pitchFamily="82" charset="0"/>
              </a:rPr>
              <a:t>Conclusion:</a:t>
            </a:r>
          </a:p>
        </p:txBody>
      </p:sp>
      <p:pic>
        <p:nvPicPr>
          <p:cNvPr id="4" name="Picture 3"/>
          <p:cNvPicPr>
            <a:picLocks noChangeAspect="1"/>
          </p:cNvPicPr>
          <p:nvPr/>
        </p:nvPicPr>
        <p:blipFill rotWithShape="1">
          <a:blip r:embed="rId2"/>
          <a:srcRect b="13480"/>
          <a:stretch/>
        </p:blipFill>
        <p:spPr>
          <a:xfrm>
            <a:off x="163877" y="613196"/>
            <a:ext cx="1462492" cy="1193260"/>
          </a:xfrm>
          <a:prstGeom prst="rect">
            <a:avLst/>
          </a:prstGeom>
        </p:spPr>
      </p:pic>
    </p:spTree>
    <p:extLst>
      <p:ext uri="{BB962C8B-B14F-4D97-AF65-F5344CB8AC3E}">
        <p14:creationId xmlns:p14="http://schemas.microsoft.com/office/powerpoint/2010/main" val="248376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18C24-9EB9-1525-B691-51A06B7E36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7F41F7-DC5D-E59A-26F8-264D6EFC1504}"/>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FUTURE SCOPE:</a:t>
            </a:r>
          </a:p>
        </p:txBody>
      </p:sp>
      <p:pic>
        <p:nvPicPr>
          <p:cNvPr id="6146" name="Picture 2" descr="Machine Learning Algorithms ...">
            <a:extLst>
              <a:ext uri="{FF2B5EF4-FFF2-40B4-BE49-F238E27FC236}">
                <a16:creationId xmlns:a16="http://schemas.microsoft.com/office/drawing/2014/main" id="{6C9C5BBC-D0BB-0140-3920-6715EFEE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BB1036D-D03B-9B78-1431-B8475C705D0E}"/>
              </a:ext>
            </a:extLst>
          </p:cNvPr>
          <p:cNvSpPr>
            <a:spLocks noChangeArrowheads="1"/>
          </p:cNvSpPr>
          <p:nvPr/>
        </p:nvSpPr>
        <p:spPr bwMode="auto">
          <a:xfrm>
            <a:off x="562014" y="2811686"/>
            <a:ext cx="1088136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0">
            <a:extLst>
              <a:ext uri="{FF2B5EF4-FFF2-40B4-BE49-F238E27FC236}">
                <a16:creationId xmlns:a16="http://schemas.microsoft.com/office/drawing/2014/main" id="{94BFAEC3-5B1B-3024-0708-46EFF9F99107}"/>
              </a:ext>
            </a:extLst>
          </p:cNvPr>
          <p:cNvSpPr>
            <a:spLocks noChangeArrowheads="1"/>
          </p:cNvSpPr>
          <p:nvPr/>
        </p:nvSpPr>
        <p:spPr bwMode="auto">
          <a:xfrm rot="10800000" flipV="1">
            <a:off x="472751" y="1062443"/>
            <a:ext cx="109706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2000" dirty="0"/>
          </a:p>
          <a:p>
            <a:pPr eaLnBrk="0" fontAlgn="base" hangingPunct="0">
              <a:spcBef>
                <a:spcPct val="0"/>
              </a:spcBef>
              <a:spcAft>
                <a:spcPct val="0"/>
              </a:spcAft>
              <a:buFontTx/>
              <a:buChar char="•"/>
            </a:pPr>
            <a:r>
              <a:rPr lang="en-US" altLang="en-US" sz="2000" dirty="0"/>
              <a:t>🚁 Drone &amp; Smart Helmet Integration</a:t>
            </a:r>
          </a:p>
          <a:p>
            <a:pPr eaLnBrk="0" fontAlgn="base" hangingPunct="0">
              <a:spcBef>
                <a:spcPct val="0"/>
              </a:spcBef>
              <a:spcAft>
                <a:spcPct val="0"/>
              </a:spcAft>
            </a:pPr>
            <a:r>
              <a:rPr lang="en-US" altLang="en-US" sz="2000" dirty="0"/>
              <a:t>  Sync health data with surveillance tools for real-time battlefield insights.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Mobile App for Commanders</a:t>
            </a:r>
          </a:p>
          <a:p>
            <a:pPr eaLnBrk="0" fontAlgn="base" hangingPunct="0">
              <a:spcBef>
                <a:spcPct val="0"/>
              </a:spcBef>
              <a:spcAft>
                <a:spcPct val="0"/>
              </a:spcAft>
            </a:pPr>
            <a:r>
              <a:rPr lang="en-US" altLang="en-US" sz="2000" dirty="0"/>
              <a:t>   Enable on-the-go monitoring and decision-making through secure mobile access.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Advanced Health Metrics</a:t>
            </a:r>
          </a:p>
          <a:p>
            <a:pPr eaLnBrk="0" fontAlgn="base" hangingPunct="0">
              <a:spcBef>
                <a:spcPct val="0"/>
              </a:spcBef>
              <a:spcAft>
                <a:spcPct val="0"/>
              </a:spcAft>
            </a:pPr>
            <a:r>
              <a:rPr lang="en-US" altLang="en-US" sz="2000" dirty="0"/>
              <a:t>   Include ECG, hydration, and stress detection using next-gen wearable sensors.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AI-Powered Deployment Suggestions</a:t>
            </a:r>
          </a:p>
          <a:p>
            <a:pPr eaLnBrk="0" fontAlgn="base" hangingPunct="0">
              <a:spcBef>
                <a:spcPct val="0"/>
              </a:spcBef>
              <a:spcAft>
                <a:spcPct val="0"/>
              </a:spcAft>
            </a:pPr>
            <a:r>
              <a:rPr lang="en-US" altLang="en-US" sz="2000" dirty="0"/>
              <a:t>   Use predictive models to recommend soldier deployments based on health trends.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Historical Performance Tracking</a:t>
            </a:r>
          </a:p>
          <a:p>
            <a:pPr eaLnBrk="0" fontAlgn="base" hangingPunct="0">
              <a:spcBef>
                <a:spcPct val="0"/>
              </a:spcBef>
              <a:spcAft>
                <a:spcPct val="0"/>
              </a:spcAft>
            </a:pPr>
            <a:r>
              <a:rPr lang="en-US" altLang="en-US" sz="2000" dirty="0"/>
              <a:t>   Analyze long-term data for training optimization and early risk detection.</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Cross-Force Scalability</a:t>
            </a:r>
          </a:p>
          <a:p>
            <a:pPr eaLnBrk="0" fontAlgn="base" hangingPunct="0">
              <a:spcBef>
                <a:spcPct val="0"/>
              </a:spcBef>
              <a:spcAft>
                <a:spcPct val="0"/>
              </a:spcAft>
            </a:pPr>
            <a:r>
              <a:rPr lang="en-US" altLang="en-US" sz="2000" dirty="0"/>
              <a:t>   Adapt system for use in police, disaster relief, and paramilitary training units.</a:t>
            </a:r>
          </a:p>
        </p:txBody>
      </p:sp>
    </p:spTree>
    <p:extLst>
      <p:ext uri="{BB962C8B-B14F-4D97-AF65-F5344CB8AC3E}">
        <p14:creationId xmlns:p14="http://schemas.microsoft.com/office/powerpoint/2010/main" val="15481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782" y="230909"/>
            <a:ext cx="4581237" cy="830997"/>
          </a:xfrm>
          <a:prstGeom prst="rect">
            <a:avLst/>
          </a:prstGeom>
          <a:noFill/>
        </p:spPr>
        <p:txBody>
          <a:bodyPr wrap="square" rtlCol="0">
            <a:spAutoFit/>
          </a:bodyPr>
          <a:lstStyle/>
          <a:p>
            <a:r>
              <a:rPr lang="en-IN" sz="4800" u="sng" dirty="0">
                <a:latin typeface="Algerian" panose="04020705040A02060702" pitchFamily="82" charset="0"/>
              </a:rPr>
              <a:t>REFERENCES:</a:t>
            </a:r>
          </a:p>
        </p:txBody>
      </p:sp>
      <p:sp>
        <p:nvSpPr>
          <p:cNvPr id="4" name="TextBox 3"/>
          <p:cNvSpPr txBox="1"/>
          <p:nvPr/>
        </p:nvSpPr>
        <p:spPr>
          <a:xfrm>
            <a:off x="655782" y="1911927"/>
            <a:ext cx="10113818" cy="3416320"/>
          </a:xfrm>
          <a:prstGeom prst="rect">
            <a:avLst/>
          </a:prstGeom>
          <a:noFill/>
        </p:spPr>
        <p:txBody>
          <a:bodyPr wrap="square" rtlCol="0">
            <a:spAutoFit/>
          </a:bodyPr>
          <a:lstStyle/>
          <a:p>
            <a:r>
              <a:rPr lang="en-IN" dirty="0"/>
              <a:t>[1] S. Sharma, S. Kumar, A. </a:t>
            </a:r>
            <a:r>
              <a:rPr lang="en-IN" dirty="0" err="1"/>
              <a:t>Keshari</a:t>
            </a:r>
            <a:r>
              <a:rPr lang="en-IN" dirty="0"/>
              <a:t>, S. Ahmed, S. Gupta and A. Suri, “A Real Time Au- </a:t>
            </a:r>
            <a:r>
              <a:rPr lang="en-IN" dirty="0" err="1"/>
              <a:t>tonomous</a:t>
            </a:r>
            <a:r>
              <a:rPr lang="en-IN" dirty="0"/>
              <a:t> Soldier Health Monitoring and Reporting System Using COTS Available Entities,” Second International Conference on Advances in Computing and Communication Engineering (ICACCE), </a:t>
            </a:r>
            <a:r>
              <a:rPr lang="en-IN" dirty="0" err="1"/>
              <a:t>Deharadun</a:t>
            </a:r>
            <a:r>
              <a:rPr lang="en-IN" dirty="0"/>
              <a:t>-India, May 2023.</a:t>
            </a:r>
          </a:p>
          <a:p>
            <a:endParaRPr lang="en-IN" dirty="0"/>
          </a:p>
          <a:p>
            <a:r>
              <a:rPr lang="en-IN" dirty="0"/>
              <a:t>[2] </a:t>
            </a:r>
            <a:r>
              <a:rPr lang="en-US" dirty="0"/>
              <a:t>Hock </a:t>
            </a:r>
            <a:r>
              <a:rPr lang="en-US" dirty="0" err="1"/>
              <a:t>Beinge</a:t>
            </a:r>
            <a:r>
              <a:rPr lang="en-US" dirty="0"/>
              <a:t> Limn “A Soldier Health Monitoring System for Military Applications”2010 International Conference on Body Sensor Networks (BSN). </a:t>
            </a:r>
          </a:p>
          <a:p>
            <a:endParaRPr lang="en-IN" dirty="0"/>
          </a:p>
          <a:p>
            <a:r>
              <a:rPr lang="en-US" dirty="0"/>
              <a:t>[3] P</a:t>
            </a:r>
            <a:r>
              <a:rPr lang="en-IN" dirty="0" err="1"/>
              <a:t>ulimamidia</a:t>
            </a:r>
            <a:r>
              <a:rPr lang="en-IN" dirty="0"/>
              <a:t>, B., Kumar, D. N., &amp; Prasad, S. V. S. (2022, October). Soldier tracking and health monitoring system. In AIP Conference Proceedings (Vol. 2269, No. 1, p. 030017). AIP Publishing LLC.</a:t>
            </a:r>
          </a:p>
          <a:p>
            <a:endParaRPr lang="en-IN" dirty="0"/>
          </a:p>
          <a:p>
            <a:r>
              <a:rPr lang="en-IN" dirty="0"/>
              <a:t>[4] </a:t>
            </a:r>
            <a:r>
              <a:rPr lang="en-US" dirty="0" err="1"/>
              <a:t>Samal</a:t>
            </a:r>
            <a:r>
              <a:rPr lang="en-US" dirty="0"/>
              <a:t>, T., </a:t>
            </a:r>
            <a:r>
              <a:rPr lang="en-US" dirty="0" err="1"/>
              <a:t>Bhondve</a:t>
            </a:r>
            <a:r>
              <a:rPr lang="en-US" dirty="0"/>
              <a:t>, S., </a:t>
            </a:r>
            <a:r>
              <a:rPr lang="en-US" dirty="0" err="1"/>
              <a:t>Masal</a:t>
            </a:r>
            <a:r>
              <a:rPr lang="en-US" dirty="0"/>
              <a:t>, S., &amp; Gite, S. (2023). Soldier Health Monitoring And Tracking System Using </a:t>
            </a:r>
            <a:r>
              <a:rPr lang="en-US" dirty="0" err="1"/>
              <a:t>Iot</a:t>
            </a:r>
            <a:r>
              <a:rPr lang="en-US" dirty="0"/>
              <a:t>. International Journal.</a:t>
            </a:r>
            <a:endParaRPr lang="en-IN" dirty="0"/>
          </a:p>
        </p:txBody>
      </p:sp>
    </p:spTree>
    <p:extLst>
      <p:ext uri="{BB962C8B-B14F-4D97-AF65-F5344CB8AC3E}">
        <p14:creationId xmlns:p14="http://schemas.microsoft.com/office/powerpoint/2010/main" val="391399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705" y="2512194"/>
            <a:ext cx="7680960" cy="1323439"/>
          </a:xfrm>
          <a:prstGeom prst="rect">
            <a:avLst/>
          </a:prstGeom>
          <a:noFill/>
        </p:spPr>
        <p:txBody>
          <a:bodyPr wrap="square" rtlCol="0">
            <a:spAutoFit/>
          </a:bodyPr>
          <a:lstStyle/>
          <a:p>
            <a:r>
              <a:rPr lang="en-IN" sz="8000" dirty="0">
                <a:latin typeface="Algerian" panose="04020705040A02060702" pitchFamily="82" charset="0"/>
              </a:rPr>
              <a:t>THANK YOU!!!</a:t>
            </a:r>
          </a:p>
        </p:txBody>
      </p:sp>
    </p:spTree>
    <p:extLst>
      <p:ext uri="{BB962C8B-B14F-4D97-AF65-F5344CB8AC3E}">
        <p14:creationId xmlns:p14="http://schemas.microsoft.com/office/powerpoint/2010/main" val="47977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147" y="479237"/>
            <a:ext cx="7828383" cy="5940088"/>
          </a:xfrm>
          <a:prstGeom prst="rect">
            <a:avLst/>
          </a:prstGeom>
          <a:noFill/>
        </p:spPr>
        <p:txBody>
          <a:bodyPr wrap="square" rtlCol="0">
            <a:spAutoFit/>
          </a:bodyPr>
          <a:lstStyle/>
          <a:p>
            <a:r>
              <a:rPr lang="en-IN" sz="4800" u="sng" dirty="0">
                <a:latin typeface="Algerian" panose="04020705040A02060702" pitchFamily="82" charset="0"/>
              </a:rPr>
              <a:t>Introduction:</a:t>
            </a:r>
          </a:p>
          <a:p>
            <a:r>
              <a:rPr lang="en-IN" sz="2400" i="1" dirty="0">
                <a:latin typeface="Times New Roman" panose="02020603050405020304" pitchFamily="18" charset="0"/>
                <a:cs typeface="Times New Roman" panose="02020603050405020304" pitchFamily="18" charset="0"/>
              </a:rPr>
              <a:t>COMBAT REDINESS : Enhancing mission success through Health monitoring &amp; Predictive Analysis</a:t>
            </a:r>
          </a:p>
          <a:p>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Project Overview</a:t>
            </a:r>
            <a:r>
              <a:rPr lang="en-US" dirty="0">
                <a:latin typeface="Times New Roman" panose="02020603050405020304" pitchFamily="18" charset="0"/>
                <a:cs typeface="Times New Roman" panose="02020603050405020304" pitchFamily="18" charset="0"/>
              </a:rPr>
              <a:t>: A system for health monitoring and predictive analytics for soldiers during training in military camps.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enhance soldier readiness and safety by detecting potential health risks early.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Target Use Case</a:t>
            </a:r>
            <a:r>
              <a:rPr lang="en-US" dirty="0">
                <a:latin typeface="Times New Roman" panose="02020603050405020304" pitchFamily="18" charset="0"/>
                <a:cs typeface="Times New Roman" panose="02020603050405020304" pitchFamily="18" charset="0"/>
              </a:rPr>
              <a:t>: Designed for use during training or probation periods, before soldiers are deployed in actual combat.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Utilizes wearable sensors, machine learning, and predictive analytics for comprehensive health monitoring.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Enables timely interventions and informed decision-making to ensure soldiers' combat readiness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39BDAB-B4AF-0D98-CC83-78437D6918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608" y="2174033"/>
            <a:ext cx="3890865" cy="2864499"/>
          </a:xfrm>
          <a:prstGeom prst="rect">
            <a:avLst/>
          </a:prstGeom>
        </p:spPr>
      </p:pic>
    </p:spTree>
    <p:extLst>
      <p:ext uri="{BB962C8B-B14F-4D97-AF65-F5344CB8AC3E}">
        <p14:creationId xmlns:p14="http://schemas.microsoft.com/office/powerpoint/2010/main" val="305761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255" y="332509"/>
            <a:ext cx="7139709" cy="830997"/>
          </a:xfrm>
          <a:prstGeom prst="rect">
            <a:avLst/>
          </a:prstGeom>
          <a:noFill/>
        </p:spPr>
        <p:txBody>
          <a:bodyPr wrap="square" rtlCol="0">
            <a:spAutoFit/>
          </a:bodyPr>
          <a:lstStyle/>
          <a:p>
            <a:r>
              <a:rPr lang="en-IN" sz="4800" u="sng" dirty="0">
                <a:latin typeface="Algerian" panose="04020705040A02060702" pitchFamily="82" charset="0"/>
              </a:rPr>
              <a:t>Problem Statement</a:t>
            </a:r>
            <a:r>
              <a:rPr lang="en-IN" sz="4800" dirty="0">
                <a:latin typeface="Algerian" panose="04020705040A02060702" pitchFamily="82" charset="0"/>
              </a:rPr>
              <a:t>:</a:t>
            </a:r>
          </a:p>
        </p:txBody>
      </p:sp>
      <p:sp>
        <p:nvSpPr>
          <p:cNvPr id="3" name="TextBox 2"/>
          <p:cNvSpPr txBox="1"/>
          <p:nvPr/>
        </p:nvSpPr>
        <p:spPr>
          <a:xfrm>
            <a:off x="692727" y="1721733"/>
            <a:ext cx="10806545" cy="2308324"/>
          </a:xfrm>
          <a:prstGeom prst="rect">
            <a:avLst/>
          </a:prstGeom>
          <a:noFill/>
        </p:spPr>
        <p:txBody>
          <a:bodyPr wrap="square" rtlCol="0">
            <a:spAutoFit/>
          </a:bodyPr>
          <a:lstStyle/>
          <a:p>
            <a:r>
              <a:rPr lang="en-US" dirty="0"/>
              <a:t>   </a:t>
            </a:r>
            <a:r>
              <a:rPr lang="en-US" sz="2400" dirty="0"/>
              <a:t>Assessing the combat readiness of soldiers during training is challenging due to the absence of  health monitoring and predictive analytics. This project aims to develop a comprehensive system that continuously monitors soldiers' health using wearable sensors and predicts potential health risks through machine learning. The goal is to ensure accurate health assessments, enabling informed decision-making and optimizing soldier readiness before deployment.</a:t>
            </a:r>
            <a:endParaRPr lang="en-IN" sz="2400" dirty="0"/>
          </a:p>
        </p:txBody>
      </p:sp>
      <p:sp>
        <p:nvSpPr>
          <p:cNvPr id="4" name="AutoShape 2" descr="transparent background PNG clipar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91C8310-8133-916A-8C34-A77E27D68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06" y="4256443"/>
            <a:ext cx="2584580" cy="2424275"/>
          </a:xfrm>
          <a:prstGeom prst="rect">
            <a:avLst/>
          </a:prstGeom>
        </p:spPr>
      </p:pic>
    </p:spTree>
    <p:extLst>
      <p:ext uri="{BB962C8B-B14F-4D97-AF65-F5344CB8AC3E}">
        <p14:creationId xmlns:p14="http://schemas.microsoft.com/office/powerpoint/2010/main" val="206750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0109" y="0"/>
            <a:ext cx="5689600" cy="1015663"/>
          </a:xfrm>
          <a:prstGeom prst="rect">
            <a:avLst/>
          </a:prstGeom>
          <a:noFill/>
        </p:spPr>
        <p:txBody>
          <a:bodyPr wrap="square" rtlCol="0">
            <a:spAutoFit/>
          </a:bodyPr>
          <a:lstStyle/>
          <a:p>
            <a:r>
              <a:rPr lang="en-IN" sz="6000" u="sng" dirty="0">
                <a:latin typeface="Algerian" panose="04020705040A02060702" pitchFamily="82" charset="0"/>
              </a:rPr>
              <a:t>Motivation:</a:t>
            </a:r>
          </a:p>
        </p:txBody>
      </p:sp>
      <p:cxnSp>
        <p:nvCxnSpPr>
          <p:cNvPr id="5" name="Straight Connector 4"/>
          <p:cNvCxnSpPr/>
          <p:nvPr/>
        </p:nvCxnSpPr>
        <p:spPr>
          <a:xfrm>
            <a:off x="5980546" y="1219200"/>
            <a:ext cx="0" cy="5477164"/>
          </a:xfrm>
          <a:prstGeom prst="line">
            <a:avLst/>
          </a:prstGeom>
          <a:ln>
            <a:solidFill>
              <a:schemeClr val="tx1"/>
            </a:solidFill>
          </a:ln>
          <a:scene3d>
            <a:camera prst="isometricOffAxis1Right"/>
            <a:lightRig rig="threePt" dir="t"/>
          </a:scene3d>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6255" y="3957782"/>
            <a:ext cx="11628581" cy="0"/>
          </a:xfrm>
          <a:prstGeom prst="line">
            <a:avLst/>
          </a:prstGeom>
          <a:ln>
            <a:solidFill>
              <a:schemeClr val="tx1"/>
            </a:solidFill>
          </a:ln>
          <a:scene3d>
            <a:camera prst="perspectiveAbove"/>
            <a:lightRig rig="threePt" dir="t"/>
          </a:scene3d>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2036" y="1514764"/>
            <a:ext cx="4886037"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Enhancing Soldier Readiness:</a:t>
            </a:r>
            <a:endParaRPr lang="en-US" b="1" dirty="0">
              <a:latin typeface="Times New Roman" panose="02020603050405020304" pitchFamily="18" charset="0"/>
              <a:cs typeface="Times New Roman" panose="02020603050405020304" pitchFamily="18" charset="0"/>
            </a:endParaRPr>
          </a:p>
          <a:p>
            <a:r>
              <a:rPr lang="en-US" dirty="0"/>
              <a:t> "Ensure soldiers are physically and mentally fit before deployment”</a:t>
            </a:r>
          </a:p>
          <a:p>
            <a:endParaRPr lang="en-IN" dirty="0"/>
          </a:p>
        </p:txBody>
      </p:sp>
      <p:sp>
        <p:nvSpPr>
          <p:cNvPr id="10" name="AutoShape 2" descr="polycystic ovary syndrome ..."/>
          <p:cNvSpPr>
            <a:spLocks noChangeAspect="1" noChangeArrowheads="1"/>
          </p:cNvSpPr>
          <p:nvPr/>
        </p:nvSpPr>
        <p:spPr bwMode="auto">
          <a:xfrm>
            <a:off x="1698048" y="33225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6253019" y="1514764"/>
            <a:ext cx="5394035"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Preventing Health Crises:</a:t>
            </a:r>
            <a:endParaRPr lang="en-US" b="1" dirty="0">
              <a:latin typeface="Times New Roman" panose="02020603050405020304" pitchFamily="18" charset="0"/>
              <a:cs typeface="Times New Roman" panose="02020603050405020304" pitchFamily="18" charset="0"/>
            </a:endParaRPr>
          </a:p>
          <a:p>
            <a:r>
              <a:rPr lang="en-US" dirty="0"/>
              <a:t> "Detect potential health issues early to avoid serious conditions during training.”</a:t>
            </a:r>
          </a:p>
          <a:p>
            <a:endParaRPr lang="en-IN" dirty="0"/>
          </a:p>
        </p:txBody>
      </p:sp>
      <p:sp>
        <p:nvSpPr>
          <p:cNvPr id="14" name="TextBox 13"/>
          <p:cNvSpPr txBox="1"/>
          <p:nvPr/>
        </p:nvSpPr>
        <p:spPr>
          <a:xfrm>
            <a:off x="701964" y="4387273"/>
            <a:ext cx="5181600"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Improving Decision-Making:</a:t>
            </a:r>
            <a:endParaRPr lang="en-US" b="1" dirty="0"/>
          </a:p>
          <a:p>
            <a:r>
              <a:rPr lang="en-US" dirty="0"/>
              <a:t> "Provide commanders with data-driven insights to optimize soldier deployment and training.”</a:t>
            </a:r>
          </a:p>
          <a:p>
            <a:pPr marL="285750" indent="-285750">
              <a:buFont typeface="Wingdings" panose="05000000000000000000" pitchFamily="2" charset="2"/>
              <a:buChar char="Ø"/>
            </a:pPr>
            <a:endParaRPr lang="en-IN" dirty="0"/>
          </a:p>
        </p:txBody>
      </p:sp>
      <p:sp>
        <p:nvSpPr>
          <p:cNvPr id="15" name="TextBox 14"/>
          <p:cNvSpPr txBox="1"/>
          <p:nvPr/>
        </p:nvSpPr>
        <p:spPr>
          <a:xfrm>
            <a:off x="6253019" y="4387273"/>
            <a:ext cx="5661890"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Boosting Safety in Training:</a:t>
            </a:r>
            <a:r>
              <a:rPr lang="en-IN" dirty="0"/>
              <a:t> </a:t>
            </a:r>
            <a:endParaRPr lang="en-US" b="1" dirty="0"/>
          </a:p>
          <a:p>
            <a:r>
              <a:rPr lang="en-US" dirty="0"/>
              <a:t>"Use quick health monitoring to create a safer environment during intensive military exercises.”</a:t>
            </a:r>
          </a:p>
          <a:p>
            <a:endParaRPr lang="en-IN" dirty="0"/>
          </a:p>
        </p:txBody>
      </p:sp>
      <p:pic>
        <p:nvPicPr>
          <p:cNvPr id="4" name="Picture 3">
            <a:extLst>
              <a:ext uri="{FF2B5EF4-FFF2-40B4-BE49-F238E27FC236}">
                <a16:creationId xmlns:a16="http://schemas.microsoft.com/office/drawing/2014/main" id="{8287B246-15F4-B51C-E4FB-7029AC67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782" y="2567872"/>
            <a:ext cx="1294364" cy="1294364"/>
          </a:xfrm>
          <a:prstGeom prst="rect">
            <a:avLst/>
          </a:prstGeom>
        </p:spPr>
      </p:pic>
      <p:pic>
        <p:nvPicPr>
          <p:cNvPr id="7" name="Picture 6">
            <a:extLst>
              <a:ext uri="{FF2B5EF4-FFF2-40B4-BE49-F238E27FC236}">
                <a16:creationId xmlns:a16="http://schemas.microsoft.com/office/drawing/2014/main" id="{71EFB817-39CA-1350-1389-2B68E758D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835" y="2397878"/>
            <a:ext cx="1057132" cy="1493409"/>
          </a:xfrm>
          <a:prstGeom prst="rect">
            <a:avLst/>
          </a:prstGeom>
        </p:spPr>
      </p:pic>
      <p:pic>
        <p:nvPicPr>
          <p:cNvPr id="17" name="Picture 16">
            <a:extLst>
              <a:ext uri="{FF2B5EF4-FFF2-40B4-BE49-F238E27FC236}">
                <a16:creationId xmlns:a16="http://schemas.microsoft.com/office/drawing/2014/main" id="{AB64C15E-F8F4-4584-15AD-83A2B27064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2003" y="5325694"/>
            <a:ext cx="1382796" cy="1382796"/>
          </a:xfrm>
          <a:prstGeom prst="rect">
            <a:avLst/>
          </a:prstGeom>
        </p:spPr>
      </p:pic>
      <p:pic>
        <p:nvPicPr>
          <p:cNvPr id="19" name="Picture 18">
            <a:extLst>
              <a:ext uri="{FF2B5EF4-FFF2-40B4-BE49-F238E27FC236}">
                <a16:creationId xmlns:a16="http://schemas.microsoft.com/office/drawing/2014/main" id="{121342B5-DBAD-0B7B-44FA-E2E986AA83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9126" y="5325694"/>
            <a:ext cx="1494409" cy="1494409"/>
          </a:xfrm>
          <a:prstGeom prst="rect">
            <a:avLst/>
          </a:prstGeom>
        </p:spPr>
      </p:pic>
    </p:spTree>
    <p:extLst>
      <p:ext uri="{BB962C8B-B14F-4D97-AF65-F5344CB8AC3E}">
        <p14:creationId xmlns:p14="http://schemas.microsoft.com/office/powerpoint/2010/main" val="269513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8124" y="210026"/>
            <a:ext cx="2635336" cy="830997"/>
          </a:xfrm>
          <a:prstGeom prst="rect">
            <a:avLst/>
          </a:prstGeom>
          <a:noFill/>
        </p:spPr>
        <p:txBody>
          <a:bodyPr wrap="square" rtlCol="0">
            <a:spAutoFit/>
          </a:bodyPr>
          <a:lstStyle/>
          <a:p>
            <a:r>
              <a:rPr lang="en-IN" sz="4800" u="sng" dirty="0">
                <a:latin typeface="Algerian" panose="04020705040A02060702" pitchFamily="82" charset="0"/>
              </a:rPr>
              <a:t>Goals:</a:t>
            </a:r>
          </a:p>
        </p:txBody>
      </p:sp>
      <p:sp>
        <p:nvSpPr>
          <p:cNvPr id="8" name="Rectangle 4"/>
          <p:cNvSpPr>
            <a:spLocks noChangeArrowheads="1"/>
          </p:cNvSpPr>
          <p:nvPr/>
        </p:nvSpPr>
        <p:spPr bwMode="auto">
          <a:xfrm>
            <a:off x="398106" y="1041023"/>
            <a:ext cx="11239714"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Goa</a:t>
            </a:r>
            <a:r>
              <a:rPr kumimoji="0" lang="en-US" altLang="en-US" sz="1800" b="1" i="0" u="none" strike="noStrike" cap="none" normalizeH="0" baseline="0" dirty="0">
                <a:ln>
                  <a:noFill/>
                </a:ln>
                <a:solidFill>
                  <a:schemeClr val="tx1"/>
                </a:solidFill>
                <a:effectLst/>
                <a:latin typeface="Arial" panose="020B0604020202020204" pitchFamily="34" charset="0"/>
              </a:rPr>
              <a:t>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b="1" dirty="0"/>
              <a:t>Enhance Combat Readiness:</a:t>
            </a:r>
            <a:r>
              <a:rPr lang="en-US" dirty="0"/>
              <a:t> Develop a comprehensive health monitoring system for soldiers during training to ensure their physical and mental fitness before deployment by identifying and addressing potential health risks proactively.</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Secondary Goals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b="1" dirty="0"/>
              <a:t>Utilize Wearable Sensors:</a:t>
            </a:r>
            <a:r>
              <a:rPr lang="en-US" dirty="0"/>
              <a:t> Implement advanced wearable technology to continuously track vital signs and health metrics of soldiers during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Integrate Predictive Analytics: </a:t>
            </a:r>
            <a:r>
              <a:rPr kumimoji="0" lang="en-US" altLang="en-US" sz="1800" b="0" i="0" u="none" strike="noStrike" cap="none" normalizeH="0" baseline="0" dirty="0">
                <a:ln>
                  <a:noFill/>
                </a:ln>
                <a:solidFill>
                  <a:schemeClr val="tx1"/>
                </a:solidFill>
                <a:effectLst/>
              </a:rPr>
              <a:t>Employ machine learning algorithms to analyze health data and forecast potential health issues, allowing for early intervention.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Develop a User-Friendly Dashboard: </a:t>
            </a:r>
            <a:r>
              <a:rPr kumimoji="0" lang="en-US" altLang="en-US" sz="1800" b="0" i="0" u="none" strike="noStrike" cap="none" normalizeH="0" baseline="0" dirty="0">
                <a:ln>
                  <a:noFill/>
                </a:ln>
                <a:solidFill>
                  <a:schemeClr val="tx1"/>
                </a:solidFill>
                <a:effectLst/>
              </a:rPr>
              <a:t>Create an intuitive dashboard for commanders to visualize soldiers’ health data , enhancing decision-making capabilities.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Improve Training Safety Protocols: </a:t>
            </a:r>
            <a:r>
              <a:rPr kumimoji="0" lang="en-US" altLang="en-US" sz="1800" b="0" i="0" u="none" strike="noStrike" cap="none" normalizeH="0" baseline="0" dirty="0">
                <a:ln>
                  <a:noFill/>
                </a:ln>
                <a:solidFill>
                  <a:schemeClr val="tx1"/>
                </a:solidFill>
                <a:effectLst/>
              </a:rPr>
              <a:t>Establish protocols for timely medical interventions based on health monitoring data to reduce the risk of health-related incidents during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Optimize Resource Allocation: </a:t>
            </a:r>
            <a:r>
              <a:rPr kumimoji="0" lang="en-US" altLang="en-US" sz="1800" b="0" i="0" u="none" strike="noStrike" cap="none" normalizeH="0" baseline="0" dirty="0">
                <a:ln>
                  <a:noFill/>
                </a:ln>
                <a:solidFill>
                  <a:schemeClr val="tx1"/>
                </a:solidFill>
                <a:effectLst/>
              </a:rPr>
              <a:t>Streamline medical support and training resources by identifying soldiers in need of additional care or attention before deployment</a:t>
            </a:r>
          </a:p>
        </p:txBody>
      </p:sp>
      <p:pic>
        <p:nvPicPr>
          <p:cNvPr id="9" name="Picture 8"/>
          <p:cNvPicPr>
            <a:picLocks noChangeAspect="1"/>
          </p:cNvPicPr>
          <p:nvPr/>
        </p:nvPicPr>
        <p:blipFill>
          <a:blip r:embed="rId2"/>
          <a:stretch>
            <a:fillRect/>
          </a:stretch>
        </p:blipFill>
        <p:spPr>
          <a:xfrm>
            <a:off x="286139" y="-173277"/>
            <a:ext cx="1704954" cy="1329700"/>
          </a:xfrm>
          <a:prstGeom prst="rect">
            <a:avLst/>
          </a:prstGeom>
        </p:spPr>
      </p:pic>
    </p:spTree>
    <p:extLst>
      <p:ext uri="{BB962C8B-B14F-4D97-AF65-F5344CB8AC3E}">
        <p14:creationId xmlns:p14="http://schemas.microsoft.com/office/powerpoint/2010/main" val="224537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9363" y="666641"/>
            <a:ext cx="4034237" cy="830997"/>
          </a:xfrm>
          <a:prstGeom prst="rect">
            <a:avLst/>
          </a:prstGeom>
          <a:noFill/>
        </p:spPr>
        <p:txBody>
          <a:bodyPr wrap="square" rtlCol="0">
            <a:spAutoFit/>
          </a:bodyPr>
          <a:lstStyle/>
          <a:p>
            <a:r>
              <a:rPr lang="en-IN" sz="4800" u="sng" dirty="0">
                <a:latin typeface="Algerian" panose="04020705040A02060702" pitchFamily="82" charset="0"/>
              </a:rPr>
              <a:t>Objectives:</a:t>
            </a:r>
          </a:p>
        </p:txBody>
      </p:sp>
      <p:sp>
        <p:nvSpPr>
          <p:cNvPr id="3" name="Rectangle 1"/>
          <p:cNvSpPr>
            <a:spLocks noChangeArrowheads="1"/>
          </p:cNvSpPr>
          <p:nvPr/>
        </p:nvSpPr>
        <p:spPr bwMode="auto">
          <a:xfrm>
            <a:off x="811763" y="1591288"/>
            <a:ext cx="938659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a:p>
          <a:p>
            <a:pPr marL="342900" indent="-342900">
              <a:buFont typeface="Wingdings" panose="05000000000000000000" pitchFamily="2" charset="2"/>
              <a:buChar char="Ø"/>
            </a:pPr>
            <a:r>
              <a:rPr lang="en-US" sz="2000" dirty="0"/>
              <a:t>To monitor health by implementing wearable sensors to continuously track soldiers' vital signs during training.</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analyze data using machine learning to predict potential health risks based on collected health metrics.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create a dashboard for commanders to visualize soldiers’ health status.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enhance safety by establishing protocols for timely medical interventions to prevent health crises during training.</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optimize resources by improving allocation of medical and logistical support based on health assessments before deployment.</a:t>
            </a:r>
          </a:p>
          <a:p>
            <a:endParaRPr lang="en-US" sz="2000" dirty="0"/>
          </a:p>
        </p:txBody>
      </p:sp>
      <p:pic>
        <p:nvPicPr>
          <p:cNvPr id="4" name="Picture 3"/>
          <p:cNvPicPr>
            <a:picLocks noChangeAspect="1"/>
          </p:cNvPicPr>
          <p:nvPr/>
        </p:nvPicPr>
        <p:blipFill>
          <a:blip r:embed="rId2"/>
          <a:stretch>
            <a:fillRect/>
          </a:stretch>
        </p:blipFill>
        <p:spPr>
          <a:xfrm>
            <a:off x="694886" y="619815"/>
            <a:ext cx="1389497" cy="924647"/>
          </a:xfrm>
          <a:prstGeom prst="rect">
            <a:avLst/>
          </a:prstGeom>
        </p:spPr>
      </p:pic>
    </p:spTree>
    <p:extLst>
      <p:ext uri="{BB962C8B-B14F-4D97-AF65-F5344CB8AC3E}">
        <p14:creationId xmlns:p14="http://schemas.microsoft.com/office/powerpoint/2010/main" val="59807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690" y="73891"/>
            <a:ext cx="7195128" cy="1754326"/>
          </a:xfrm>
          <a:prstGeom prst="rect">
            <a:avLst/>
          </a:prstGeom>
          <a:noFill/>
        </p:spPr>
        <p:txBody>
          <a:bodyPr wrap="square" rtlCol="0">
            <a:spAutoFit/>
          </a:bodyPr>
          <a:lstStyle/>
          <a:p>
            <a:r>
              <a:rPr lang="en-IN" sz="5400" u="sng" dirty="0">
                <a:latin typeface="Algerian" panose="04020705040A02060702" pitchFamily="82" charset="0"/>
              </a:rPr>
              <a:t>Literature Review:</a:t>
            </a:r>
          </a:p>
          <a:p>
            <a:endParaRPr lang="en-IN" sz="5400" u="sng" dirty="0">
              <a:latin typeface="Algerian" panose="04020705040A02060702" pitchFamily="82"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8113064"/>
              </p:ext>
            </p:extLst>
          </p:nvPr>
        </p:nvGraphicFramePr>
        <p:xfrm>
          <a:off x="180392" y="992275"/>
          <a:ext cx="11831215" cy="5748411"/>
        </p:xfrm>
        <a:graphic>
          <a:graphicData uri="http://schemas.openxmlformats.org/drawingml/2006/table">
            <a:tbl>
              <a:tblPr firstRow="1" bandRow="1">
                <a:tableStyleId>{2D5ABB26-0587-4C30-8999-92F81FD0307C}</a:tableStyleId>
              </a:tblPr>
              <a:tblGrid>
                <a:gridCol w="2366243">
                  <a:extLst>
                    <a:ext uri="{9D8B030D-6E8A-4147-A177-3AD203B41FA5}">
                      <a16:colId xmlns:a16="http://schemas.microsoft.com/office/drawing/2014/main" val="20000"/>
                    </a:ext>
                  </a:extLst>
                </a:gridCol>
                <a:gridCol w="137222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808514">
                  <a:extLst>
                    <a:ext uri="{9D8B030D-6E8A-4147-A177-3AD203B41FA5}">
                      <a16:colId xmlns:a16="http://schemas.microsoft.com/office/drawing/2014/main" val="20003"/>
                    </a:ext>
                  </a:extLst>
                </a:gridCol>
                <a:gridCol w="2541036">
                  <a:extLst>
                    <a:ext uri="{9D8B030D-6E8A-4147-A177-3AD203B41FA5}">
                      <a16:colId xmlns:a16="http://schemas.microsoft.com/office/drawing/2014/main" val="20004"/>
                    </a:ext>
                  </a:extLst>
                </a:gridCol>
              </a:tblGrid>
              <a:tr h="678659">
                <a:tc>
                  <a:txBody>
                    <a:bodyPr/>
                    <a:lstStyle/>
                    <a:p>
                      <a:r>
                        <a:rPr lang="en-IN" dirty="0"/>
                        <a:t>      </a:t>
                      </a:r>
                      <a:r>
                        <a:rPr lang="en-IN" sz="2000" b="1" dirty="0"/>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2000" dirty="0"/>
                        <a:t>   </a:t>
                      </a:r>
                      <a:r>
                        <a:rPr lang="en-IN" sz="20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Key Findings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Implication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759502">
                <a:tc>
                  <a:txBody>
                    <a:bodyPr/>
                    <a:lstStyle/>
                    <a:p>
                      <a:r>
                        <a:rPr lang="en-IN" sz="1400" dirty="0">
                          <a:latin typeface="Times New Roman" panose="02020603050405020304" pitchFamily="18" charset="0"/>
                          <a:cs typeface="Times New Roman" panose="02020603050405020304" pitchFamily="18" charset="0"/>
                        </a:rPr>
                        <a:t>Vinit Patel,</a:t>
                      </a:r>
                      <a:r>
                        <a:rPr lang="en-IN" sz="1400" dirty="0"/>
                        <a:t> Nikhil </a:t>
                      </a:r>
                      <a:r>
                        <a:rPr lang="en-IN" sz="1400" dirty="0" err="1"/>
                        <a:t>Yeware</a:t>
                      </a:r>
                      <a:r>
                        <a:rPr lang="en-IN" sz="1400" dirty="0"/>
                        <a:t>, </a:t>
                      </a:r>
                      <a:r>
                        <a:rPr lang="en-IN" sz="1400" dirty="0" err="1"/>
                        <a:t>Balganesh</a:t>
                      </a:r>
                      <a:r>
                        <a:rPr lang="en-IN" sz="1400" dirty="0"/>
                        <a:t> </a:t>
                      </a:r>
                      <a:r>
                        <a:rPr lang="en-IN" sz="1400" dirty="0" err="1"/>
                        <a:t>Thombre</a:t>
                      </a:r>
                      <a:r>
                        <a:rPr lang="en-IN" sz="1400" dirty="0"/>
                        <a:t>., </a:t>
                      </a:r>
                      <a:r>
                        <a:rPr lang="en-IN" sz="1400" dirty="0" err="1"/>
                        <a:t>Prof.Dr.Abhay</a:t>
                      </a:r>
                      <a:r>
                        <a:rPr lang="en-IN" sz="1400" dirty="0"/>
                        <a:t> </a:t>
                      </a:r>
                      <a:r>
                        <a:rPr lang="en-IN" sz="1400" dirty="0" err="1"/>
                        <a:t>Chopde</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SOLDIERS HEALTH MONITORING AND POSITION TRACKING SYSTEM</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comprehensive system provides real-time monitoring of soldiers' vital signs, including heart rate and body temperature, while simultaneously tracking their location</a:t>
                      </a:r>
                      <a:r>
                        <a:rPr lang="en-US" sz="1400" dirty="0"/>
                        <a: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system's ability to provide real-time monitoring, reliable emergency response, and user friendly interface makes it a promising solution for military applications</a:t>
                      </a:r>
                      <a:r>
                        <a:rPr lang="en-US" sz="1400" dirty="0"/>
                        <a: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41993">
                <a:tc>
                  <a:txBody>
                    <a:bodyPr/>
                    <a:lstStyle/>
                    <a:p>
                      <a:r>
                        <a:rPr lang="en-IN" sz="1400" dirty="0"/>
                        <a:t>Dharam </a:t>
                      </a:r>
                      <a:r>
                        <a:rPr lang="en-IN" sz="1400" dirty="0" err="1"/>
                        <a:t>Buddhi,Abhishek</a:t>
                      </a:r>
                      <a:r>
                        <a:rPr lang="en-IN" sz="1400" dirty="0"/>
                        <a:t> Joshi</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Tracking Military soldiers Location and Monitoring Health using Machine Learning and LORA model</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enables real-time tracking of the geolocation and health monitoring of soldiers who would get lost or hurt on the battleground.</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technology aids in the monitoring of the soldier's health metrics, environmental circumstances, and geographic locations.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68257">
                <a:tc>
                  <a:txBody>
                    <a:bodyPr/>
                    <a:lstStyle/>
                    <a:p>
                      <a:r>
                        <a:rPr lang="en-IN" sz="1400" dirty="0"/>
                        <a:t>S. </a:t>
                      </a:r>
                      <a:r>
                        <a:rPr lang="en-IN" sz="1400" dirty="0" err="1"/>
                        <a:t>Usharani</a:t>
                      </a:r>
                      <a:r>
                        <a:rPr lang="en-IN" sz="1400" dirty="0"/>
                        <a:t>, </a:t>
                      </a:r>
                      <a:r>
                        <a:rPr lang="en-IN" sz="1400" dirty="0" err="1"/>
                        <a:t>R.Rajmohan</a:t>
                      </a:r>
                      <a:r>
                        <a:rPr lang="en-IN" sz="1400" dirty="0"/>
                        <a:t>, </a:t>
                      </a:r>
                      <a:r>
                        <a:rPr lang="en-IN" sz="1400" dirty="0" err="1"/>
                        <a:t>P.Manju</a:t>
                      </a:r>
                      <a:r>
                        <a:rPr lang="en-IN" sz="1400" dirty="0"/>
                        <a:t> Bala , </a:t>
                      </a:r>
                      <a:r>
                        <a:rPr lang="en-IN" sz="1400" dirty="0" err="1"/>
                        <a:t>D.Saravanan</a:t>
                      </a:r>
                      <a:r>
                        <a:rPr lang="en-IN" sz="1400" dirty="0"/>
                        <a:t>, </a:t>
                      </a:r>
                      <a:r>
                        <a:rPr lang="en-IN" sz="1400" dirty="0" err="1"/>
                        <a:t>P.Agalya,D.Raghu</a:t>
                      </a:r>
                      <a:r>
                        <a:rPr lang="en-IN" sz="1400" dirty="0"/>
                        <a:t> Raman</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Integrated Implementation of Hybrid Deep Learning Models and IoT Sensors for Analyzing Solider Health and Emergency Monitoring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Soldier health monitoring model embedded and interfaced with mobile computing, health devices and health care networking facilities.</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With our proposed system's help, an effective safety and security precaution necessity will be formed by group action, wireless and surrounded technology developments. It helps with a successful top-secret operation. </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7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Study Of Different Algorithms:</a:t>
            </a:r>
          </a:p>
        </p:txBody>
      </p:sp>
      <p:pic>
        <p:nvPicPr>
          <p:cNvPr id="6146" name="Picture 2" descr="Machine Learning Algorithm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62014" y="1580579"/>
            <a:ext cx="1088136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000" b="1" u="sng" dirty="0"/>
              <a:t>Random Forest Classifier</a:t>
            </a:r>
          </a:p>
          <a:p>
            <a:r>
              <a:rPr lang="en-US" sz="2000" b="1" dirty="0"/>
              <a:t>Use:</a:t>
            </a:r>
            <a:r>
              <a:rPr lang="en-US" sz="2000" dirty="0"/>
              <a:t> Predicts health issues based on various health metrics.</a:t>
            </a:r>
          </a:p>
          <a:p>
            <a:r>
              <a:rPr lang="en-US" sz="2000" b="1" dirty="0"/>
              <a:t>Accuracy:</a:t>
            </a:r>
            <a:r>
              <a:rPr lang="en-US" sz="2000" dirty="0"/>
              <a:t> Approximately 95% (varies based on data).</a:t>
            </a:r>
          </a:p>
          <a:p>
            <a:r>
              <a:rPr lang="en-US" sz="2000" b="1" dirty="0"/>
              <a:t>Best for:</a:t>
            </a:r>
            <a:r>
              <a:rPr lang="en-US" sz="2000" dirty="0"/>
              <a:t> Robust predictions across diverse data types and handling missing values.</a:t>
            </a:r>
          </a:p>
          <a:p>
            <a:endParaRPr lang="en-US" sz="2000" dirty="0"/>
          </a:p>
          <a:p>
            <a:pPr marL="342900" indent="-342900">
              <a:buFont typeface="Wingdings" panose="05000000000000000000" pitchFamily="2" charset="2"/>
              <a:buChar char="q"/>
            </a:pPr>
            <a:r>
              <a:rPr lang="en-US" sz="2000" b="1" u="sng" dirty="0"/>
              <a:t>Support Vector Machines (SVM)</a:t>
            </a:r>
            <a:endParaRPr lang="en-US" sz="2000" u="sng" dirty="0"/>
          </a:p>
          <a:p>
            <a:r>
              <a:rPr lang="en-US" sz="2000" b="1" dirty="0"/>
              <a:t>Use:</a:t>
            </a:r>
            <a:r>
              <a:rPr lang="en-US" sz="2000" dirty="0"/>
              <a:t> Classifies health status using continuous health data.</a:t>
            </a:r>
          </a:p>
          <a:p>
            <a:r>
              <a:rPr lang="en-US" sz="2000" b="1" dirty="0"/>
              <a:t>Accuracy:</a:t>
            </a:r>
            <a:r>
              <a:rPr lang="en-US" sz="2000" dirty="0"/>
              <a:t> Around 85-90%.</a:t>
            </a:r>
          </a:p>
          <a:p>
            <a:r>
              <a:rPr lang="en-US" sz="2000" b="1" dirty="0"/>
              <a:t>Best for:</a:t>
            </a:r>
            <a:r>
              <a:rPr lang="en-US" sz="2000" dirty="0"/>
              <a:t> Binary classification and high-dimensional datasets.</a:t>
            </a:r>
          </a:p>
          <a:p>
            <a:endParaRPr lang="en-US" sz="2000" dirty="0"/>
          </a:p>
          <a:p>
            <a:pPr marL="342900" indent="-342900">
              <a:buFont typeface="Wingdings" panose="05000000000000000000" pitchFamily="2" charset="2"/>
              <a:buChar char="q"/>
            </a:pPr>
            <a:r>
              <a:rPr lang="en-US" sz="2000" b="1" u="sng" dirty="0"/>
              <a:t>Gradient Boosting Machines (GBM)</a:t>
            </a:r>
            <a:endParaRPr lang="en-US" sz="2000" u="sng" dirty="0"/>
          </a:p>
          <a:p>
            <a:r>
              <a:rPr lang="en-US" sz="2000" b="1" dirty="0"/>
              <a:t>Use:</a:t>
            </a:r>
            <a:r>
              <a:rPr lang="en-US" sz="2000" dirty="0"/>
              <a:t> Improves prediction accuracy by combining weak learners.</a:t>
            </a:r>
          </a:p>
          <a:p>
            <a:r>
              <a:rPr lang="en-US" sz="2000" b="1" dirty="0"/>
              <a:t>Accuracy:</a:t>
            </a:r>
            <a:r>
              <a:rPr lang="en-US" sz="2000" dirty="0"/>
              <a:t> Approximately 80-85%.</a:t>
            </a:r>
          </a:p>
          <a:p>
            <a:r>
              <a:rPr lang="en-US" sz="2000" b="1" dirty="0"/>
              <a:t>Best for:</a:t>
            </a:r>
            <a:r>
              <a:rPr lang="en-US" sz="2000" dirty="0"/>
              <a:t> Handling complex relationships and improving model performance.</a:t>
            </a:r>
          </a:p>
          <a:p>
            <a:endParaRPr lang="en-US" sz="20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3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TotalTime>
  <Words>2231</Words>
  <Application>Microsoft Office PowerPoint</Application>
  <PresentationFormat>Widescreen</PresentationFormat>
  <Paragraphs>295</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Presentation</dc:title>
  <dc:creator>Microsoft account</dc:creator>
  <cp:lastModifiedBy>Omkar Solat</cp:lastModifiedBy>
  <cp:revision>72</cp:revision>
  <dcterms:created xsi:type="dcterms:W3CDTF">2024-08-23T08:29:29Z</dcterms:created>
  <dcterms:modified xsi:type="dcterms:W3CDTF">2025-06-11T07:36:10Z</dcterms:modified>
</cp:coreProperties>
</file>