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11"/>
  </p:notesMasterIdLst>
  <p:sldIdLst>
    <p:sldId id="258" r:id="rId2"/>
    <p:sldId id="256" r:id="rId3"/>
    <p:sldId id="259" r:id="rId4"/>
    <p:sldId id="261" r:id="rId5"/>
    <p:sldId id="267" r:id="rId6"/>
    <p:sldId id="263" r:id="rId7"/>
    <p:sldId id="264" r:id="rId8"/>
    <p:sldId id="265"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p:scale>
          <a:sx n="46" d="100"/>
          <a:sy n="46" d="100"/>
        </p:scale>
        <p:origin x="2076" y="5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9DEB4-9A41-4DE2-B653-326465270ECD}" type="datetimeFigureOut">
              <a:rPr lang="en-US" smtClean="0"/>
              <a:t>6/5/2023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5D2CE-51D5-4B61-AD1D-7A0222A154FB}" type="slidenum">
              <a:rPr lang="en-US" smtClean="0"/>
              <a:t>‹#›</a:t>
            </a:fld>
            <a:endParaRPr lang="en-US"/>
          </a:p>
        </p:txBody>
      </p:sp>
    </p:spTree>
    <p:extLst>
      <p:ext uri="{BB962C8B-B14F-4D97-AF65-F5344CB8AC3E}">
        <p14:creationId xmlns:p14="http://schemas.microsoft.com/office/powerpoint/2010/main" val="93438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B8DF61-B6E4-4A11-AB86-ECFB7D074583}" type="datetime1">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2EB18-D25C-4FE2-BBC7-F22080201B7A}" type="slidenum">
              <a:rPr lang="en-US" smtClean="0"/>
              <a:pPr/>
              <a:t>‹#›</a:t>
            </a:fld>
            <a:endParaRPr lang="en-US"/>
          </a:p>
        </p:txBody>
      </p:sp>
    </p:spTree>
    <p:extLst>
      <p:ext uri="{BB962C8B-B14F-4D97-AF65-F5344CB8AC3E}">
        <p14:creationId xmlns:p14="http://schemas.microsoft.com/office/powerpoint/2010/main" val="263287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EE4B5-A21A-43DB-B93C-1171E62860F0}" type="datetime1">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2EB18-D25C-4FE2-BBC7-F22080201B7A}" type="slidenum">
              <a:rPr lang="en-US" smtClean="0"/>
              <a:pPr/>
              <a:t>‹#›</a:t>
            </a:fld>
            <a:endParaRPr lang="en-US"/>
          </a:p>
        </p:txBody>
      </p:sp>
    </p:spTree>
    <p:extLst>
      <p:ext uri="{BB962C8B-B14F-4D97-AF65-F5344CB8AC3E}">
        <p14:creationId xmlns:p14="http://schemas.microsoft.com/office/powerpoint/2010/main" val="358821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C7C77-778E-4C09-BB77-7DEB32A8EFAC}" type="datetime1">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2EB18-D25C-4FE2-BBC7-F22080201B7A}" type="slidenum">
              <a:rPr lang="en-US" smtClean="0"/>
              <a:pPr/>
              <a:t>‹#›</a:t>
            </a:fld>
            <a:endParaRPr lang="en-US"/>
          </a:p>
        </p:txBody>
      </p:sp>
    </p:spTree>
    <p:extLst>
      <p:ext uri="{BB962C8B-B14F-4D97-AF65-F5344CB8AC3E}">
        <p14:creationId xmlns:p14="http://schemas.microsoft.com/office/powerpoint/2010/main" val="413900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D67A1-25DC-4ADB-9856-DA8D6F3A8969}" type="datetime1">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2EB18-D25C-4FE2-BBC7-F22080201B7A}" type="slidenum">
              <a:rPr lang="en-US" smtClean="0"/>
              <a:pPr/>
              <a:t>‹#›</a:t>
            </a:fld>
            <a:endParaRPr lang="en-US"/>
          </a:p>
        </p:txBody>
      </p:sp>
    </p:spTree>
    <p:extLst>
      <p:ext uri="{BB962C8B-B14F-4D97-AF65-F5344CB8AC3E}">
        <p14:creationId xmlns:p14="http://schemas.microsoft.com/office/powerpoint/2010/main" val="341206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1F5AA8-87ED-48CB-AACD-75C57CB4354D}" type="datetime1">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2EB18-D25C-4FE2-BBC7-F22080201B7A}" type="slidenum">
              <a:rPr lang="en-US" smtClean="0"/>
              <a:pPr/>
              <a:t>‹#›</a:t>
            </a:fld>
            <a:endParaRPr lang="en-US"/>
          </a:p>
        </p:txBody>
      </p:sp>
    </p:spTree>
    <p:extLst>
      <p:ext uri="{BB962C8B-B14F-4D97-AF65-F5344CB8AC3E}">
        <p14:creationId xmlns:p14="http://schemas.microsoft.com/office/powerpoint/2010/main" val="118835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214618-3B8D-4D49-8EB5-E7FAEB497644}" type="datetime1">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2EB18-D25C-4FE2-BBC7-F22080201B7A}" type="slidenum">
              <a:rPr lang="en-US" smtClean="0"/>
              <a:pPr/>
              <a:t>‹#›</a:t>
            </a:fld>
            <a:endParaRPr lang="en-US"/>
          </a:p>
        </p:txBody>
      </p:sp>
    </p:spTree>
    <p:extLst>
      <p:ext uri="{BB962C8B-B14F-4D97-AF65-F5344CB8AC3E}">
        <p14:creationId xmlns:p14="http://schemas.microsoft.com/office/powerpoint/2010/main" val="11650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8EC7F6-93B6-4873-8D32-4892606D3854}" type="datetime1">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2EB18-D25C-4FE2-BBC7-F22080201B7A}" type="slidenum">
              <a:rPr lang="en-US" smtClean="0"/>
              <a:pPr/>
              <a:t>‹#›</a:t>
            </a:fld>
            <a:endParaRPr lang="en-US"/>
          </a:p>
        </p:txBody>
      </p:sp>
    </p:spTree>
    <p:extLst>
      <p:ext uri="{BB962C8B-B14F-4D97-AF65-F5344CB8AC3E}">
        <p14:creationId xmlns:p14="http://schemas.microsoft.com/office/powerpoint/2010/main" val="273352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F96AB5-CB4E-41D1-8C4E-7ECE8BC2316E}" type="datetime1">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2EB18-D25C-4FE2-BBC7-F22080201B7A}" type="slidenum">
              <a:rPr lang="en-US" smtClean="0"/>
              <a:pPr/>
              <a:t>‹#›</a:t>
            </a:fld>
            <a:endParaRPr lang="en-US"/>
          </a:p>
        </p:txBody>
      </p:sp>
    </p:spTree>
    <p:extLst>
      <p:ext uri="{BB962C8B-B14F-4D97-AF65-F5344CB8AC3E}">
        <p14:creationId xmlns:p14="http://schemas.microsoft.com/office/powerpoint/2010/main" val="90100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73E23-7D1F-4C77-9CBA-7D3FC42EA8EA}" type="datetime1">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B2EB18-D25C-4FE2-BBC7-F22080201B7A}" type="slidenum">
              <a:rPr lang="en-US" smtClean="0"/>
              <a:pPr/>
              <a:t>‹#›</a:t>
            </a:fld>
            <a:endParaRPr lang="en-US"/>
          </a:p>
        </p:txBody>
      </p:sp>
    </p:spTree>
    <p:extLst>
      <p:ext uri="{BB962C8B-B14F-4D97-AF65-F5344CB8AC3E}">
        <p14:creationId xmlns:p14="http://schemas.microsoft.com/office/powerpoint/2010/main" val="103480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B776C7-8343-41E9-9B49-2D16B3A01B66}" type="datetime1">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2EB18-D25C-4FE2-BBC7-F22080201B7A}" type="slidenum">
              <a:rPr lang="en-US" smtClean="0"/>
              <a:pPr/>
              <a:t>‹#›</a:t>
            </a:fld>
            <a:endParaRPr lang="en-US"/>
          </a:p>
        </p:txBody>
      </p:sp>
    </p:spTree>
    <p:extLst>
      <p:ext uri="{BB962C8B-B14F-4D97-AF65-F5344CB8AC3E}">
        <p14:creationId xmlns:p14="http://schemas.microsoft.com/office/powerpoint/2010/main" val="193807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BB7503-2F0E-47A4-8C2B-4E918A3FFE46}" type="datetime1">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2EB18-D25C-4FE2-BBC7-F22080201B7A}" type="slidenum">
              <a:rPr lang="en-US" smtClean="0"/>
              <a:pPr/>
              <a:t>‹#›</a:t>
            </a:fld>
            <a:endParaRPr lang="en-US"/>
          </a:p>
        </p:txBody>
      </p:sp>
    </p:spTree>
    <p:extLst>
      <p:ext uri="{BB962C8B-B14F-4D97-AF65-F5344CB8AC3E}">
        <p14:creationId xmlns:p14="http://schemas.microsoft.com/office/powerpoint/2010/main" val="412342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F647F-2016-48FF-BBF1-E3F54CFD7899}" type="datetime1">
              <a:rPr lang="en-US" smtClean="0"/>
              <a:t>6/5/2023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2EB18-D25C-4FE2-BBC7-F22080201B7A}" type="slidenum">
              <a:rPr lang="en-US" smtClean="0"/>
              <a:pPr/>
              <a:t>‹#›</a:t>
            </a:fld>
            <a:endParaRPr lang="en-US"/>
          </a:p>
        </p:txBody>
      </p:sp>
    </p:spTree>
    <p:extLst>
      <p:ext uri="{BB962C8B-B14F-4D97-AF65-F5344CB8AC3E}">
        <p14:creationId xmlns:p14="http://schemas.microsoft.com/office/powerpoint/2010/main" val="45495599"/>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8EDF70-9CCA-3395-9712-CBAE94E4F7E4}"/>
              </a:ext>
            </a:extLst>
          </p:cNvPr>
          <p:cNvSpPr>
            <a:spLocks noGrp="1"/>
          </p:cNvSpPr>
          <p:nvPr>
            <p:ph type="sldNum" sz="quarter" idx="12"/>
          </p:nvPr>
        </p:nvSpPr>
        <p:spPr/>
        <p:txBody>
          <a:bodyPr/>
          <a:lstStyle/>
          <a:p>
            <a:fld id="{96B2EB18-D25C-4FE2-BBC7-F22080201B7A}" type="slidenum">
              <a:rPr lang="en-US" smtClean="0"/>
              <a:pPr/>
              <a:t>1</a:t>
            </a:fld>
            <a:endParaRPr lang="en-US"/>
          </a:p>
        </p:txBody>
      </p:sp>
      <p:sp>
        <p:nvSpPr>
          <p:cNvPr id="3" name="TextBox 2">
            <a:extLst>
              <a:ext uri="{FF2B5EF4-FFF2-40B4-BE49-F238E27FC236}">
                <a16:creationId xmlns:a16="http://schemas.microsoft.com/office/drawing/2014/main" id="{D74BEBE7-FB65-F5EC-11D6-2BCEE50AF329}"/>
              </a:ext>
            </a:extLst>
          </p:cNvPr>
          <p:cNvSpPr txBox="1"/>
          <p:nvPr/>
        </p:nvSpPr>
        <p:spPr>
          <a:xfrm flipH="1">
            <a:off x="2411760" y="322787"/>
            <a:ext cx="4536503" cy="400110"/>
          </a:xfrm>
          <a:prstGeom prst="rect">
            <a:avLst/>
          </a:prstGeom>
          <a:noFill/>
        </p:spPr>
        <p:txBody>
          <a:bodyPr wrap="square" rtlCol="0">
            <a:spAutoFit/>
          </a:bodyPr>
          <a:lstStyle/>
          <a:p>
            <a:pPr algn="ctr"/>
            <a:r>
              <a:rPr lang="en-US" sz="2000" b="1" dirty="0"/>
              <a:t>A Presentation  on</a:t>
            </a:r>
          </a:p>
        </p:txBody>
      </p:sp>
      <p:sp>
        <p:nvSpPr>
          <p:cNvPr id="4" name="TextBox 3">
            <a:extLst>
              <a:ext uri="{FF2B5EF4-FFF2-40B4-BE49-F238E27FC236}">
                <a16:creationId xmlns:a16="http://schemas.microsoft.com/office/drawing/2014/main" id="{233AFCEB-556C-E411-753A-08DAEFECB142}"/>
              </a:ext>
            </a:extLst>
          </p:cNvPr>
          <p:cNvSpPr txBox="1"/>
          <p:nvPr/>
        </p:nvSpPr>
        <p:spPr>
          <a:xfrm>
            <a:off x="683568" y="850428"/>
            <a:ext cx="7776864" cy="584775"/>
          </a:xfrm>
          <a:prstGeom prst="rect">
            <a:avLst/>
          </a:prstGeom>
          <a:noFill/>
        </p:spPr>
        <p:txBody>
          <a:bodyPr wrap="square" rtlCol="0">
            <a:spAutoFit/>
          </a:bodyPr>
          <a:lstStyle/>
          <a:p>
            <a:pPr algn="ctr"/>
            <a:r>
              <a:rPr lang="en-US" sz="3200" b="1" dirty="0"/>
              <a:t>Student attendance management system</a:t>
            </a:r>
          </a:p>
        </p:txBody>
      </p:sp>
      <p:sp>
        <p:nvSpPr>
          <p:cNvPr id="5" name="TextBox 4">
            <a:extLst>
              <a:ext uri="{FF2B5EF4-FFF2-40B4-BE49-F238E27FC236}">
                <a16:creationId xmlns:a16="http://schemas.microsoft.com/office/drawing/2014/main" id="{51BFDFCA-BEDC-9A44-1FA1-11758E933BD4}"/>
              </a:ext>
            </a:extLst>
          </p:cNvPr>
          <p:cNvSpPr txBox="1"/>
          <p:nvPr/>
        </p:nvSpPr>
        <p:spPr>
          <a:xfrm>
            <a:off x="4067944" y="1427273"/>
            <a:ext cx="792087" cy="369332"/>
          </a:xfrm>
          <a:prstGeom prst="rect">
            <a:avLst/>
          </a:prstGeom>
          <a:noFill/>
        </p:spPr>
        <p:txBody>
          <a:bodyPr wrap="square" rtlCol="0">
            <a:spAutoFit/>
          </a:bodyPr>
          <a:lstStyle/>
          <a:p>
            <a:pPr algn="ctr"/>
            <a:r>
              <a:rPr lang="en-US" dirty="0"/>
              <a:t>By:</a:t>
            </a:r>
          </a:p>
        </p:txBody>
      </p:sp>
      <p:sp>
        <p:nvSpPr>
          <p:cNvPr id="6" name="TextBox 5">
            <a:extLst>
              <a:ext uri="{FF2B5EF4-FFF2-40B4-BE49-F238E27FC236}">
                <a16:creationId xmlns:a16="http://schemas.microsoft.com/office/drawing/2014/main" id="{D7F6BA72-487F-0CF3-65D5-56B3E93673B0}"/>
              </a:ext>
            </a:extLst>
          </p:cNvPr>
          <p:cNvSpPr txBox="1"/>
          <p:nvPr/>
        </p:nvSpPr>
        <p:spPr>
          <a:xfrm>
            <a:off x="1835695" y="1983141"/>
            <a:ext cx="5688632"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Mr. </a:t>
            </a:r>
            <a:r>
              <a:rPr lang="en-US" b="1" dirty="0" err="1"/>
              <a:t>Ritesh</a:t>
            </a:r>
            <a:r>
              <a:rPr lang="en-US" b="1" dirty="0"/>
              <a:t> Pratap Shinde (Roll No. 161,S Y CSE-’A’)</a:t>
            </a:r>
          </a:p>
          <a:p>
            <a:pPr marL="285750" indent="-285750">
              <a:buFont typeface="Arial" panose="020B0604020202020204" pitchFamily="34" charset="0"/>
              <a:buChar char="•"/>
            </a:pPr>
            <a:r>
              <a:rPr lang="en-US" b="1" dirty="0"/>
              <a:t>Mr. </a:t>
            </a:r>
            <a:r>
              <a:rPr lang="en-US" b="1" dirty="0" err="1"/>
              <a:t>Vallbh</a:t>
            </a:r>
            <a:r>
              <a:rPr lang="en-US" b="1" dirty="0"/>
              <a:t> </a:t>
            </a:r>
            <a:r>
              <a:rPr lang="en-US" b="1" dirty="0" err="1"/>
              <a:t>Parashram</a:t>
            </a:r>
            <a:r>
              <a:rPr lang="en-US" b="1" dirty="0"/>
              <a:t> </a:t>
            </a:r>
            <a:r>
              <a:rPr lang="en-US" b="1" dirty="0" err="1"/>
              <a:t>shinde</a:t>
            </a:r>
            <a:r>
              <a:rPr lang="en-US" b="1" dirty="0"/>
              <a:t>(Roll No. 163, SY CSE-’A’)</a:t>
            </a:r>
          </a:p>
          <a:p>
            <a:pPr marL="285750" indent="-285750">
              <a:buFont typeface="Arial" panose="020B0604020202020204" pitchFamily="34" charset="0"/>
              <a:buChar char="•"/>
            </a:pPr>
            <a:r>
              <a:rPr lang="en-US" b="1" dirty="0"/>
              <a:t>Mr. Arun Dattatray Tipugade(Roll No. 165, SY CSE-’A’)</a:t>
            </a:r>
          </a:p>
          <a:p>
            <a:pPr marL="285750" indent="-285750">
              <a:buFont typeface="Arial" panose="020B0604020202020204" pitchFamily="34" charset="0"/>
              <a:buChar char="•"/>
            </a:pPr>
            <a:r>
              <a:rPr lang="en-US" b="1" dirty="0"/>
              <a:t>Mr. Omkar </a:t>
            </a:r>
            <a:r>
              <a:rPr lang="en-US" b="1" dirty="0" err="1"/>
              <a:t>Tanaji</a:t>
            </a:r>
            <a:r>
              <a:rPr lang="en-US" b="1" dirty="0"/>
              <a:t> Tipugade(Roll No. 166, SY CSE-’A’)</a:t>
            </a:r>
          </a:p>
        </p:txBody>
      </p:sp>
      <p:sp>
        <p:nvSpPr>
          <p:cNvPr id="8" name="TextBox 7">
            <a:extLst>
              <a:ext uri="{FF2B5EF4-FFF2-40B4-BE49-F238E27FC236}">
                <a16:creationId xmlns:a16="http://schemas.microsoft.com/office/drawing/2014/main" id="{30C70554-22E1-16FA-1F99-3C48DA4E489C}"/>
              </a:ext>
            </a:extLst>
          </p:cNvPr>
          <p:cNvSpPr txBox="1"/>
          <p:nvPr/>
        </p:nvSpPr>
        <p:spPr>
          <a:xfrm>
            <a:off x="1475655" y="3546742"/>
            <a:ext cx="5976664" cy="369332"/>
          </a:xfrm>
          <a:prstGeom prst="rect">
            <a:avLst/>
          </a:prstGeom>
          <a:noFill/>
        </p:spPr>
        <p:txBody>
          <a:bodyPr wrap="square" rtlCol="0">
            <a:spAutoFit/>
          </a:bodyPr>
          <a:lstStyle/>
          <a:p>
            <a:pPr algn="ctr"/>
            <a:r>
              <a:rPr lang="en-US" b="1" dirty="0"/>
              <a:t>Dr. D.Y. Patil </a:t>
            </a:r>
            <a:r>
              <a:rPr lang="en-US" b="1" dirty="0" err="1"/>
              <a:t>Pratishthan’s</a:t>
            </a:r>
            <a:r>
              <a:rPr lang="en-US" b="1" dirty="0"/>
              <a:t> College  of Engineering , Kolhapur</a:t>
            </a:r>
          </a:p>
        </p:txBody>
      </p:sp>
      <p:pic>
        <p:nvPicPr>
          <p:cNvPr id="10" name="Picture 9">
            <a:extLst>
              <a:ext uri="{FF2B5EF4-FFF2-40B4-BE49-F238E27FC236}">
                <a16:creationId xmlns:a16="http://schemas.microsoft.com/office/drawing/2014/main" id="{735E440B-EF3A-6C0E-720F-ADBF3A9B5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4279346"/>
            <a:ext cx="2736304" cy="1724944"/>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85728"/>
            <a:ext cx="2928958" cy="6215106"/>
          </a:xfrm>
          <a:prstGeom prst="rect">
            <a:avLst/>
          </a:prstGeom>
          <a:solidFill>
            <a:schemeClr val="accent3">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5400" b="1" dirty="0">
                <a:solidFill>
                  <a:schemeClr val="tx1"/>
                </a:solidFill>
              </a:rPr>
              <a:t>contents</a:t>
            </a:r>
          </a:p>
        </p:txBody>
      </p:sp>
      <p:sp>
        <p:nvSpPr>
          <p:cNvPr id="19" name="Rounded Rectangle 18"/>
          <p:cNvSpPr/>
          <p:nvPr/>
        </p:nvSpPr>
        <p:spPr>
          <a:xfrm>
            <a:off x="3109450" y="316240"/>
            <a:ext cx="4237072"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Introduction</a:t>
            </a:r>
          </a:p>
        </p:txBody>
      </p:sp>
      <p:sp>
        <p:nvSpPr>
          <p:cNvPr id="20" name="Rounded Rectangle 19"/>
          <p:cNvSpPr/>
          <p:nvPr/>
        </p:nvSpPr>
        <p:spPr>
          <a:xfrm>
            <a:off x="3109450" y="1288918"/>
            <a:ext cx="4237072"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Problem Statement</a:t>
            </a:r>
          </a:p>
        </p:txBody>
      </p:sp>
      <p:sp>
        <p:nvSpPr>
          <p:cNvPr id="21" name="Rounded Rectangle 20"/>
          <p:cNvSpPr/>
          <p:nvPr/>
        </p:nvSpPr>
        <p:spPr>
          <a:xfrm>
            <a:off x="3143240" y="2222068"/>
            <a:ext cx="4237072"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  System Architecture</a:t>
            </a:r>
          </a:p>
        </p:txBody>
      </p:sp>
      <p:sp>
        <p:nvSpPr>
          <p:cNvPr id="24" name="Rounded Rectangle 23"/>
          <p:cNvSpPr/>
          <p:nvPr/>
        </p:nvSpPr>
        <p:spPr>
          <a:xfrm>
            <a:off x="3143240" y="3194746"/>
            <a:ext cx="4237072"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Objectives</a:t>
            </a:r>
          </a:p>
        </p:txBody>
      </p:sp>
      <p:sp>
        <p:nvSpPr>
          <p:cNvPr id="25" name="Rounded Rectangle 24"/>
          <p:cNvSpPr/>
          <p:nvPr/>
        </p:nvSpPr>
        <p:spPr>
          <a:xfrm>
            <a:off x="3126345" y="4157551"/>
            <a:ext cx="4237072"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System Requirement</a:t>
            </a:r>
          </a:p>
        </p:txBody>
      </p:sp>
      <p:sp>
        <p:nvSpPr>
          <p:cNvPr id="26" name="Rounded Rectangle 25"/>
          <p:cNvSpPr/>
          <p:nvPr/>
        </p:nvSpPr>
        <p:spPr>
          <a:xfrm>
            <a:off x="3143240" y="4994309"/>
            <a:ext cx="4237072"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Conclusion</a:t>
            </a:r>
          </a:p>
        </p:txBody>
      </p:sp>
      <p:sp>
        <p:nvSpPr>
          <p:cNvPr id="27" name="Rounded Rectangle 26"/>
          <p:cNvSpPr/>
          <p:nvPr/>
        </p:nvSpPr>
        <p:spPr>
          <a:xfrm>
            <a:off x="3129666" y="5857892"/>
            <a:ext cx="4250646"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References</a:t>
            </a:r>
          </a:p>
        </p:txBody>
      </p:sp>
      <p:sp>
        <p:nvSpPr>
          <p:cNvPr id="2" name="Slide Number Placeholder 1">
            <a:extLst>
              <a:ext uri="{FF2B5EF4-FFF2-40B4-BE49-F238E27FC236}">
                <a16:creationId xmlns:a16="http://schemas.microsoft.com/office/drawing/2014/main" id="{14444013-1DE3-06F8-55C5-F444D47558B0}"/>
              </a:ext>
            </a:extLst>
          </p:cNvPr>
          <p:cNvSpPr>
            <a:spLocks noGrp="1"/>
          </p:cNvSpPr>
          <p:nvPr>
            <p:ph type="sldNum" sz="quarter" idx="12"/>
          </p:nvPr>
        </p:nvSpPr>
        <p:spPr/>
        <p:txBody>
          <a:bodyPr/>
          <a:lstStyle/>
          <a:p>
            <a:fld id="{96B2EB18-D25C-4FE2-BBC7-F22080201B7A}" type="slidenum">
              <a:rPr lang="en-US" smtClean="0"/>
              <a:pPr/>
              <a:t>2</a:t>
            </a:fld>
            <a:endParaRPr lang="en-US"/>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4282" y="214290"/>
            <a:ext cx="1714512"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Introduction</a:t>
            </a:r>
          </a:p>
        </p:txBody>
      </p:sp>
      <p:sp>
        <p:nvSpPr>
          <p:cNvPr id="3" name="TextBox 2"/>
          <p:cNvSpPr txBox="1"/>
          <p:nvPr/>
        </p:nvSpPr>
        <p:spPr>
          <a:xfrm>
            <a:off x="214282" y="1214422"/>
            <a:ext cx="8715436" cy="4431983"/>
          </a:xfrm>
          <a:prstGeom prst="rect">
            <a:avLst/>
          </a:prstGeom>
          <a:noFill/>
        </p:spPr>
        <p:txBody>
          <a:bodyPr wrap="square" rtlCol="0">
            <a:spAutoFit/>
          </a:bodyPr>
          <a:lstStyle/>
          <a:p>
            <a:r>
              <a:rPr lang="en-US" sz="1600" dirty="0"/>
              <a:t>	</a:t>
            </a:r>
            <a:r>
              <a:rPr lang="en-US" b="1" dirty="0"/>
              <a:t>Student attendance management is an important aspect of educational institutions. Accurate and timely recording of attendance is crucial for monitoring student performance and ensuring that students are meeting the requirements of their courses. To facilitate this process, a student attendance management system can be  implemented, which can automate the attendance  recording process and provide real-time attendance reports for teachers and administrators.</a:t>
            </a:r>
          </a:p>
          <a:p>
            <a:endParaRPr lang="en-US" b="1" dirty="0"/>
          </a:p>
          <a:p>
            <a:r>
              <a:rPr lang="en-US" b="1" dirty="0"/>
              <a:t>	The goal of this mini-project is to develop a student attendance management system that can efficiently manage student attendance data. The system will allow teachers to take attendance for their classes and store the data in a database. The attendance records will be accessible to authorized personnel, including teachers, school administrators, and parents. The system will also generate reports on attendance data for each student, which can be used to track their attendance and monitor their progress throughout the academic year.</a:t>
            </a:r>
          </a:p>
          <a:p>
            <a:endParaRPr lang="en-US" sz="1600" dirty="0"/>
          </a:p>
          <a:p>
            <a:r>
              <a:rPr lang="en-US" sz="1400" dirty="0"/>
              <a:t> </a:t>
            </a:r>
            <a:endParaRPr lang="en-US" dirty="0"/>
          </a:p>
        </p:txBody>
      </p:sp>
      <p:sp>
        <p:nvSpPr>
          <p:cNvPr id="2" name="Slide Number Placeholder 1">
            <a:extLst>
              <a:ext uri="{FF2B5EF4-FFF2-40B4-BE49-F238E27FC236}">
                <a16:creationId xmlns:a16="http://schemas.microsoft.com/office/drawing/2014/main" id="{38FD6287-C687-84DA-5723-B88256AD2202}"/>
              </a:ext>
            </a:extLst>
          </p:cNvPr>
          <p:cNvSpPr>
            <a:spLocks noGrp="1"/>
          </p:cNvSpPr>
          <p:nvPr>
            <p:ph type="sldNum" sz="quarter" idx="12"/>
          </p:nvPr>
        </p:nvSpPr>
        <p:spPr/>
        <p:txBody>
          <a:bodyPr/>
          <a:lstStyle/>
          <a:p>
            <a:fld id="{96B2EB18-D25C-4FE2-BBC7-F22080201B7A}" type="slidenum">
              <a:rPr lang="en-US" smtClean="0"/>
              <a:pPr/>
              <a:t>3</a:t>
            </a:fld>
            <a:endParaRPr lang="en-US"/>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844" y="142852"/>
            <a:ext cx="2428892"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000" b="1" dirty="0">
                <a:solidFill>
                  <a:schemeClr val="tx1"/>
                </a:solidFill>
              </a:rPr>
              <a:t>Problem Statement</a:t>
            </a:r>
          </a:p>
        </p:txBody>
      </p:sp>
      <p:sp>
        <p:nvSpPr>
          <p:cNvPr id="2" name="Slide Number Placeholder 1">
            <a:extLst>
              <a:ext uri="{FF2B5EF4-FFF2-40B4-BE49-F238E27FC236}">
                <a16:creationId xmlns:a16="http://schemas.microsoft.com/office/drawing/2014/main" id="{A8FCC22B-522A-96CB-415E-67BB6A45B007}"/>
              </a:ext>
            </a:extLst>
          </p:cNvPr>
          <p:cNvSpPr>
            <a:spLocks noGrp="1"/>
          </p:cNvSpPr>
          <p:nvPr>
            <p:ph type="sldNum" sz="quarter" idx="12"/>
          </p:nvPr>
        </p:nvSpPr>
        <p:spPr/>
        <p:txBody>
          <a:bodyPr/>
          <a:lstStyle/>
          <a:p>
            <a:fld id="{96B2EB18-D25C-4FE2-BBC7-F22080201B7A}" type="slidenum">
              <a:rPr lang="en-US" smtClean="0"/>
              <a:pPr/>
              <a:t>4</a:t>
            </a:fld>
            <a:endParaRPr lang="en-US"/>
          </a:p>
        </p:txBody>
      </p:sp>
      <p:sp>
        <p:nvSpPr>
          <p:cNvPr id="6" name="TextBox 5"/>
          <p:cNvSpPr txBox="1"/>
          <p:nvPr/>
        </p:nvSpPr>
        <p:spPr>
          <a:xfrm>
            <a:off x="1000100" y="1643050"/>
            <a:ext cx="7572428" cy="2031325"/>
          </a:xfrm>
          <a:prstGeom prst="rect">
            <a:avLst/>
          </a:prstGeom>
          <a:noFill/>
        </p:spPr>
        <p:txBody>
          <a:bodyPr wrap="square" rtlCol="0">
            <a:spAutoFit/>
          </a:bodyPr>
          <a:lstStyle/>
          <a:p>
            <a:r>
              <a:rPr lang="en-US" b="1" dirty="0"/>
              <a:t>Here,  the main part of this program is a path.</a:t>
            </a:r>
          </a:p>
          <a:p>
            <a:r>
              <a:rPr lang="en-US" b="1" dirty="0"/>
              <a:t>For that you have to either create a path or change the path </a:t>
            </a:r>
          </a:p>
          <a:p>
            <a:pPr marL="342900" indent="-342900">
              <a:buAutoNum type="arabicParenR"/>
            </a:pPr>
            <a:r>
              <a:rPr lang="en-US" b="1" dirty="0"/>
              <a:t>By using a traditional method of taking attendance we face many challenges  like manually taking attendance  keeping track of every day attendance.</a:t>
            </a:r>
          </a:p>
          <a:p>
            <a:pPr marL="342900" indent="-342900">
              <a:buAutoNum type="arabicParenR"/>
            </a:pPr>
            <a:r>
              <a:rPr lang="en-US" b="1" dirty="0"/>
              <a:t>Keeping register for attendance  etc. to tackle this problem we have created a project of Student attendance management System</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B5DEF6-D364-4EEC-959A-11069E0E9120}"/>
              </a:ext>
            </a:extLst>
          </p:cNvPr>
          <p:cNvSpPr>
            <a:spLocks noGrp="1"/>
          </p:cNvSpPr>
          <p:nvPr>
            <p:ph type="sldNum" sz="quarter" idx="12"/>
          </p:nvPr>
        </p:nvSpPr>
        <p:spPr/>
        <p:txBody>
          <a:bodyPr/>
          <a:lstStyle/>
          <a:p>
            <a:fld id="{96B2EB18-D25C-4FE2-BBC7-F22080201B7A}" type="slidenum">
              <a:rPr lang="en-US" smtClean="0"/>
              <a:pPr/>
              <a:t>5</a:t>
            </a:fld>
            <a:endParaRPr lang="en-US"/>
          </a:p>
        </p:txBody>
      </p:sp>
      <p:sp>
        <p:nvSpPr>
          <p:cNvPr id="5" name="Rounded Rectangle 20">
            <a:extLst>
              <a:ext uri="{FF2B5EF4-FFF2-40B4-BE49-F238E27FC236}">
                <a16:creationId xmlns:a16="http://schemas.microsoft.com/office/drawing/2014/main" id="{4CFB5ABC-7D8F-4EFB-957A-7AD9BE888DFF}"/>
              </a:ext>
            </a:extLst>
          </p:cNvPr>
          <p:cNvSpPr/>
          <p:nvPr/>
        </p:nvSpPr>
        <p:spPr>
          <a:xfrm>
            <a:off x="107504" y="116632"/>
            <a:ext cx="2592288"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  System Architecture</a:t>
            </a:r>
          </a:p>
        </p:txBody>
      </p:sp>
      <p:pic>
        <p:nvPicPr>
          <p:cNvPr id="6" name="Picture 5" descr="C:\Users\OMKAR\AppData\Local\Microsoft\Windows\INetCache\Content.MSO\F9F69F62.tmp">
            <a:extLst>
              <a:ext uri="{FF2B5EF4-FFF2-40B4-BE49-F238E27FC236}">
                <a16:creationId xmlns:a16="http://schemas.microsoft.com/office/drawing/2014/main" id="{0ECF87D8-DD05-485E-A733-66885D18778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7744" y="851015"/>
            <a:ext cx="6070600" cy="6098426"/>
          </a:xfrm>
          <a:prstGeom prst="rect">
            <a:avLst/>
          </a:prstGeom>
          <a:noFill/>
          <a:ln>
            <a:noFill/>
          </a:ln>
        </p:spPr>
      </p:pic>
    </p:spTree>
    <p:extLst>
      <p:ext uri="{BB962C8B-B14F-4D97-AF65-F5344CB8AC3E}">
        <p14:creationId xmlns:p14="http://schemas.microsoft.com/office/powerpoint/2010/main" val="126869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4282" y="142852"/>
            <a:ext cx="2197478" cy="693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Objectives</a:t>
            </a:r>
          </a:p>
        </p:txBody>
      </p:sp>
      <p:sp>
        <p:nvSpPr>
          <p:cNvPr id="7" name="Content Placeholder 6"/>
          <p:cNvSpPr>
            <a:spLocks noGrp="1"/>
          </p:cNvSpPr>
          <p:nvPr>
            <p:ph idx="1"/>
          </p:nvPr>
        </p:nvSpPr>
        <p:spPr>
          <a:xfrm>
            <a:off x="457200" y="1196752"/>
            <a:ext cx="8229600" cy="4929411"/>
          </a:xfrm>
        </p:spPr>
        <p:txBody>
          <a:bodyPr>
            <a:normAutofit/>
          </a:bodyPr>
          <a:lstStyle/>
          <a:p>
            <a:r>
              <a:rPr lang="en-US" sz="1800" b="1" dirty="0"/>
              <a:t>To reduce the time that is consumed when attendance is taken manually</a:t>
            </a:r>
          </a:p>
          <a:p>
            <a:r>
              <a:rPr lang="en-US" sz="1800" b="1" dirty="0"/>
              <a:t>Easy to manage attendance of students</a:t>
            </a:r>
          </a:p>
          <a:p>
            <a:r>
              <a:rPr lang="en-US" sz="1800" b="1" dirty="0"/>
              <a:t>To calculate attendance easily</a:t>
            </a:r>
          </a:p>
          <a:p>
            <a:r>
              <a:rPr lang="en-US" sz="1800" b="1" dirty="0"/>
              <a:t>Create each and every student attendance report properly</a:t>
            </a:r>
          </a:p>
          <a:p>
            <a:r>
              <a:rPr lang="en-US" sz="1800" b="1" dirty="0"/>
              <a:t>Record all student </a:t>
            </a:r>
            <a:r>
              <a:rPr lang="en-US" sz="1800" b="1"/>
              <a:t>attendance properly</a:t>
            </a:r>
          </a:p>
          <a:p>
            <a:endParaRPr lang="en-US" sz="1800" b="1" dirty="0"/>
          </a:p>
          <a:p>
            <a:endParaRPr lang="en-IN" sz="1800" b="1" dirty="0"/>
          </a:p>
        </p:txBody>
      </p:sp>
      <p:sp>
        <p:nvSpPr>
          <p:cNvPr id="2" name="Slide Number Placeholder 1">
            <a:extLst>
              <a:ext uri="{FF2B5EF4-FFF2-40B4-BE49-F238E27FC236}">
                <a16:creationId xmlns:a16="http://schemas.microsoft.com/office/drawing/2014/main" id="{8E435312-5C99-05CA-16D2-EA68B2C706EF}"/>
              </a:ext>
            </a:extLst>
          </p:cNvPr>
          <p:cNvSpPr>
            <a:spLocks noGrp="1"/>
          </p:cNvSpPr>
          <p:nvPr>
            <p:ph type="sldNum" sz="quarter" idx="12"/>
          </p:nvPr>
        </p:nvSpPr>
        <p:spPr/>
        <p:txBody>
          <a:bodyPr/>
          <a:lstStyle/>
          <a:p>
            <a:fld id="{96B2EB18-D25C-4FE2-BBC7-F22080201B7A}" type="slidenum">
              <a:rPr lang="en-US" smtClean="0"/>
              <a:pPr/>
              <a:t>6</a:t>
            </a:fld>
            <a:endParaRPr lang="en-US"/>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4282" y="142852"/>
            <a:ext cx="250033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System Requirement</a:t>
            </a:r>
          </a:p>
        </p:txBody>
      </p:sp>
      <p:sp>
        <p:nvSpPr>
          <p:cNvPr id="7" name="TextBox 6"/>
          <p:cNvSpPr txBox="1"/>
          <p:nvPr/>
        </p:nvSpPr>
        <p:spPr>
          <a:xfrm>
            <a:off x="1357290" y="1500174"/>
            <a:ext cx="4176015" cy="1785104"/>
          </a:xfrm>
          <a:prstGeom prst="rect">
            <a:avLst/>
          </a:prstGeom>
          <a:noFill/>
        </p:spPr>
        <p:txBody>
          <a:bodyPr wrap="none" rtlCol="0">
            <a:spAutoFit/>
          </a:bodyPr>
          <a:lstStyle/>
          <a:p>
            <a:r>
              <a:rPr lang="en-US" sz="2000" b="1" dirty="0"/>
              <a:t>Hardware  &amp; software requirements:-</a:t>
            </a:r>
          </a:p>
          <a:p>
            <a:pPr marL="342900" indent="-342900">
              <a:buAutoNum type="arabicParenR"/>
            </a:pPr>
            <a:r>
              <a:rPr lang="en-US" b="1" dirty="0"/>
              <a:t>Windows-10</a:t>
            </a:r>
          </a:p>
          <a:p>
            <a:pPr marL="342900" indent="-342900">
              <a:buAutoNum type="arabicParenR"/>
            </a:pPr>
            <a:r>
              <a:rPr lang="en-US" b="1" dirty="0"/>
              <a:t>Intel core i3 Processer</a:t>
            </a:r>
          </a:p>
          <a:p>
            <a:pPr marL="342900" indent="-342900">
              <a:buAutoNum type="arabicParenR"/>
            </a:pPr>
            <a:r>
              <a:rPr lang="en-US" b="1" dirty="0"/>
              <a:t>256 GB-SSD</a:t>
            </a:r>
          </a:p>
          <a:p>
            <a:pPr marL="342900" indent="-342900">
              <a:buAutoNum type="arabicParenR"/>
            </a:pPr>
            <a:r>
              <a:rPr lang="en-US" b="1" dirty="0"/>
              <a:t>4GB RAM</a:t>
            </a:r>
          </a:p>
          <a:p>
            <a:endParaRPr lang="en-US" dirty="0"/>
          </a:p>
        </p:txBody>
      </p:sp>
      <p:sp>
        <p:nvSpPr>
          <p:cNvPr id="2" name="Slide Number Placeholder 1">
            <a:extLst>
              <a:ext uri="{FF2B5EF4-FFF2-40B4-BE49-F238E27FC236}">
                <a16:creationId xmlns:a16="http://schemas.microsoft.com/office/drawing/2014/main" id="{F5673358-1AFC-7E3B-6B64-B13A55FBEAC9}"/>
              </a:ext>
            </a:extLst>
          </p:cNvPr>
          <p:cNvSpPr>
            <a:spLocks noGrp="1"/>
          </p:cNvSpPr>
          <p:nvPr>
            <p:ph type="sldNum" sz="quarter" idx="12"/>
          </p:nvPr>
        </p:nvSpPr>
        <p:spPr/>
        <p:txBody>
          <a:bodyPr/>
          <a:lstStyle/>
          <a:p>
            <a:fld id="{96B2EB18-D25C-4FE2-BBC7-F22080201B7A}" type="slidenum">
              <a:rPr lang="en-US" smtClean="0"/>
              <a:pPr/>
              <a:t>7</a:t>
            </a:fld>
            <a:endParaRPr lang="en-US"/>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9305" y="201750"/>
            <a:ext cx="1981454" cy="693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Conclusion</a:t>
            </a:r>
          </a:p>
        </p:txBody>
      </p:sp>
      <p:sp>
        <p:nvSpPr>
          <p:cNvPr id="2" name="Slide Number Placeholder 1">
            <a:extLst>
              <a:ext uri="{FF2B5EF4-FFF2-40B4-BE49-F238E27FC236}">
                <a16:creationId xmlns:a16="http://schemas.microsoft.com/office/drawing/2014/main" id="{319091F1-84F4-38B1-5908-FF7FC9287941}"/>
              </a:ext>
            </a:extLst>
          </p:cNvPr>
          <p:cNvSpPr>
            <a:spLocks noGrp="1"/>
          </p:cNvSpPr>
          <p:nvPr>
            <p:ph type="sldNum" sz="quarter" idx="12"/>
          </p:nvPr>
        </p:nvSpPr>
        <p:spPr/>
        <p:txBody>
          <a:bodyPr/>
          <a:lstStyle/>
          <a:p>
            <a:fld id="{96B2EB18-D25C-4FE2-BBC7-F22080201B7A}" type="slidenum">
              <a:rPr lang="en-US" smtClean="0"/>
              <a:pPr/>
              <a:t>8</a:t>
            </a:fld>
            <a:endParaRPr lang="en-US"/>
          </a:p>
        </p:txBody>
      </p:sp>
      <p:sp>
        <p:nvSpPr>
          <p:cNvPr id="5" name="TextBox 4">
            <a:extLst>
              <a:ext uri="{FF2B5EF4-FFF2-40B4-BE49-F238E27FC236}">
                <a16:creationId xmlns:a16="http://schemas.microsoft.com/office/drawing/2014/main" id="{7A15307F-412A-1BF9-E09E-D7E440721472}"/>
              </a:ext>
            </a:extLst>
          </p:cNvPr>
          <p:cNvSpPr txBox="1"/>
          <p:nvPr/>
        </p:nvSpPr>
        <p:spPr>
          <a:xfrm>
            <a:off x="323528" y="1292562"/>
            <a:ext cx="8280920" cy="5209118"/>
          </a:xfrm>
          <a:prstGeom prst="rect">
            <a:avLst/>
          </a:prstGeom>
          <a:noFill/>
        </p:spPr>
        <p:txBody>
          <a:bodyPr wrap="square">
            <a:spAutoFit/>
          </a:bodyPr>
          <a:lstStyle/>
          <a:p>
            <a:pPr marL="0" marR="0">
              <a:spcBef>
                <a:spcPts val="0"/>
              </a:spcBef>
              <a:spcAft>
                <a:spcPts val="0"/>
              </a:spcAft>
            </a:pPr>
            <a:r>
              <a:rPr lang="en-US" sz="1750" b="1" dirty="0">
                <a:effectLst/>
                <a:latin typeface="Times New Roman" panose="02020603050405020304" pitchFamily="18" charset="0"/>
                <a:ea typeface="Times New Roman" panose="02020603050405020304" pitchFamily="18" charset="0"/>
              </a:rPr>
              <a:t>In the conclusion we have successfully implemented and developed student Attendance management System in C.</a:t>
            </a:r>
            <a:endParaRPr lang="en-US" sz="175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750" b="1" dirty="0">
                <a:effectLst/>
                <a:latin typeface="Times New Roman" panose="02020603050405020304" pitchFamily="18" charset="0"/>
                <a:ea typeface="Times New Roman" panose="02020603050405020304" pitchFamily="18" charset="0"/>
              </a:rPr>
              <a:t> </a:t>
            </a:r>
            <a:endParaRPr lang="en-US" sz="175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750" b="1" dirty="0">
                <a:effectLst/>
                <a:latin typeface="Times New Roman" panose="02020603050405020304" pitchFamily="18" charset="0"/>
                <a:ea typeface="Times New Roman" panose="02020603050405020304" pitchFamily="18" charset="0"/>
              </a:rPr>
              <a:t>Throughout  the process    we aimed to automate the process of recording and managing student attendance </a:t>
            </a:r>
            <a:endParaRPr lang="en-US" sz="175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750" b="1" dirty="0">
                <a:effectLst/>
                <a:latin typeface="Times New Roman" panose="02020603050405020304" pitchFamily="18" charset="0"/>
                <a:ea typeface="Times New Roman" panose="02020603050405020304" pitchFamily="18" charset="0"/>
              </a:rPr>
              <a:t>In development process we have achieve several objectives </a:t>
            </a:r>
            <a:endParaRPr lang="en-US" sz="175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750" b="1" dirty="0">
                <a:effectLst/>
                <a:latin typeface="Times New Roman" panose="02020603050405020304" pitchFamily="18" charset="0"/>
                <a:ea typeface="Times New Roman" panose="02020603050405020304" pitchFamily="18" charset="0"/>
              </a:rPr>
              <a:t>1. User Interface:</a:t>
            </a:r>
            <a:endParaRPr lang="en-US" sz="175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750" b="1" dirty="0">
                <a:effectLst/>
                <a:latin typeface="Times New Roman" panose="02020603050405020304" pitchFamily="18" charset="0"/>
                <a:ea typeface="Times New Roman" panose="02020603050405020304" pitchFamily="18" charset="0"/>
              </a:rPr>
              <a:t>In this project we include user friendly interface that allow faculties to easily navigate and interact  with system. From login to taking attendance of student.</a:t>
            </a:r>
            <a:endParaRPr lang="en-US" sz="175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750" b="1" dirty="0">
                <a:effectLst/>
                <a:latin typeface="Times New Roman" panose="02020603050405020304" pitchFamily="18" charset="0"/>
                <a:ea typeface="Times New Roman" panose="02020603050405020304" pitchFamily="18" charset="0"/>
              </a:rPr>
              <a:t>2.  Attendance tracking:</a:t>
            </a:r>
            <a:endParaRPr lang="en-US" sz="175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750" b="1" dirty="0">
                <a:effectLst/>
                <a:latin typeface="Times New Roman" panose="02020603050405020304" pitchFamily="18" charset="0"/>
                <a:ea typeface="Times New Roman" panose="02020603050405020304" pitchFamily="18" charset="0"/>
              </a:rPr>
              <a:t>In the system the faculty have to do the login then open the  student ID and then click the mark the attendance after that enter  the date and fill the attendance.</a:t>
            </a:r>
            <a:endParaRPr lang="en-US" sz="175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750" b="1" dirty="0">
                <a:effectLst/>
                <a:latin typeface="Times New Roman" panose="02020603050405020304" pitchFamily="18" charset="0"/>
                <a:ea typeface="Times New Roman" panose="02020603050405020304" pitchFamily="18" charset="0"/>
              </a:rPr>
              <a:t>3.Data Management:</a:t>
            </a:r>
            <a:endParaRPr lang="en-US" sz="175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750" b="1" dirty="0">
                <a:effectLst/>
                <a:latin typeface="Times New Roman" panose="02020603050405020304" pitchFamily="18" charset="0"/>
                <a:ea typeface="Times New Roman" panose="02020603050405020304" pitchFamily="18" charset="0"/>
              </a:rPr>
              <a:t>The data management of the system is quite simple, when we create the data of faculty or student that going to we stored in the “studentname.csv” .and you can access date wise attendance of the student.</a:t>
            </a:r>
            <a:endParaRPr lang="en-US" sz="175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750" b="1" dirty="0">
                <a:effectLst/>
                <a:latin typeface="Times New Roman" panose="02020603050405020304" pitchFamily="18" charset="0"/>
                <a:ea typeface="Times New Roman" panose="02020603050405020304" pitchFamily="18" charset="0"/>
              </a:rPr>
              <a:t>Overall, the student attendance management project in </a:t>
            </a:r>
            <a:r>
              <a:rPr lang="en-US" sz="1750" b="1" dirty="0" err="1">
                <a:effectLst/>
                <a:latin typeface="Times New Roman" panose="02020603050405020304" pitchFamily="18" charset="0"/>
                <a:ea typeface="Times New Roman" panose="02020603050405020304" pitchFamily="18" charset="0"/>
              </a:rPr>
              <a:t>cpp</a:t>
            </a:r>
            <a:r>
              <a:rPr lang="en-US" sz="1750" b="1" dirty="0">
                <a:effectLst/>
                <a:latin typeface="Times New Roman" panose="02020603050405020304" pitchFamily="18" charset="0"/>
                <a:ea typeface="Times New Roman" panose="02020603050405020304" pitchFamily="18" charset="0"/>
              </a:rPr>
              <a:t> provides an efficient, reliable, and user-friendly solution for managing student attendance in educational institutions. </a:t>
            </a:r>
            <a:endParaRPr lang="en-US" sz="175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7158" y="214290"/>
            <a:ext cx="1928826"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References</a:t>
            </a:r>
          </a:p>
        </p:txBody>
      </p:sp>
      <p:sp>
        <p:nvSpPr>
          <p:cNvPr id="11" name="TextBox 10"/>
          <p:cNvSpPr txBox="1"/>
          <p:nvPr/>
        </p:nvSpPr>
        <p:spPr>
          <a:xfrm>
            <a:off x="785786" y="1571612"/>
            <a:ext cx="8072494" cy="2585323"/>
          </a:xfrm>
          <a:prstGeom prst="rect">
            <a:avLst/>
          </a:prstGeom>
          <a:noFill/>
        </p:spPr>
        <p:txBody>
          <a:bodyPr wrap="square" rtlCol="0">
            <a:spAutoFit/>
          </a:bodyPr>
          <a:lstStyle/>
          <a:p>
            <a:r>
              <a:rPr lang="en-US" dirty="0"/>
              <a:t>1</a:t>
            </a:r>
            <a:r>
              <a:rPr lang="en-US" b="1" dirty="0"/>
              <a:t>)“Managing Student Attendance: successful strategies for Reducing Truancy</a:t>
            </a:r>
            <a:r>
              <a:rPr lang="en-US" dirty="0"/>
              <a:t>”   by                   </a:t>
            </a:r>
            <a:endParaRPr lang="en-US" b="1" dirty="0"/>
          </a:p>
          <a:p>
            <a:r>
              <a:rPr lang="en-US" b="1" dirty="0"/>
              <a:t>     Ken Reid</a:t>
            </a:r>
          </a:p>
          <a:p>
            <a:endParaRPr lang="en-US" b="1" dirty="0"/>
          </a:p>
          <a:p>
            <a:r>
              <a:rPr lang="en-US" dirty="0"/>
              <a:t>2) </a:t>
            </a:r>
            <a:r>
              <a:rPr lang="en-US" b="1" dirty="0"/>
              <a:t>“Attendance Management: A comprehensive Guide  to Designing, Implementing,</a:t>
            </a:r>
          </a:p>
          <a:p>
            <a:r>
              <a:rPr lang="en-US" b="1" dirty="0"/>
              <a:t>     And Evaluating programs to Improve school Attendance” </a:t>
            </a:r>
            <a:r>
              <a:rPr lang="en-US" dirty="0"/>
              <a:t>by</a:t>
            </a:r>
            <a:r>
              <a:rPr lang="en-US" b="1" dirty="0"/>
              <a:t> Michael A. </a:t>
            </a:r>
            <a:r>
              <a:rPr lang="en-US" b="1" dirty="0" err="1"/>
              <a:t>Gottfriend</a:t>
            </a:r>
            <a:endParaRPr lang="en-US" b="1" dirty="0"/>
          </a:p>
          <a:p>
            <a:endParaRPr lang="en-US" b="1" dirty="0"/>
          </a:p>
          <a:p>
            <a:r>
              <a:rPr lang="en-US" dirty="0"/>
              <a:t>3)</a:t>
            </a:r>
            <a:r>
              <a:rPr lang="en-US" b="1" dirty="0"/>
              <a:t>WWW.google.com</a:t>
            </a:r>
          </a:p>
          <a:p>
            <a:endParaRPr lang="en-US" dirty="0"/>
          </a:p>
        </p:txBody>
      </p:sp>
      <p:sp>
        <p:nvSpPr>
          <p:cNvPr id="2" name="Slide Number Placeholder 1">
            <a:extLst>
              <a:ext uri="{FF2B5EF4-FFF2-40B4-BE49-F238E27FC236}">
                <a16:creationId xmlns:a16="http://schemas.microsoft.com/office/drawing/2014/main" id="{80B88A02-BF4F-A6B8-CEA4-A17938EB3FAD}"/>
              </a:ext>
            </a:extLst>
          </p:cNvPr>
          <p:cNvSpPr>
            <a:spLocks noGrp="1"/>
          </p:cNvSpPr>
          <p:nvPr>
            <p:ph type="sldNum" sz="quarter" idx="12"/>
          </p:nvPr>
        </p:nvSpPr>
        <p:spPr/>
        <p:txBody>
          <a:bodyPr/>
          <a:lstStyle/>
          <a:p>
            <a:fld id="{96B2EB18-D25C-4FE2-BBC7-F22080201B7A}" type="slidenum">
              <a:rPr lang="en-US" smtClean="0"/>
              <a:pPr/>
              <a:t>9</a:t>
            </a:fld>
            <a:endParaRPr lang="en-US"/>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527</TotalTime>
  <Words>620</Words>
  <Application>Microsoft Office PowerPoint</Application>
  <PresentationFormat>On-screen Show (4:3)</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DYPCSE</dc:creator>
  <cp:lastModifiedBy>OMKAR</cp:lastModifiedBy>
  <cp:revision>30</cp:revision>
  <dcterms:created xsi:type="dcterms:W3CDTF">2023-05-22T05:38:33Z</dcterms:created>
  <dcterms:modified xsi:type="dcterms:W3CDTF">2023-06-05T21:06:48Z</dcterms:modified>
</cp:coreProperties>
</file>