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7" r:id="rId3"/>
    <p:sldId id="288" r:id="rId4"/>
    <p:sldId id="289" r:id="rId5"/>
    <p:sldId id="290" r:id="rId6"/>
    <p:sldId id="291"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96" r:id="rId33"/>
    <p:sldId id="292" r:id="rId34"/>
    <p:sldId id="293" r:id="rId35"/>
    <p:sldId id="294" r:id="rId36"/>
    <p:sldId id="295" r:id="rId37"/>
    <p:sldId id="297" r:id="rId38"/>
    <p:sldId id="298" r:id="rId39"/>
    <p:sldId id="299" r:id="rId40"/>
    <p:sldId id="300" r:id="rId41"/>
    <p:sldId id="301" r:id="rId42"/>
    <p:sldId id="302" r:id="rId43"/>
    <p:sldId id="303"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4" d="100"/>
          <a:sy n="64" d="100"/>
        </p:scale>
        <p:origin x="74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4BFC6E0-41FC-4AFD-8D44-9C4FBE09D162}" type="datetimeFigureOut">
              <a:rPr lang="en-IN" smtClean="0"/>
              <a:t>18-10-2021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F8B524-9E4E-4A00-A799-90273113DA1C}" type="slidenum">
              <a:rPr lang="en-IN" smtClean="0"/>
              <a:t>‹#›</a:t>
            </a:fld>
            <a:endParaRPr lang="en-IN"/>
          </a:p>
        </p:txBody>
      </p:sp>
    </p:spTree>
    <p:extLst>
      <p:ext uri="{BB962C8B-B14F-4D97-AF65-F5344CB8AC3E}">
        <p14:creationId xmlns:p14="http://schemas.microsoft.com/office/powerpoint/2010/main" val="2589083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BFC6E0-41FC-4AFD-8D44-9C4FBE09D162}" type="datetimeFigureOut">
              <a:rPr lang="en-IN" smtClean="0"/>
              <a:t>18-10-2021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F8B524-9E4E-4A00-A799-90273113DA1C}" type="slidenum">
              <a:rPr lang="en-IN" smtClean="0"/>
              <a:t>‹#›</a:t>
            </a:fld>
            <a:endParaRPr lang="en-IN"/>
          </a:p>
        </p:txBody>
      </p:sp>
    </p:spTree>
    <p:extLst>
      <p:ext uri="{BB962C8B-B14F-4D97-AF65-F5344CB8AC3E}">
        <p14:creationId xmlns:p14="http://schemas.microsoft.com/office/powerpoint/2010/main" val="620836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BFC6E0-41FC-4AFD-8D44-9C4FBE09D162}" type="datetimeFigureOut">
              <a:rPr lang="en-IN" smtClean="0"/>
              <a:t>18-10-2021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F8B524-9E4E-4A00-A799-90273113DA1C}"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924671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BFC6E0-41FC-4AFD-8D44-9C4FBE09D162}" type="datetimeFigureOut">
              <a:rPr lang="en-IN" smtClean="0"/>
              <a:t>18-10-2021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F8B524-9E4E-4A00-A799-90273113DA1C}" type="slidenum">
              <a:rPr lang="en-IN" smtClean="0"/>
              <a:t>‹#›</a:t>
            </a:fld>
            <a:endParaRPr lang="en-IN"/>
          </a:p>
        </p:txBody>
      </p:sp>
    </p:spTree>
    <p:extLst>
      <p:ext uri="{BB962C8B-B14F-4D97-AF65-F5344CB8AC3E}">
        <p14:creationId xmlns:p14="http://schemas.microsoft.com/office/powerpoint/2010/main" val="20122504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BFC6E0-41FC-4AFD-8D44-9C4FBE09D162}" type="datetimeFigureOut">
              <a:rPr lang="en-IN" smtClean="0"/>
              <a:t>18-10-2021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F8B524-9E4E-4A00-A799-90273113DA1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874240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BFC6E0-41FC-4AFD-8D44-9C4FBE09D162}" type="datetimeFigureOut">
              <a:rPr lang="en-IN" smtClean="0"/>
              <a:t>18-10-2021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F8B524-9E4E-4A00-A799-90273113DA1C}" type="slidenum">
              <a:rPr lang="en-IN" smtClean="0"/>
              <a:t>‹#›</a:t>
            </a:fld>
            <a:endParaRPr lang="en-IN"/>
          </a:p>
        </p:txBody>
      </p:sp>
    </p:spTree>
    <p:extLst>
      <p:ext uri="{BB962C8B-B14F-4D97-AF65-F5344CB8AC3E}">
        <p14:creationId xmlns:p14="http://schemas.microsoft.com/office/powerpoint/2010/main" val="32060231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BFC6E0-41FC-4AFD-8D44-9C4FBE09D162}" type="datetimeFigureOut">
              <a:rPr lang="en-IN" smtClean="0"/>
              <a:t>18-10-2021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F8B524-9E4E-4A00-A799-90273113DA1C}" type="slidenum">
              <a:rPr lang="en-IN" smtClean="0"/>
              <a:t>‹#›</a:t>
            </a:fld>
            <a:endParaRPr lang="en-IN"/>
          </a:p>
        </p:txBody>
      </p:sp>
    </p:spTree>
    <p:extLst>
      <p:ext uri="{BB962C8B-B14F-4D97-AF65-F5344CB8AC3E}">
        <p14:creationId xmlns:p14="http://schemas.microsoft.com/office/powerpoint/2010/main" val="26690953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BFC6E0-41FC-4AFD-8D44-9C4FBE09D162}" type="datetimeFigureOut">
              <a:rPr lang="en-IN" smtClean="0"/>
              <a:t>18-10-2021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F8B524-9E4E-4A00-A799-90273113DA1C}" type="slidenum">
              <a:rPr lang="en-IN" smtClean="0"/>
              <a:t>‹#›</a:t>
            </a:fld>
            <a:endParaRPr lang="en-IN"/>
          </a:p>
        </p:txBody>
      </p:sp>
    </p:spTree>
    <p:extLst>
      <p:ext uri="{BB962C8B-B14F-4D97-AF65-F5344CB8AC3E}">
        <p14:creationId xmlns:p14="http://schemas.microsoft.com/office/powerpoint/2010/main" val="1237807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BFC6E0-41FC-4AFD-8D44-9C4FBE09D162}" type="datetimeFigureOut">
              <a:rPr lang="en-IN" smtClean="0"/>
              <a:t>18-10-2021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F8B524-9E4E-4A00-A799-90273113DA1C}" type="slidenum">
              <a:rPr lang="en-IN" smtClean="0"/>
              <a:t>‹#›</a:t>
            </a:fld>
            <a:endParaRPr lang="en-IN"/>
          </a:p>
        </p:txBody>
      </p:sp>
    </p:spTree>
    <p:extLst>
      <p:ext uri="{BB962C8B-B14F-4D97-AF65-F5344CB8AC3E}">
        <p14:creationId xmlns:p14="http://schemas.microsoft.com/office/powerpoint/2010/main" val="4058806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BFC6E0-41FC-4AFD-8D44-9C4FBE09D162}" type="datetimeFigureOut">
              <a:rPr lang="en-IN" smtClean="0"/>
              <a:t>18-10-2021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F8B524-9E4E-4A00-A799-90273113DA1C}" type="slidenum">
              <a:rPr lang="en-IN" smtClean="0"/>
              <a:t>‹#›</a:t>
            </a:fld>
            <a:endParaRPr lang="en-IN"/>
          </a:p>
        </p:txBody>
      </p:sp>
    </p:spTree>
    <p:extLst>
      <p:ext uri="{BB962C8B-B14F-4D97-AF65-F5344CB8AC3E}">
        <p14:creationId xmlns:p14="http://schemas.microsoft.com/office/powerpoint/2010/main" val="3388190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BFC6E0-41FC-4AFD-8D44-9C4FBE09D162}" type="datetimeFigureOut">
              <a:rPr lang="en-IN" smtClean="0"/>
              <a:t>18-10-2021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F8B524-9E4E-4A00-A799-90273113DA1C}" type="slidenum">
              <a:rPr lang="en-IN" smtClean="0"/>
              <a:t>‹#›</a:t>
            </a:fld>
            <a:endParaRPr lang="en-IN"/>
          </a:p>
        </p:txBody>
      </p:sp>
    </p:spTree>
    <p:extLst>
      <p:ext uri="{BB962C8B-B14F-4D97-AF65-F5344CB8AC3E}">
        <p14:creationId xmlns:p14="http://schemas.microsoft.com/office/powerpoint/2010/main" val="1150927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BFC6E0-41FC-4AFD-8D44-9C4FBE09D162}" type="datetimeFigureOut">
              <a:rPr lang="en-IN" smtClean="0"/>
              <a:t>18-10-2021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AF8B524-9E4E-4A00-A799-90273113DA1C}" type="slidenum">
              <a:rPr lang="en-IN" smtClean="0"/>
              <a:t>‹#›</a:t>
            </a:fld>
            <a:endParaRPr lang="en-IN"/>
          </a:p>
        </p:txBody>
      </p:sp>
    </p:spTree>
    <p:extLst>
      <p:ext uri="{BB962C8B-B14F-4D97-AF65-F5344CB8AC3E}">
        <p14:creationId xmlns:p14="http://schemas.microsoft.com/office/powerpoint/2010/main" val="1926015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BFC6E0-41FC-4AFD-8D44-9C4FBE09D162}" type="datetimeFigureOut">
              <a:rPr lang="en-IN" smtClean="0"/>
              <a:t>18-10-2021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AF8B524-9E4E-4A00-A799-90273113DA1C}" type="slidenum">
              <a:rPr lang="en-IN" smtClean="0"/>
              <a:t>‹#›</a:t>
            </a:fld>
            <a:endParaRPr lang="en-IN"/>
          </a:p>
        </p:txBody>
      </p:sp>
    </p:spTree>
    <p:extLst>
      <p:ext uri="{BB962C8B-B14F-4D97-AF65-F5344CB8AC3E}">
        <p14:creationId xmlns:p14="http://schemas.microsoft.com/office/powerpoint/2010/main" val="1085439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FC6E0-41FC-4AFD-8D44-9C4FBE09D162}" type="datetimeFigureOut">
              <a:rPr lang="en-IN" smtClean="0"/>
              <a:t>18-10-2021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AF8B524-9E4E-4A00-A799-90273113DA1C}" type="slidenum">
              <a:rPr lang="en-IN" smtClean="0"/>
              <a:t>‹#›</a:t>
            </a:fld>
            <a:endParaRPr lang="en-IN"/>
          </a:p>
        </p:txBody>
      </p:sp>
    </p:spTree>
    <p:extLst>
      <p:ext uri="{BB962C8B-B14F-4D97-AF65-F5344CB8AC3E}">
        <p14:creationId xmlns:p14="http://schemas.microsoft.com/office/powerpoint/2010/main" val="1258796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BFC6E0-41FC-4AFD-8D44-9C4FBE09D162}" type="datetimeFigureOut">
              <a:rPr lang="en-IN" smtClean="0"/>
              <a:t>18-10-2021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F8B524-9E4E-4A00-A799-90273113DA1C}" type="slidenum">
              <a:rPr lang="en-IN" smtClean="0"/>
              <a:t>‹#›</a:t>
            </a:fld>
            <a:endParaRPr lang="en-IN"/>
          </a:p>
        </p:txBody>
      </p:sp>
    </p:spTree>
    <p:extLst>
      <p:ext uri="{BB962C8B-B14F-4D97-AF65-F5344CB8AC3E}">
        <p14:creationId xmlns:p14="http://schemas.microsoft.com/office/powerpoint/2010/main" val="2414674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BFC6E0-41FC-4AFD-8D44-9C4FBE09D162}" type="datetimeFigureOut">
              <a:rPr lang="en-IN" smtClean="0"/>
              <a:t>18-10-2021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F8B524-9E4E-4A00-A799-90273113DA1C}" type="slidenum">
              <a:rPr lang="en-IN" smtClean="0"/>
              <a:t>‹#›</a:t>
            </a:fld>
            <a:endParaRPr lang="en-IN"/>
          </a:p>
        </p:txBody>
      </p:sp>
    </p:spTree>
    <p:extLst>
      <p:ext uri="{BB962C8B-B14F-4D97-AF65-F5344CB8AC3E}">
        <p14:creationId xmlns:p14="http://schemas.microsoft.com/office/powerpoint/2010/main" val="2531600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FC6E0-41FC-4AFD-8D44-9C4FBE09D162}" type="datetimeFigureOut">
              <a:rPr lang="en-IN" smtClean="0"/>
              <a:t>18-10-2021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AF8B524-9E4E-4A00-A799-90273113DA1C}" type="slidenum">
              <a:rPr lang="en-IN" smtClean="0"/>
              <a:t>‹#›</a:t>
            </a:fld>
            <a:endParaRPr lang="en-IN"/>
          </a:p>
        </p:txBody>
      </p:sp>
    </p:spTree>
    <p:extLst>
      <p:ext uri="{BB962C8B-B14F-4D97-AF65-F5344CB8AC3E}">
        <p14:creationId xmlns:p14="http://schemas.microsoft.com/office/powerpoint/2010/main" val="25937545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tektutorialshub.com/angular/angular-componen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tektutorialshub.com/angular/angular-data-binding/"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tektutorialshub.com/angular/property-binding-in-angular/" TargetMode="External"/><Relationship Id="rId2" Type="http://schemas.openxmlformats.org/officeDocument/2006/relationships/hyperlink" Target="https://www.tektutorialshub.com/angular/interpolation-in-angular/" TargetMode="External"/><Relationship Id="rId1" Type="http://schemas.openxmlformats.org/officeDocument/2006/relationships/slideLayout" Target="../slideLayouts/slideLayout2.xml"/><Relationship Id="rId5" Type="http://schemas.openxmlformats.org/officeDocument/2006/relationships/hyperlink" Target="https://www.tektutorialshub.com/angular/ngmodel-two-way-data-binding-in-angular/" TargetMode="External"/><Relationship Id="rId4" Type="http://schemas.openxmlformats.org/officeDocument/2006/relationships/hyperlink" Target="https://www.tektutorialshub.com/angular/event-binding-in-angular/"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www.tektutorialshub.com/angular/property-binding-in-angular/"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tektutorialshub.com/typescript-tutorial/" TargetMode="External"/><Relationship Id="rId2" Type="http://schemas.openxmlformats.org/officeDocument/2006/relationships/hyperlink" Target="https://www.tektutorialshub.com/angular-tutoria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tektutorialshub.com/angular/angular-component/" TargetMode="External"/><Relationship Id="rId2" Type="http://schemas.openxmlformats.org/officeDocument/2006/relationships/hyperlink" Target="https://www.tektutorialshub.com/angular/angular-cli-tutorial/" TargetMode="External"/><Relationship Id="rId1" Type="http://schemas.openxmlformats.org/officeDocument/2006/relationships/slideLayout" Target="../slideLayouts/slideLayout2.xml"/><Relationship Id="rId5" Type="http://schemas.openxmlformats.org/officeDocument/2006/relationships/hyperlink" Target="https://www.tektutorialshub.com/angular/angular-services/" TargetMode="External"/><Relationship Id="rId4" Type="http://schemas.openxmlformats.org/officeDocument/2006/relationships/hyperlink" Target="https://www.tektutorialshub.com/angular/angular-directive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25799-D39F-4602-9E0D-DC4147888718}"/>
              </a:ext>
            </a:extLst>
          </p:cNvPr>
          <p:cNvSpPr>
            <a:spLocks noGrp="1"/>
          </p:cNvSpPr>
          <p:nvPr>
            <p:ph type="ctrTitle"/>
          </p:nvPr>
        </p:nvSpPr>
        <p:spPr/>
        <p:txBody>
          <a:bodyPr/>
          <a:lstStyle/>
          <a:p>
            <a:r>
              <a:rPr lang="en-US" dirty="0"/>
              <a:t>Introduction to Angular</a:t>
            </a:r>
            <a:endParaRPr lang="en-IN" dirty="0"/>
          </a:p>
        </p:txBody>
      </p:sp>
    </p:spTree>
    <p:extLst>
      <p:ext uri="{BB962C8B-B14F-4D97-AF65-F5344CB8AC3E}">
        <p14:creationId xmlns:p14="http://schemas.microsoft.com/office/powerpoint/2010/main" val="1687913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85F9FB-11B7-43BF-AF54-6A6566E79CBC}"/>
              </a:ext>
            </a:extLst>
          </p:cNvPr>
          <p:cNvSpPr>
            <a:spLocks noGrp="1"/>
          </p:cNvSpPr>
          <p:nvPr>
            <p:ph idx="1"/>
          </p:nvPr>
        </p:nvSpPr>
        <p:spPr>
          <a:xfrm>
            <a:off x="590550" y="666750"/>
            <a:ext cx="10763250" cy="5510213"/>
          </a:xfrm>
        </p:spPr>
        <p:txBody>
          <a:bodyPr>
            <a:normAutofit/>
          </a:bodyPr>
          <a:lstStyle/>
          <a:p>
            <a:pPr marL="0" indent="0">
              <a:buNone/>
            </a:pPr>
            <a:r>
              <a:rPr lang="en-US" sz="2400" dirty="0"/>
              <a:t>To run,</a:t>
            </a:r>
          </a:p>
          <a:p>
            <a:pPr marL="0" indent="0">
              <a:buNone/>
            </a:pPr>
            <a:r>
              <a:rPr lang="en-US" sz="2400" dirty="0"/>
              <a:t>ng serve or </a:t>
            </a:r>
            <a:r>
              <a:rPr lang="en-US" sz="2400" dirty="0" err="1"/>
              <a:t>npm</a:t>
            </a:r>
            <a:r>
              <a:rPr lang="en-US" sz="2400" dirty="0"/>
              <a:t> start</a:t>
            </a:r>
          </a:p>
          <a:p>
            <a:pPr marL="0" indent="0">
              <a:buNone/>
            </a:pPr>
            <a:r>
              <a:rPr lang="en-US" sz="2400" dirty="0"/>
              <a:t>The above command compiles the Angular application and invokes the Webpack development server. The Webpack Development server listens on HTTP Port 4200. Hence open the browser and type http://localhost:4200/ and you will see </a:t>
            </a:r>
            <a:r>
              <a:rPr lang="en-US" sz="2400" dirty="0" err="1"/>
              <a:t>FirstApp</a:t>
            </a:r>
            <a:r>
              <a:rPr lang="en-US" sz="2400" dirty="0"/>
              <a:t> is displayed on the browser.</a:t>
            </a:r>
          </a:p>
          <a:p>
            <a:pPr marL="0" indent="0">
              <a:buNone/>
            </a:pPr>
            <a:r>
              <a:rPr lang="en-US" sz="2400" dirty="0"/>
              <a:t>The root folder application contains subfolders e2e, </a:t>
            </a:r>
            <a:r>
              <a:rPr lang="en-US" sz="2400" dirty="0" err="1"/>
              <a:t>node_modules</a:t>
            </a:r>
            <a:r>
              <a:rPr lang="en-US" sz="2400" dirty="0"/>
              <a:t> and </a:t>
            </a:r>
            <a:r>
              <a:rPr lang="en-US" sz="2400" dirty="0" err="1"/>
              <a:t>src</a:t>
            </a:r>
            <a:r>
              <a:rPr lang="en-US" sz="2400" dirty="0"/>
              <a:t>.  It also contains the few configuration files</a:t>
            </a:r>
          </a:p>
          <a:p>
            <a:pPr marL="0" indent="0">
              <a:buNone/>
            </a:pPr>
            <a:r>
              <a:rPr lang="en-US" sz="2400" dirty="0"/>
              <a:t>.</a:t>
            </a:r>
            <a:r>
              <a:rPr lang="en-US" sz="2400" dirty="0" err="1"/>
              <a:t>editorconfig</a:t>
            </a:r>
            <a:r>
              <a:rPr lang="en-US" sz="2400" dirty="0"/>
              <a:t>: This is the configuration file for the Visual Studio code editor. </a:t>
            </a:r>
          </a:p>
          <a:p>
            <a:pPr marL="0" indent="0">
              <a:buNone/>
            </a:pPr>
            <a:r>
              <a:rPr lang="en-US" sz="2400" dirty="0"/>
              <a:t>.</a:t>
            </a:r>
            <a:r>
              <a:rPr lang="en-US" sz="2400" dirty="0" err="1"/>
              <a:t>gitignore</a:t>
            </a:r>
            <a:r>
              <a:rPr lang="en-US" sz="2400" dirty="0"/>
              <a:t>: Git configuration to make sure autogenerated files are not committed to source control.</a:t>
            </a:r>
          </a:p>
          <a:p>
            <a:pPr marL="0" indent="0">
              <a:buNone/>
            </a:pPr>
            <a:endParaRPr lang="en-IN" dirty="0"/>
          </a:p>
        </p:txBody>
      </p:sp>
    </p:spTree>
    <p:extLst>
      <p:ext uri="{BB962C8B-B14F-4D97-AF65-F5344CB8AC3E}">
        <p14:creationId xmlns:p14="http://schemas.microsoft.com/office/powerpoint/2010/main" val="1779151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E163A3-2F20-4F96-AAAC-49DFB67938E2}"/>
              </a:ext>
            </a:extLst>
          </p:cNvPr>
          <p:cNvSpPr>
            <a:spLocks noGrp="1"/>
          </p:cNvSpPr>
          <p:nvPr>
            <p:ph idx="1"/>
          </p:nvPr>
        </p:nvSpPr>
        <p:spPr>
          <a:xfrm>
            <a:off x="704850" y="352425"/>
            <a:ext cx="10648950" cy="5824538"/>
          </a:xfrm>
        </p:spPr>
        <p:txBody>
          <a:bodyPr>
            <a:normAutofit lnSpcReduction="10000"/>
          </a:bodyPr>
          <a:lstStyle/>
          <a:p>
            <a:r>
              <a:rPr lang="en-US" sz="2400" dirty="0" err="1"/>
              <a:t>angular.json</a:t>
            </a:r>
            <a:r>
              <a:rPr lang="en-US" sz="2400" dirty="0"/>
              <a:t>: This is the configuration file for Angular CLI. The older versions of the Angular used the file angular-</a:t>
            </a:r>
            <a:r>
              <a:rPr lang="en-US" sz="2400" dirty="0" err="1"/>
              <a:t>cli.json</a:t>
            </a:r>
            <a:endParaRPr lang="en-US" sz="2400" dirty="0"/>
          </a:p>
          <a:p>
            <a:r>
              <a:rPr lang="en-US" sz="2400" dirty="0" err="1"/>
              <a:t>browserslist</a:t>
            </a:r>
            <a:r>
              <a:rPr lang="en-US" sz="2400" dirty="0"/>
              <a:t>: Ensures the compatibility of the Angular app with different browsers.</a:t>
            </a:r>
          </a:p>
          <a:p>
            <a:r>
              <a:rPr lang="en-US" sz="2400" dirty="0"/>
              <a:t>karma.conf.js: The Configuration file for the karma test runner.</a:t>
            </a:r>
          </a:p>
          <a:p>
            <a:r>
              <a:rPr lang="en-IN" sz="2400" dirty="0" err="1"/>
              <a:t>package.json</a:t>
            </a:r>
            <a:r>
              <a:rPr lang="en-IN" sz="2400" dirty="0"/>
              <a:t>: The </a:t>
            </a:r>
            <a:r>
              <a:rPr lang="en-IN" sz="2400" dirty="0" err="1"/>
              <a:t>package.json</a:t>
            </a:r>
            <a:r>
              <a:rPr lang="en-IN" sz="2400" dirty="0"/>
              <a:t> is an </a:t>
            </a:r>
            <a:r>
              <a:rPr lang="en-IN" sz="2400" dirty="0" err="1"/>
              <a:t>npm</a:t>
            </a:r>
            <a:r>
              <a:rPr lang="en-IN" sz="2400" dirty="0"/>
              <a:t> configuration file, that lists the third-party packages that your project depends on. We also have package-</a:t>
            </a:r>
            <a:r>
              <a:rPr lang="en-IN" sz="2400" dirty="0" err="1"/>
              <a:t>lock.json</a:t>
            </a:r>
            <a:endParaRPr lang="en-IN" sz="2400" dirty="0"/>
          </a:p>
          <a:p>
            <a:r>
              <a:rPr lang="en-IN" sz="2400" dirty="0"/>
              <a:t>README.md: The Read me file</a:t>
            </a:r>
          </a:p>
          <a:p>
            <a:r>
              <a:rPr lang="en-IN" sz="2400" dirty="0" err="1"/>
              <a:t>tsconfig.json</a:t>
            </a:r>
            <a:r>
              <a:rPr lang="en-IN" sz="2400" dirty="0"/>
              <a:t>, </a:t>
            </a:r>
            <a:r>
              <a:rPr lang="en-IN" sz="2400" dirty="0" err="1"/>
              <a:t>tsconfig.app.json</a:t>
            </a:r>
            <a:r>
              <a:rPr lang="en-IN" sz="2400" dirty="0"/>
              <a:t> &amp; </a:t>
            </a:r>
            <a:r>
              <a:rPr lang="en-IN" sz="2400" dirty="0" err="1"/>
              <a:t>tsconfig.spec.json</a:t>
            </a:r>
            <a:r>
              <a:rPr lang="en-IN" sz="2400" dirty="0"/>
              <a:t> are Typescript configuration files. The </a:t>
            </a:r>
            <a:r>
              <a:rPr lang="en-IN" sz="2400" dirty="0" err="1"/>
              <a:t>tsconfig.json</a:t>
            </a:r>
            <a:r>
              <a:rPr lang="en-IN" sz="2400" dirty="0"/>
              <a:t> is the Typescript compiler configuration file. This file specifies the compiler options required for the Typescript to compile (</a:t>
            </a:r>
            <a:r>
              <a:rPr lang="en-IN" sz="2400" dirty="0" err="1"/>
              <a:t>transpile</a:t>
            </a:r>
            <a:r>
              <a:rPr lang="en-IN" sz="2400" dirty="0"/>
              <a:t>) the project. The </a:t>
            </a:r>
            <a:r>
              <a:rPr lang="en-IN" sz="2400" dirty="0" err="1"/>
              <a:t>tsconfig.app.json</a:t>
            </a:r>
            <a:r>
              <a:rPr lang="en-IN" sz="2400" dirty="0"/>
              <a:t> is used for compiling the code, while </a:t>
            </a:r>
            <a:r>
              <a:rPr lang="en-IN" sz="2400" dirty="0" err="1"/>
              <a:t>tsconfig.spec.json</a:t>
            </a:r>
            <a:r>
              <a:rPr lang="en-IN" sz="2400" dirty="0"/>
              <a:t> for compiling the tests</a:t>
            </a:r>
          </a:p>
          <a:p>
            <a:endParaRPr lang="en-IN" dirty="0"/>
          </a:p>
        </p:txBody>
      </p:sp>
    </p:spTree>
    <p:extLst>
      <p:ext uri="{BB962C8B-B14F-4D97-AF65-F5344CB8AC3E}">
        <p14:creationId xmlns:p14="http://schemas.microsoft.com/office/powerpoint/2010/main" val="4066641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04B3C2-B5E6-46C4-9361-BA7ED3732A8A}"/>
              </a:ext>
            </a:extLst>
          </p:cNvPr>
          <p:cNvSpPr>
            <a:spLocks noGrp="1"/>
          </p:cNvSpPr>
          <p:nvPr>
            <p:ph idx="1"/>
          </p:nvPr>
        </p:nvSpPr>
        <p:spPr>
          <a:xfrm>
            <a:off x="857250" y="733424"/>
            <a:ext cx="10496550" cy="5781675"/>
          </a:xfrm>
        </p:spPr>
        <p:txBody>
          <a:bodyPr>
            <a:noAutofit/>
          </a:bodyPr>
          <a:lstStyle/>
          <a:p>
            <a:r>
              <a:rPr lang="en-US" sz="2400" dirty="0" err="1"/>
              <a:t>tslint.json</a:t>
            </a:r>
            <a:r>
              <a:rPr lang="en-US" sz="2400" dirty="0"/>
              <a:t>: </a:t>
            </a:r>
            <a:r>
              <a:rPr lang="en-US" sz="2400" dirty="0" err="1"/>
              <a:t>tslint</a:t>
            </a:r>
            <a:r>
              <a:rPr lang="en-US" sz="2400" dirty="0"/>
              <a:t> is a static code analysis tool. We use this to check Typescript code quality. To check if TypeScript source code complies with coding rules. </a:t>
            </a:r>
            <a:r>
              <a:rPr lang="en-US" sz="2400" dirty="0" err="1"/>
              <a:t>TSLint</a:t>
            </a:r>
            <a:r>
              <a:rPr lang="en-US" sz="2400" dirty="0"/>
              <a:t> checks your TypeScript code for readability, maintainability, and functionality errors.</a:t>
            </a:r>
          </a:p>
          <a:p>
            <a:pPr marL="0" indent="0">
              <a:buNone/>
            </a:pPr>
            <a:r>
              <a:rPr lang="en-US" sz="2400" dirty="0"/>
              <a:t>e2e</a:t>
            </a:r>
          </a:p>
          <a:p>
            <a:r>
              <a:rPr lang="en-US" sz="2400" dirty="0"/>
              <a:t>This folder contains the files required for end to end tests by protractor. Protractor allows us to test our application against a real browser. You can learn more about protractor from this link.</a:t>
            </a:r>
          </a:p>
          <a:p>
            <a:r>
              <a:rPr lang="en-US" sz="2400" dirty="0" err="1"/>
              <a:t>node_modules</a:t>
            </a:r>
            <a:endParaRPr lang="en-US" sz="2400" dirty="0"/>
          </a:p>
          <a:p>
            <a:pPr marL="0" indent="0">
              <a:buNone/>
            </a:pPr>
            <a:r>
              <a:rPr lang="en-US" sz="2400" dirty="0"/>
              <a:t>All our external dependencies are downloaded and copied here by NPM Package Manager.</a:t>
            </a:r>
          </a:p>
          <a:p>
            <a:r>
              <a:rPr lang="en-US" sz="2400" dirty="0" err="1"/>
              <a:t>src</a:t>
            </a:r>
            <a:endParaRPr lang="en-US" sz="2400" dirty="0"/>
          </a:p>
          <a:p>
            <a:pPr marL="0" indent="0">
              <a:buNone/>
            </a:pPr>
            <a:r>
              <a:rPr lang="en-US" sz="2400" dirty="0"/>
              <a:t> This is where our application lives.</a:t>
            </a:r>
            <a:endParaRPr lang="en-IN" sz="2400" dirty="0"/>
          </a:p>
        </p:txBody>
      </p:sp>
    </p:spTree>
    <p:extLst>
      <p:ext uri="{BB962C8B-B14F-4D97-AF65-F5344CB8AC3E}">
        <p14:creationId xmlns:p14="http://schemas.microsoft.com/office/powerpoint/2010/main" val="4069995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AC6BB7-02A3-496D-9CA8-740B0DE04EB6}"/>
              </a:ext>
            </a:extLst>
          </p:cNvPr>
          <p:cNvSpPr>
            <a:spLocks noGrp="1"/>
          </p:cNvSpPr>
          <p:nvPr>
            <p:ph idx="1"/>
          </p:nvPr>
        </p:nvSpPr>
        <p:spPr>
          <a:xfrm>
            <a:off x="695325" y="447675"/>
            <a:ext cx="10658475" cy="5729288"/>
          </a:xfrm>
        </p:spPr>
        <p:txBody>
          <a:bodyPr>
            <a:normAutofit fontScale="92500" lnSpcReduction="10000"/>
          </a:bodyPr>
          <a:lstStyle/>
          <a:p>
            <a:r>
              <a:rPr lang="en-US" sz="2400" dirty="0"/>
              <a:t>app folder</a:t>
            </a:r>
          </a:p>
          <a:p>
            <a:pPr marL="0" indent="0">
              <a:buNone/>
            </a:pPr>
            <a:r>
              <a:rPr lang="en-US" sz="2400" dirty="0"/>
              <a:t>The Angular CLI has created a simple application, which works out of the box. It creates the root component, a root module, a unit test class to test the component. </a:t>
            </a:r>
          </a:p>
          <a:p>
            <a:pPr marL="0" indent="0">
              <a:buNone/>
            </a:pPr>
            <a:r>
              <a:rPr lang="en-US" sz="2400" dirty="0"/>
              <a:t>The Component</a:t>
            </a:r>
          </a:p>
          <a:p>
            <a:pPr marL="0" indent="0">
              <a:buNone/>
            </a:pPr>
            <a:r>
              <a:rPr lang="en-US" sz="2400" dirty="0"/>
              <a:t>The </a:t>
            </a:r>
            <a:r>
              <a:rPr lang="en-US" sz="2400" dirty="0" err="1"/>
              <a:t>app.component.ts</a:t>
            </a:r>
            <a:r>
              <a:rPr lang="en-US" sz="2400" dirty="0"/>
              <a:t> is the component that is added to the project by Angular CLI. You will find it under the folder app/</a:t>
            </a:r>
            <a:r>
              <a:rPr lang="en-US" sz="2400" dirty="0" err="1"/>
              <a:t>src</a:t>
            </a:r>
            <a:endParaRPr lang="en-US" sz="2400" dirty="0"/>
          </a:p>
          <a:p>
            <a:pPr marL="0" indent="0">
              <a:buNone/>
            </a:pPr>
            <a:r>
              <a:rPr lang="en-US" sz="2400" dirty="0"/>
              <a:t>import { Component } from '@angular/core';</a:t>
            </a:r>
          </a:p>
          <a:p>
            <a:pPr marL="0" indent="0">
              <a:buNone/>
            </a:pPr>
            <a:r>
              <a:rPr lang="en-US" sz="2400" dirty="0"/>
              <a:t> </a:t>
            </a:r>
          </a:p>
          <a:p>
            <a:pPr marL="0" indent="0">
              <a:buNone/>
            </a:pPr>
            <a:r>
              <a:rPr lang="en-US" sz="2400" dirty="0"/>
              <a:t>@Component({</a:t>
            </a:r>
          </a:p>
          <a:p>
            <a:pPr marL="0" indent="0">
              <a:buNone/>
            </a:pPr>
            <a:r>
              <a:rPr lang="en-US" sz="2400" dirty="0"/>
              <a:t>  selector: 'app-root',</a:t>
            </a:r>
          </a:p>
          <a:p>
            <a:pPr marL="0" indent="0">
              <a:buNone/>
            </a:pPr>
            <a:r>
              <a:rPr lang="en-US" sz="2400" dirty="0"/>
              <a:t>  </a:t>
            </a:r>
            <a:r>
              <a:rPr lang="en-US" sz="2400" dirty="0" err="1"/>
              <a:t>templateUrl</a:t>
            </a:r>
            <a:r>
              <a:rPr lang="en-US" sz="2400" dirty="0"/>
              <a:t>: './app.component.html',</a:t>
            </a:r>
          </a:p>
          <a:p>
            <a:pPr marL="0" indent="0">
              <a:buNone/>
            </a:pPr>
            <a:r>
              <a:rPr lang="en-US" sz="2400" dirty="0"/>
              <a:t>  </a:t>
            </a:r>
            <a:r>
              <a:rPr lang="en-US" sz="2400" dirty="0" err="1"/>
              <a:t>styleUrls</a:t>
            </a:r>
            <a:r>
              <a:rPr lang="en-US" sz="2400" dirty="0"/>
              <a:t>: ['./app.component.css']</a:t>
            </a:r>
          </a:p>
          <a:p>
            <a:pPr marL="0" indent="0">
              <a:buNone/>
            </a:pPr>
            <a:r>
              <a:rPr lang="en-US" sz="2400" dirty="0"/>
              <a:t>})</a:t>
            </a:r>
          </a:p>
          <a:p>
            <a:pPr marL="0" indent="0">
              <a:buNone/>
            </a:pPr>
            <a:endParaRPr lang="en-IN" dirty="0"/>
          </a:p>
        </p:txBody>
      </p:sp>
    </p:spTree>
    <p:extLst>
      <p:ext uri="{BB962C8B-B14F-4D97-AF65-F5344CB8AC3E}">
        <p14:creationId xmlns:p14="http://schemas.microsoft.com/office/powerpoint/2010/main" val="1512929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507CEE-F0D3-43F8-805B-A001A877FF56}"/>
              </a:ext>
            </a:extLst>
          </p:cNvPr>
          <p:cNvSpPr>
            <a:spLocks noGrp="1"/>
          </p:cNvSpPr>
          <p:nvPr>
            <p:ph idx="1"/>
          </p:nvPr>
        </p:nvSpPr>
        <p:spPr>
          <a:xfrm>
            <a:off x="781050" y="514350"/>
            <a:ext cx="10572750" cy="5662613"/>
          </a:xfrm>
        </p:spPr>
        <p:txBody>
          <a:bodyPr>
            <a:normAutofit/>
          </a:bodyPr>
          <a:lstStyle/>
          <a:p>
            <a:pPr marL="0" indent="0">
              <a:buNone/>
            </a:pPr>
            <a:r>
              <a:rPr lang="en-US" sz="2400" dirty="0"/>
              <a:t>export class </a:t>
            </a:r>
            <a:r>
              <a:rPr lang="en-US" sz="2400" dirty="0" err="1"/>
              <a:t>AppComponent</a:t>
            </a:r>
            <a:r>
              <a:rPr lang="en-US" sz="2400" dirty="0"/>
              <a:t> {</a:t>
            </a:r>
          </a:p>
          <a:p>
            <a:pPr marL="0" indent="0">
              <a:buNone/>
            </a:pPr>
            <a:r>
              <a:rPr lang="en-US" sz="2400" dirty="0"/>
              <a:t>  title = ‘</a:t>
            </a:r>
            <a:r>
              <a:rPr lang="en-US" sz="2400" dirty="0" err="1"/>
              <a:t>FirstApp</a:t>
            </a:r>
            <a:r>
              <a:rPr lang="en-US" sz="2400" dirty="0"/>
              <a:t>';</a:t>
            </a:r>
          </a:p>
          <a:p>
            <a:pPr marL="0" indent="0">
              <a:buNone/>
            </a:pPr>
            <a:r>
              <a:rPr lang="en-US" sz="2400" dirty="0"/>
              <a:t>}</a:t>
            </a:r>
          </a:p>
          <a:p>
            <a:pPr marL="0" indent="0">
              <a:buNone/>
            </a:pPr>
            <a:r>
              <a:rPr lang="en-US" sz="2400" b="0" i="0" dirty="0">
                <a:solidFill>
                  <a:srgbClr val="000000"/>
                </a:solidFill>
                <a:effectLst/>
                <a:latin typeface="-apple-system"/>
              </a:rPr>
              <a:t>The component class is the most important part of our application. It represents the view of the application. It consists of three main parts i.e. a </a:t>
            </a:r>
            <a:r>
              <a:rPr lang="en-US" sz="2400" b="1" i="0" dirty="0">
                <a:solidFill>
                  <a:srgbClr val="000000"/>
                </a:solidFill>
                <a:effectLst/>
                <a:latin typeface="-apple-system"/>
              </a:rPr>
              <a:t>class</a:t>
            </a:r>
            <a:r>
              <a:rPr lang="en-US" sz="2400" b="0" i="0" dirty="0">
                <a:solidFill>
                  <a:srgbClr val="000000"/>
                </a:solidFill>
                <a:effectLst/>
                <a:latin typeface="-apple-system"/>
              </a:rPr>
              <a:t>, a </a:t>
            </a:r>
            <a:r>
              <a:rPr lang="en-US" sz="2400" b="1" i="0" dirty="0">
                <a:solidFill>
                  <a:srgbClr val="000000"/>
                </a:solidFill>
                <a:effectLst/>
                <a:latin typeface="-apple-system"/>
              </a:rPr>
              <a:t>class decorator</a:t>
            </a:r>
            <a:r>
              <a:rPr lang="en-US" sz="2400" b="0" i="0" dirty="0">
                <a:solidFill>
                  <a:srgbClr val="000000"/>
                </a:solidFill>
                <a:effectLst/>
                <a:latin typeface="-apple-system"/>
              </a:rPr>
              <a:t>, and an </a:t>
            </a:r>
            <a:r>
              <a:rPr lang="en-US" sz="2400" b="1" i="0" dirty="0">
                <a:solidFill>
                  <a:srgbClr val="000000"/>
                </a:solidFill>
                <a:effectLst/>
                <a:latin typeface="-apple-system"/>
              </a:rPr>
              <a:t>import statement.</a:t>
            </a:r>
          </a:p>
          <a:p>
            <a:pPr marL="0" indent="0">
              <a:buNone/>
            </a:pPr>
            <a:r>
              <a:rPr lang="en-IN" sz="2400" b="1" i="0" dirty="0">
                <a:solidFill>
                  <a:srgbClr val="000000"/>
                </a:solidFill>
                <a:effectLst/>
                <a:latin typeface="-apple-system"/>
              </a:rPr>
              <a:t>Component class</a:t>
            </a:r>
          </a:p>
          <a:p>
            <a:pPr marL="0" indent="0">
              <a:buNone/>
            </a:pPr>
            <a:r>
              <a:rPr lang="en-US" sz="2400" b="0" i="0" dirty="0">
                <a:solidFill>
                  <a:srgbClr val="000000"/>
                </a:solidFill>
                <a:effectLst/>
                <a:latin typeface="-apple-system"/>
              </a:rPr>
              <a:t>The </a:t>
            </a:r>
            <a:r>
              <a:rPr lang="en-US" sz="2400" b="0" i="0" u="sng" strike="noStrike" dirty="0">
                <a:effectLst/>
                <a:latin typeface="-apple-system"/>
                <a:hlinkClick r:id="rId2">
                  <a:extLst>
                    <a:ext uri="{A12FA001-AC4F-418D-AE19-62706E023703}">
                      <ahyp:hlinkClr xmlns:ahyp="http://schemas.microsoft.com/office/drawing/2018/hyperlinkcolor" val="tx"/>
                    </a:ext>
                  </a:extLst>
                </a:hlinkClick>
              </a:rPr>
              <a:t>component</a:t>
            </a:r>
            <a:r>
              <a:rPr lang="en-US" sz="2400" b="0" i="0" dirty="0">
                <a:solidFill>
                  <a:srgbClr val="000000"/>
                </a:solidFill>
                <a:effectLst/>
                <a:latin typeface="-apple-system"/>
              </a:rPr>
              <a:t> is a simple class. We define it using the </a:t>
            </a:r>
            <a:r>
              <a:rPr lang="en-US" sz="2400" b="1" i="0" dirty="0">
                <a:solidFill>
                  <a:srgbClr val="000000"/>
                </a:solidFill>
                <a:effectLst/>
                <a:latin typeface="-apple-system"/>
              </a:rPr>
              <a:t>export</a:t>
            </a:r>
            <a:r>
              <a:rPr lang="en-US" sz="2400" b="0" i="0" dirty="0">
                <a:solidFill>
                  <a:srgbClr val="000000"/>
                </a:solidFill>
                <a:effectLst/>
                <a:latin typeface="-apple-system"/>
              </a:rPr>
              <a:t> keyword. The other parts of the app can import it use it. The above component class has one property </a:t>
            </a:r>
            <a:r>
              <a:rPr lang="en-US" sz="2400" b="1" i="0" dirty="0">
                <a:solidFill>
                  <a:srgbClr val="000000"/>
                </a:solidFill>
                <a:effectLst/>
                <a:latin typeface="-apple-system"/>
              </a:rPr>
              <a:t>title</a:t>
            </a:r>
            <a:r>
              <a:rPr lang="en-US" sz="2400" b="0" i="0" dirty="0">
                <a:solidFill>
                  <a:srgbClr val="000000"/>
                </a:solidFill>
                <a:effectLst/>
                <a:latin typeface="-apple-system"/>
              </a:rPr>
              <a:t>. This title is displayed, when the application is run.</a:t>
            </a:r>
            <a:endParaRPr lang="en-US" sz="2400" b="1" dirty="0">
              <a:solidFill>
                <a:srgbClr val="000000"/>
              </a:solidFill>
              <a:latin typeface="-apple-system"/>
            </a:endParaRPr>
          </a:p>
          <a:p>
            <a:pPr marL="0" indent="0">
              <a:buNone/>
            </a:pPr>
            <a:r>
              <a:rPr lang="en-US" sz="2400" b="0" i="0" dirty="0">
                <a:solidFill>
                  <a:srgbClr val="000000"/>
                </a:solidFill>
                <a:effectLst/>
                <a:latin typeface="-apple-system"/>
              </a:rPr>
              <a:t>The </a:t>
            </a:r>
            <a:r>
              <a:rPr lang="en-US" sz="2400" b="0" i="0" u="none" strike="noStrike" dirty="0">
                <a:effectLst/>
                <a:latin typeface="-apple-system"/>
                <a:hlinkClick r:id="rId2">
                  <a:extLst>
                    <a:ext uri="{A12FA001-AC4F-418D-AE19-62706E023703}">
                      <ahyp:hlinkClr xmlns:ahyp="http://schemas.microsoft.com/office/drawing/2018/hyperlinkcolor" val="tx"/>
                    </a:ext>
                  </a:extLst>
                </a:hlinkClick>
              </a:rPr>
              <a:t>component</a:t>
            </a:r>
            <a:r>
              <a:rPr lang="en-US" sz="2400" b="0" i="0" dirty="0">
                <a:solidFill>
                  <a:srgbClr val="000000"/>
                </a:solidFill>
                <a:effectLst/>
                <a:latin typeface="-apple-system"/>
              </a:rPr>
              <a:t> class can have many methods and properties. The main purpose of the component is to supply logic to our view.</a:t>
            </a:r>
            <a:endParaRPr lang="en-IN" sz="2400" dirty="0"/>
          </a:p>
        </p:txBody>
      </p:sp>
    </p:spTree>
    <p:extLst>
      <p:ext uri="{BB962C8B-B14F-4D97-AF65-F5344CB8AC3E}">
        <p14:creationId xmlns:p14="http://schemas.microsoft.com/office/powerpoint/2010/main" val="297523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79B24A-1E73-4EDE-9243-984F0A556A5E}"/>
              </a:ext>
            </a:extLst>
          </p:cNvPr>
          <p:cNvSpPr>
            <a:spLocks noGrp="1"/>
          </p:cNvSpPr>
          <p:nvPr>
            <p:ph idx="1"/>
          </p:nvPr>
        </p:nvSpPr>
        <p:spPr>
          <a:xfrm>
            <a:off x="523875" y="676275"/>
            <a:ext cx="10829925" cy="5500688"/>
          </a:xfrm>
        </p:spPr>
        <p:txBody>
          <a:bodyPr>
            <a:normAutofit fontScale="92500" lnSpcReduction="20000"/>
          </a:bodyPr>
          <a:lstStyle/>
          <a:p>
            <a:pPr marL="0" indent="0">
              <a:buNone/>
            </a:pPr>
            <a:r>
              <a:rPr lang="en-US" sz="2400" dirty="0"/>
              <a:t>@Component decorator</a:t>
            </a:r>
          </a:p>
          <a:p>
            <a:pPr marL="0" indent="0">
              <a:buNone/>
            </a:pPr>
            <a:r>
              <a:rPr lang="en-US" sz="2400" dirty="0"/>
              <a:t>The </a:t>
            </a:r>
            <a:r>
              <a:rPr lang="en-US" sz="2400" dirty="0" err="1"/>
              <a:t>AppComponent</a:t>
            </a:r>
            <a:r>
              <a:rPr lang="en-US" sz="2400" dirty="0"/>
              <a:t> class is then, decorated with @Component decorator. The @Component (called class decorator) provides Metadata about our component. The Angular uses this Metadata to create the view. The @component Metadata above has three fields. The selector, </a:t>
            </a:r>
            <a:r>
              <a:rPr lang="en-US" sz="2400" dirty="0" err="1"/>
              <a:t>templateURL</a:t>
            </a:r>
            <a:r>
              <a:rPr lang="en-US" sz="2400" dirty="0"/>
              <a:t> &amp; </a:t>
            </a:r>
            <a:r>
              <a:rPr lang="en-US" sz="2400" dirty="0" err="1"/>
              <a:t>styleUrls</a:t>
            </a:r>
            <a:endParaRPr lang="en-US" sz="2400" dirty="0"/>
          </a:p>
          <a:p>
            <a:pPr marL="0" indent="0">
              <a:buNone/>
            </a:pPr>
            <a:r>
              <a:rPr lang="en-US" sz="2400" dirty="0" err="1"/>
              <a:t>templateUrl</a:t>
            </a:r>
            <a:endParaRPr lang="en-US" sz="2400" dirty="0"/>
          </a:p>
          <a:p>
            <a:pPr marL="0" indent="0">
              <a:buNone/>
            </a:pPr>
            <a:r>
              <a:rPr lang="en-US" sz="2400" dirty="0"/>
              <a:t>The </a:t>
            </a:r>
            <a:r>
              <a:rPr lang="en-US" sz="2400" dirty="0" err="1"/>
              <a:t>templateUrl</a:t>
            </a:r>
            <a:r>
              <a:rPr lang="en-US" sz="2400" dirty="0"/>
              <a:t> contains the path to the HTML template file. The Angular uses this HTML file to render the view. In the above example, it points to the app.component.html file.</a:t>
            </a:r>
          </a:p>
          <a:p>
            <a:pPr marL="0" indent="0">
              <a:buNone/>
            </a:pPr>
            <a:r>
              <a:rPr lang="en-US" sz="2400" dirty="0" err="1"/>
              <a:t>styleUrls</a:t>
            </a:r>
            <a:endParaRPr lang="en-US" sz="2400" dirty="0"/>
          </a:p>
          <a:p>
            <a:pPr marL="0" indent="0">
              <a:buNone/>
            </a:pPr>
            <a:r>
              <a:rPr lang="en-US" sz="2400" dirty="0"/>
              <a:t>The </a:t>
            </a:r>
            <a:r>
              <a:rPr lang="en-US" sz="2400" dirty="0" err="1"/>
              <a:t>styleUrls</a:t>
            </a:r>
            <a:r>
              <a:rPr lang="en-US" sz="2400" dirty="0"/>
              <a:t> is an array of Style Sheets that Angular uses to style our HTML file. In the above example, it points towards to app.component.css style sheet.</a:t>
            </a:r>
          </a:p>
          <a:p>
            <a:pPr marL="0" indent="0">
              <a:buNone/>
            </a:pPr>
            <a:endParaRPr lang="en-US" sz="2400" dirty="0"/>
          </a:p>
          <a:p>
            <a:pPr marL="0" indent="0">
              <a:buNone/>
            </a:pPr>
            <a:r>
              <a:rPr lang="en-US" sz="2400" dirty="0"/>
              <a:t>The app.component.css file is in the same folder as the </a:t>
            </a:r>
            <a:r>
              <a:rPr lang="en-US" sz="2400" dirty="0" err="1"/>
              <a:t>AppComponent</a:t>
            </a:r>
            <a:r>
              <a:rPr lang="en-US" sz="2400" dirty="0"/>
              <a:t>. The file is empty. You can create styles for the component and put it here.</a:t>
            </a:r>
          </a:p>
          <a:p>
            <a:pPr marL="0" indent="0">
              <a:buNone/>
            </a:pPr>
            <a:endParaRPr lang="en-US" dirty="0"/>
          </a:p>
        </p:txBody>
      </p:sp>
    </p:spTree>
    <p:extLst>
      <p:ext uri="{BB962C8B-B14F-4D97-AF65-F5344CB8AC3E}">
        <p14:creationId xmlns:p14="http://schemas.microsoft.com/office/powerpoint/2010/main" val="2713885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7F7F54-AA61-40DA-B2F5-4D9C7AE728D9}"/>
              </a:ext>
            </a:extLst>
          </p:cNvPr>
          <p:cNvSpPr>
            <a:spLocks noGrp="1"/>
          </p:cNvSpPr>
          <p:nvPr>
            <p:ph idx="1"/>
          </p:nvPr>
        </p:nvSpPr>
        <p:spPr>
          <a:xfrm>
            <a:off x="838200" y="533400"/>
            <a:ext cx="10515600" cy="5643563"/>
          </a:xfrm>
        </p:spPr>
        <p:txBody>
          <a:bodyPr>
            <a:normAutofit/>
          </a:bodyPr>
          <a:lstStyle/>
          <a:p>
            <a:pPr marL="0" indent="0">
              <a:buNone/>
            </a:pPr>
            <a:r>
              <a:rPr lang="en-US" sz="2400" b="1" dirty="0"/>
              <a:t>selector</a:t>
            </a:r>
          </a:p>
          <a:p>
            <a:pPr marL="0" indent="0">
              <a:buNone/>
            </a:pPr>
            <a:r>
              <a:rPr lang="en-US" sz="2400" dirty="0"/>
              <a:t>The selector tells angular, where to display the template. In the example above selector is app-root. The Angular  whenever it encounters the above tag in the HTML file it replaces it with the template (app.component.html).</a:t>
            </a:r>
          </a:p>
          <a:p>
            <a:pPr marL="0" indent="0">
              <a:buNone/>
            </a:pPr>
            <a:r>
              <a:rPr lang="en-US" sz="2400" dirty="0"/>
              <a:t>The app-root selector is used in index.html.</a:t>
            </a:r>
          </a:p>
          <a:p>
            <a:pPr marL="0" indent="0">
              <a:buNone/>
            </a:pPr>
            <a:r>
              <a:rPr lang="en-US" sz="2400" b="1" dirty="0"/>
              <a:t>{{title}} </a:t>
            </a:r>
            <a:r>
              <a:rPr lang="en-US" sz="2400" dirty="0"/>
              <a:t>is placed inside the h1 tags .  We call this data binding (interpolation).</a:t>
            </a:r>
          </a:p>
          <a:p>
            <a:pPr marL="0" indent="0">
              <a:buNone/>
            </a:pPr>
            <a:r>
              <a:rPr lang="en-US" sz="2400" b="1" dirty="0"/>
              <a:t>Root Module</a:t>
            </a:r>
          </a:p>
          <a:p>
            <a:pPr marL="0" indent="0">
              <a:buNone/>
            </a:pPr>
            <a:r>
              <a:rPr lang="en-US" sz="2400" dirty="0"/>
              <a:t>Angular organizes the application code as Angular modules. The Modules are closely related blocks of code in functionality. Every application must have at least one module.</a:t>
            </a:r>
          </a:p>
          <a:p>
            <a:pPr marL="0" indent="0">
              <a:buNone/>
            </a:pPr>
            <a:endParaRPr lang="en-US" sz="2400"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2424688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DC142D-9F51-40CF-9CE7-1DCEE1A2AD69}"/>
              </a:ext>
            </a:extLst>
          </p:cNvPr>
          <p:cNvSpPr>
            <a:spLocks noGrp="1"/>
          </p:cNvSpPr>
          <p:nvPr>
            <p:ph idx="1"/>
          </p:nvPr>
        </p:nvSpPr>
        <p:spPr>
          <a:xfrm>
            <a:off x="714375" y="723900"/>
            <a:ext cx="10639425" cy="5453063"/>
          </a:xfrm>
        </p:spPr>
        <p:txBody>
          <a:bodyPr>
            <a:normAutofit/>
          </a:bodyPr>
          <a:lstStyle/>
          <a:p>
            <a:pPr marL="0" indent="0">
              <a:buNone/>
            </a:pPr>
            <a:r>
              <a:rPr lang="en-US" dirty="0"/>
              <a:t>The Module, which loads first is the root Module. This Module is our root module.</a:t>
            </a:r>
          </a:p>
          <a:p>
            <a:pPr marL="0" indent="0">
              <a:buNone/>
            </a:pPr>
            <a:r>
              <a:rPr lang="en-US" dirty="0"/>
              <a:t>The root module is called </a:t>
            </a:r>
            <a:r>
              <a:rPr lang="en-US" dirty="0" err="1"/>
              <a:t>app.module.ts</a:t>
            </a:r>
            <a:r>
              <a:rPr lang="en-US" dirty="0"/>
              <a:t>. (under </a:t>
            </a:r>
            <a:r>
              <a:rPr lang="en-US" dirty="0" err="1"/>
              <a:t>src</a:t>
            </a:r>
            <a:r>
              <a:rPr lang="en-US" dirty="0"/>
              <a:t>/app folder). It contains the following code.</a:t>
            </a:r>
          </a:p>
          <a:p>
            <a:pPr marL="0" indent="0">
              <a:buNone/>
            </a:pPr>
            <a:r>
              <a:rPr lang="en-US" dirty="0"/>
              <a:t>import { </a:t>
            </a:r>
            <a:r>
              <a:rPr lang="en-US" dirty="0" err="1"/>
              <a:t>AppRoutingModule</a:t>
            </a:r>
            <a:r>
              <a:rPr lang="en-US" dirty="0"/>
              <a:t> } from './app-</a:t>
            </a:r>
            <a:r>
              <a:rPr lang="en-US" dirty="0" err="1"/>
              <a:t>routing.module</a:t>
            </a:r>
            <a:r>
              <a:rPr lang="en-US" dirty="0"/>
              <a:t>';</a:t>
            </a:r>
          </a:p>
          <a:p>
            <a:pPr marL="0" indent="0">
              <a:buNone/>
            </a:pPr>
            <a:r>
              <a:rPr lang="en-US" dirty="0"/>
              <a:t>import { </a:t>
            </a:r>
            <a:r>
              <a:rPr lang="en-US" dirty="0" err="1"/>
              <a:t>AppComponent</a:t>
            </a:r>
            <a:r>
              <a:rPr lang="en-US" dirty="0"/>
              <a:t> } from './</a:t>
            </a:r>
            <a:r>
              <a:rPr lang="en-US" dirty="0" err="1"/>
              <a:t>app.component</a:t>
            </a:r>
            <a:r>
              <a:rPr lang="en-US" dirty="0"/>
              <a:t>';</a:t>
            </a:r>
          </a:p>
          <a:p>
            <a:pPr marL="0" indent="0">
              <a:buNone/>
            </a:pPr>
            <a:r>
              <a:rPr lang="en-US" dirty="0"/>
              <a:t> </a:t>
            </a:r>
          </a:p>
          <a:p>
            <a:pPr marL="0" indent="0">
              <a:buNone/>
            </a:pPr>
            <a:r>
              <a:rPr lang="en-US" dirty="0"/>
              <a:t>@NgModule({</a:t>
            </a:r>
          </a:p>
          <a:p>
            <a:pPr marL="0" indent="0">
              <a:buNone/>
            </a:pPr>
            <a:r>
              <a:rPr lang="en-US" dirty="0"/>
              <a:t>  declarations: [</a:t>
            </a:r>
          </a:p>
          <a:p>
            <a:pPr marL="0" indent="0">
              <a:buNone/>
            </a:pPr>
            <a:r>
              <a:rPr lang="en-US" dirty="0"/>
              <a:t>    </a:t>
            </a:r>
            <a:r>
              <a:rPr lang="en-US" dirty="0" err="1"/>
              <a:t>AppComponent</a:t>
            </a:r>
            <a:endParaRPr lang="en-US" dirty="0"/>
          </a:p>
          <a:p>
            <a:pPr marL="0" indent="0">
              <a:buNone/>
            </a:pPr>
            <a:r>
              <a:rPr lang="en-US" dirty="0"/>
              <a:t>  ],</a:t>
            </a:r>
          </a:p>
          <a:p>
            <a:pPr marL="0" indent="0">
              <a:buNone/>
            </a:pPr>
            <a:r>
              <a:rPr lang="en-US" dirty="0"/>
              <a:t>  imports: [</a:t>
            </a:r>
          </a:p>
          <a:p>
            <a:pPr marL="0" indent="0">
              <a:buNone/>
            </a:pPr>
            <a:r>
              <a:rPr lang="en-US" dirty="0"/>
              <a:t>    </a:t>
            </a:r>
            <a:r>
              <a:rPr lang="en-US" dirty="0" err="1"/>
              <a:t>BrowserModule</a:t>
            </a:r>
            <a:r>
              <a:rPr lang="en-US" dirty="0"/>
              <a:t>,</a:t>
            </a:r>
          </a:p>
          <a:p>
            <a:pPr marL="0" indent="0">
              <a:buNone/>
            </a:pPr>
            <a:r>
              <a:rPr lang="en-US" dirty="0"/>
              <a:t>    </a:t>
            </a:r>
            <a:r>
              <a:rPr lang="en-US" dirty="0" err="1"/>
              <a:t>AppRoutingModule</a:t>
            </a:r>
            <a:endParaRPr lang="en-US" dirty="0"/>
          </a:p>
          <a:p>
            <a:pPr marL="0" indent="0">
              <a:buNone/>
            </a:pPr>
            <a:r>
              <a:rPr lang="en-US" dirty="0"/>
              <a:t>  ],</a:t>
            </a:r>
          </a:p>
          <a:p>
            <a:pPr marL="0" indent="0">
              <a:buNone/>
            </a:pPr>
            <a:endParaRPr lang="en-IN" dirty="0"/>
          </a:p>
        </p:txBody>
      </p:sp>
    </p:spTree>
    <p:extLst>
      <p:ext uri="{BB962C8B-B14F-4D97-AF65-F5344CB8AC3E}">
        <p14:creationId xmlns:p14="http://schemas.microsoft.com/office/powerpoint/2010/main" val="21380579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37D907-300A-4CC0-BCDD-45E1CD985C2B}"/>
              </a:ext>
            </a:extLst>
          </p:cNvPr>
          <p:cNvSpPr>
            <a:spLocks noGrp="1"/>
          </p:cNvSpPr>
          <p:nvPr>
            <p:ph idx="1"/>
          </p:nvPr>
        </p:nvSpPr>
        <p:spPr>
          <a:xfrm>
            <a:off x="581025" y="495300"/>
            <a:ext cx="10772775" cy="5681663"/>
          </a:xfrm>
        </p:spPr>
        <p:txBody>
          <a:bodyPr>
            <a:normAutofit/>
          </a:bodyPr>
          <a:lstStyle/>
          <a:p>
            <a:pPr marL="0" indent="0">
              <a:buNone/>
            </a:pPr>
            <a:r>
              <a:rPr lang="en-US" dirty="0"/>
              <a:t> </a:t>
            </a:r>
            <a:r>
              <a:rPr lang="en-US" sz="2400" dirty="0"/>
              <a:t>providers: [],</a:t>
            </a:r>
          </a:p>
          <a:p>
            <a:pPr marL="0" indent="0">
              <a:buNone/>
            </a:pPr>
            <a:r>
              <a:rPr lang="en-US" sz="2400" dirty="0"/>
              <a:t>  bootstrap: [</a:t>
            </a:r>
            <a:r>
              <a:rPr lang="en-US" sz="2400" dirty="0" err="1"/>
              <a:t>AppComponent</a:t>
            </a:r>
            <a:r>
              <a:rPr lang="en-US" sz="2400" dirty="0"/>
              <a:t>]</a:t>
            </a:r>
          </a:p>
          <a:p>
            <a:pPr marL="0" indent="0">
              <a:buNone/>
            </a:pPr>
            <a:r>
              <a:rPr lang="en-US" sz="2400" dirty="0"/>
              <a:t>})</a:t>
            </a:r>
          </a:p>
          <a:p>
            <a:pPr marL="0" indent="0">
              <a:buNone/>
            </a:pPr>
            <a:r>
              <a:rPr lang="en-US" sz="2400" dirty="0"/>
              <a:t>export class </a:t>
            </a:r>
            <a:r>
              <a:rPr lang="en-US" sz="2400" dirty="0" err="1"/>
              <a:t>AppModule</a:t>
            </a:r>
            <a:r>
              <a:rPr lang="en-US" sz="2400" dirty="0"/>
              <a:t> { }</a:t>
            </a:r>
          </a:p>
          <a:p>
            <a:pPr marL="0" indent="0">
              <a:buNone/>
            </a:pPr>
            <a:r>
              <a:rPr lang="en-IN" sz="2400" b="1" i="0" dirty="0">
                <a:solidFill>
                  <a:srgbClr val="000000"/>
                </a:solidFill>
                <a:effectLst/>
              </a:rPr>
              <a:t>Module class</a:t>
            </a:r>
          </a:p>
          <a:p>
            <a:pPr marL="0" indent="0">
              <a:buNone/>
            </a:pPr>
            <a:r>
              <a:rPr lang="en-US" sz="2400" dirty="0"/>
              <a:t>The Module class is defined with the export keyword. Exporting the class ensures that you can use this module in other modules.</a:t>
            </a:r>
          </a:p>
          <a:p>
            <a:pPr marL="0" indent="0">
              <a:buNone/>
            </a:pPr>
            <a:r>
              <a:rPr lang="en-IN" sz="2400" b="1" i="0" dirty="0">
                <a:solidFill>
                  <a:srgbClr val="000000"/>
                </a:solidFill>
                <a:effectLst/>
              </a:rPr>
              <a:t>@NgModule class decorator</a:t>
            </a:r>
          </a:p>
          <a:p>
            <a:pPr marL="0" indent="0">
              <a:buNone/>
            </a:pPr>
            <a:r>
              <a:rPr lang="en-US" sz="2400" b="1" i="0" dirty="0">
                <a:solidFill>
                  <a:srgbClr val="000000"/>
                </a:solidFill>
                <a:effectLst/>
              </a:rPr>
              <a:t> </a:t>
            </a:r>
            <a:r>
              <a:rPr lang="en-US" sz="2400" i="0" dirty="0">
                <a:solidFill>
                  <a:srgbClr val="000000"/>
                </a:solidFill>
                <a:effectLst/>
              </a:rPr>
              <a:t>The Angular Modules require a @ngModule decorator. @ngModue decorator passes the metadata about the module.</a:t>
            </a:r>
            <a:endParaRPr lang="en-IN" sz="2400" i="0" dirty="0">
              <a:solidFill>
                <a:srgbClr val="000000"/>
              </a:solidFill>
              <a:effectLst/>
            </a:endParaRPr>
          </a:p>
          <a:p>
            <a:pPr marL="0" indent="0">
              <a:buNone/>
            </a:pPr>
            <a:r>
              <a:rPr lang="en-US" sz="2400" dirty="0"/>
              <a:t>The @ngModule Metadata above has four fields. The declarations, imports, providers, &amp; bootstrap</a:t>
            </a:r>
            <a:endParaRPr lang="en-IN" sz="2400" dirty="0"/>
          </a:p>
        </p:txBody>
      </p:sp>
    </p:spTree>
    <p:extLst>
      <p:ext uri="{BB962C8B-B14F-4D97-AF65-F5344CB8AC3E}">
        <p14:creationId xmlns:p14="http://schemas.microsoft.com/office/powerpoint/2010/main" val="5906091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A705F9-FB52-4D5E-BFE3-F53408A813C9}"/>
              </a:ext>
            </a:extLst>
          </p:cNvPr>
          <p:cNvSpPr>
            <a:spLocks noGrp="1"/>
          </p:cNvSpPr>
          <p:nvPr>
            <p:ph idx="1"/>
          </p:nvPr>
        </p:nvSpPr>
        <p:spPr>
          <a:xfrm>
            <a:off x="466725" y="600075"/>
            <a:ext cx="10887075" cy="5576888"/>
          </a:xfrm>
        </p:spPr>
        <p:txBody>
          <a:bodyPr>
            <a:normAutofit/>
          </a:bodyPr>
          <a:lstStyle/>
          <a:p>
            <a:pPr marL="0" indent="0">
              <a:buNone/>
            </a:pPr>
            <a:r>
              <a:rPr lang="en-US" sz="2400" dirty="0"/>
              <a:t>Imports Metadata tells the angular list of other modules used by this module. We are importing </a:t>
            </a:r>
            <a:r>
              <a:rPr lang="en-US" sz="2400" b="1" dirty="0" err="1"/>
              <a:t>BrowserModule</a:t>
            </a:r>
            <a:r>
              <a:rPr lang="en-US" sz="2400" dirty="0"/>
              <a:t> and </a:t>
            </a:r>
            <a:r>
              <a:rPr lang="en-US" sz="2400" b="1" dirty="0" err="1"/>
              <a:t>AppRoutingModule</a:t>
            </a:r>
            <a:r>
              <a:rPr lang="en-US" sz="2400" dirty="0"/>
              <a:t>.</a:t>
            </a:r>
          </a:p>
          <a:p>
            <a:pPr marL="0" indent="0">
              <a:buNone/>
            </a:pPr>
            <a:r>
              <a:rPr lang="en-US" sz="2400" dirty="0"/>
              <a:t>The </a:t>
            </a:r>
            <a:r>
              <a:rPr lang="en-US" sz="2400" b="1" dirty="0" err="1"/>
              <a:t>BrowserModule</a:t>
            </a:r>
            <a:r>
              <a:rPr lang="en-US" sz="2400" dirty="0"/>
              <a:t> is the core angular module, which contains critical services, directives, and pipes, etc.</a:t>
            </a:r>
          </a:p>
          <a:p>
            <a:pPr marL="0" indent="0">
              <a:buNone/>
            </a:pPr>
            <a:r>
              <a:rPr lang="en-US" sz="2400" dirty="0"/>
              <a:t>The </a:t>
            </a:r>
            <a:r>
              <a:rPr lang="en-US" sz="2400" b="1" dirty="0" err="1"/>
              <a:t>AppRoutingModule</a:t>
            </a:r>
            <a:r>
              <a:rPr lang="en-US" sz="2400" dirty="0"/>
              <a:t>  defines the application Routes.</a:t>
            </a:r>
          </a:p>
          <a:p>
            <a:pPr marL="0" indent="0">
              <a:buNone/>
            </a:pPr>
            <a:r>
              <a:rPr lang="en-US" sz="2400" dirty="0"/>
              <a:t>Declaration Metadata lists the components, directives &amp; pipes that are part of this module.</a:t>
            </a:r>
          </a:p>
          <a:p>
            <a:pPr marL="0" indent="0">
              <a:buNone/>
            </a:pPr>
            <a:r>
              <a:rPr lang="en-US" sz="2400" dirty="0"/>
              <a:t>Providers are the services that are part of this module, which can be used by other modules.</a:t>
            </a:r>
          </a:p>
          <a:p>
            <a:pPr marL="0" indent="0">
              <a:buNone/>
            </a:pPr>
            <a:r>
              <a:rPr lang="en-US" sz="2400" dirty="0"/>
              <a:t>Bootstrap Metadata identifies the root component of the module. When Angular loads the </a:t>
            </a:r>
            <a:r>
              <a:rPr lang="en-US" sz="2400" dirty="0" err="1"/>
              <a:t>appModule</a:t>
            </a:r>
            <a:r>
              <a:rPr lang="en-US" sz="2400" dirty="0"/>
              <a:t> it looks for bootstrap Metadata and loads all the components listed here. We want our module to load </a:t>
            </a:r>
            <a:r>
              <a:rPr lang="en-US" sz="2400" dirty="0" err="1"/>
              <a:t>AppComponent</a:t>
            </a:r>
            <a:r>
              <a:rPr lang="en-US" sz="2400" dirty="0"/>
              <a:t> , hence we have listed it here.</a:t>
            </a:r>
          </a:p>
          <a:p>
            <a:pPr marL="0" indent="0">
              <a:buNone/>
            </a:pPr>
            <a:endParaRPr lang="en-IN" dirty="0"/>
          </a:p>
        </p:txBody>
      </p:sp>
    </p:spTree>
    <p:extLst>
      <p:ext uri="{BB962C8B-B14F-4D97-AF65-F5344CB8AC3E}">
        <p14:creationId xmlns:p14="http://schemas.microsoft.com/office/powerpoint/2010/main" val="619013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B7F7A-6F1A-43C0-A64B-1E9F2A8398CA}"/>
              </a:ext>
            </a:extLst>
          </p:cNvPr>
          <p:cNvSpPr>
            <a:spLocks noGrp="1"/>
          </p:cNvSpPr>
          <p:nvPr>
            <p:ph type="title"/>
          </p:nvPr>
        </p:nvSpPr>
        <p:spPr>
          <a:xfrm>
            <a:off x="677334" y="609600"/>
            <a:ext cx="8152341" cy="638175"/>
          </a:xfrm>
        </p:spPr>
        <p:txBody>
          <a:bodyPr>
            <a:normAutofit fontScale="90000"/>
          </a:bodyPr>
          <a:lstStyle/>
          <a:p>
            <a:r>
              <a:rPr lang="en-US" dirty="0"/>
              <a:t>What is Angular</a:t>
            </a:r>
            <a:endParaRPr lang="en-IN" dirty="0"/>
          </a:p>
        </p:txBody>
      </p:sp>
      <p:sp>
        <p:nvSpPr>
          <p:cNvPr id="3" name="Content Placeholder 2">
            <a:extLst>
              <a:ext uri="{FF2B5EF4-FFF2-40B4-BE49-F238E27FC236}">
                <a16:creationId xmlns:a16="http://schemas.microsoft.com/office/drawing/2014/main" id="{42B8B184-8E84-4AF5-A322-66F19807020B}"/>
              </a:ext>
            </a:extLst>
          </p:cNvPr>
          <p:cNvSpPr>
            <a:spLocks noGrp="1"/>
          </p:cNvSpPr>
          <p:nvPr>
            <p:ph idx="1"/>
          </p:nvPr>
        </p:nvSpPr>
        <p:spPr>
          <a:xfrm>
            <a:off x="533400" y="1247775"/>
            <a:ext cx="8740602" cy="4793588"/>
          </a:xfrm>
        </p:spPr>
        <p:txBody>
          <a:bodyPr>
            <a:noAutofit/>
          </a:bodyPr>
          <a:lstStyle/>
          <a:p>
            <a:r>
              <a:rPr lang="en-US" sz="2400" dirty="0"/>
              <a:t>Angular is one of the best frameworks for Web Development.</a:t>
            </a:r>
          </a:p>
          <a:p>
            <a:r>
              <a:rPr lang="en-US" sz="2400" dirty="0"/>
              <a:t>Angular is a Typescript-based open-source framework for building client-side web applications.</a:t>
            </a:r>
          </a:p>
          <a:p>
            <a:r>
              <a:rPr lang="en-US" sz="2400" dirty="0"/>
              <a:t>Angular is a client-side JavaScript framework that was specifically designed to help developers build SPAs (Single Page Applications) in accordance with best practices for web development.</a:t>
            </a:r>
          </a:p>
          <a:p>
            <a:r>
              <a:rPr lang="en-US" sz="2400" dirty="0"/>
              <a:t>Single-Page Applications (or SPA’s) are applications that are accessed via a web browser like other websites but offer more dynamic interactions resembling native mobile and desktop apps. </a:t>
            </a:r>
          </a:p>
          <a:p>
            <a:r>
              <a:rPr lang="en-US" sz="2400" dirty="0"/>
              <a:t>The most notable difference between a regular website and SPA is the reduced amount of page refreshes.</a:t>
            </a:r>
            <a:endParaRPr lang="en-IN" sz="2400" dirty="0"/>
          </a:p>
        </p:txBody>
      </p:sp>
    </p:spTree>
    <p:extLst>
      <p:ext uri="{BB962C8B-B14F-4D97-AF65-F5344CB8AC3E}">
        <p14:creationId xmlns:p14="http://schemas.microsoft.com/office/powerpoint/2010/main" val="21032482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C0300F-0A7F-44A0-A1C7-4B57E381F42A}"/>
              </a:ext>
            </a:extLst>
          </p:cNvPr>
          <p:cNvSpPr>
            <a:spLocks noGrp="1"/>
          </p:cNvSpPr>
          <p:nvPr>
            <p:ph idx="1"/>
          </p:nvPr>
        </p:nvSpPr>
        <p:spPr>
          <a:xfrm>
            <a:off x="628650" y="704850"/>
            <a:ext cx="10725150" cy="5472113"/>
          </a:xfrm>
        </p:spPr>
        <p:txBody>
          <a:bodyPr>
            <a:normAutofit/>
          </a:bodyPr>
          <a:lstStyle/>
          <a:p>
            <a:pPr marL="0" indent="0">
              <a:buNone/>
            </a:pPr>
            <a:r>
              <a:rPr lang="en-IN" sz="2400" b="1" i="0" dirty="0">
                <a:solidFill>
                  <a:srgbClr val="000000"/>
                </a:solidFill>
                <a:effectLst/>
                <a:latin typeface="-apple-system"/>
              </a:rPr>
              <a:t>App Routing Module</a:t>
            </a:r>
          </a:p>
          <a:p>
            <a:r>
              <a:rPr lang="en-US" sz="2400" i="0" dirty="0">
                <a:solidFill>
                  <a:srgbClr val="000000"/>
                </a:solidFill>
                <a:effectLst/>
                <a:latin typeface="-apple-system"/>
              </a:rPr>
              <a:t>The </a:t>
            </a:r>
            <a:r>
              <a:rPr lang="en-US" sz="2400" i="0" dirty="0" err="1">
                <a:solidFill>
                  <a:srgbClr val="000000"/>
                </a:solidFill>
                <a:effectLst/>
                <a:latin typeface="-apple-system"/>
              </a:rPr>
              <a:t>AppRoutingModule</a:t>
            </a:r>
            <a:r>
              <a:rPr lang="en-US" sz="2400" i="0" dirty="0">
                <a:solidFill>
                  <a:srgbClr val="000000"/>
                </a:solidFill>
                <a:effectLst/>
                <a:latin typeface="-apple-system"/>
              </a:rPr>
              <a:t> in the file app-</a:t>
            </a:r>
            <a:r>
              <a:rPr lang="en-US" sz="2400" i="0" dirty="0" err="1">
                <a:solidFill>
                  <a:srgbClr val="000000"/>
                </a:solidFill>
                <a:effectLst/>
                <a:latin typeface="-apple-system"/>
              </a:rPr>
              <a:t>routing.module.ts</a:t>
            </a:r>
            <a:r>
              <a:rPr lang="en-US" sz="2400" i="0" dirty="0">
                <a:solidFill>
                  <a:srgbClr val="000000"/>
                </a:solidFill>
                <a:effectLst/>
                <a:latin typeface="-apple-system"/>
              </a:rPr>
              <a:t> defines the Routes of the application. These Routes tells Angular how to move from one part of the application to another part or one View to another View.</a:t>
            </a:r>
          </a:p>
          <a:p>
            <a:r>
              <a:rPr lang="en-US" sz="2400" i="0" dirty="0">
                <a:solidFill>
                  <a:srgbClr val="000000"/>
                </a:solidFill>
                <a:effectLst/>
                <a:latin typeface="-apple-system"/>
              </a:rPr>
              <a:t>The Routes defined in the constant const routes: Routes = [];, which is empty</a:t>
            </a:r>
          </a:p>
          <a:p>
            <a:r>
              <a:rPr lang="en-US" sz="2400" i="0" dirty="0">
                <a:solidFill>
                  <a:srgbClr val="000000"/>
                </a:solidFill>
                <a:effectLst/>
                <a:latin typeface="-apple-system"/>
              </a:rPr>
              <a:t>This Module is defined as a separate Module and is imported in  </a:t>
            </a:r>
            <a:r>
              <a:rPr lang="en-US" sz="2400" i="0" dirty="0" err="1">
                <a:solidFill>
                  <a:srgbClr val="000000"/>
                </a:solidFill>
                <a:effectLst/>
                <a:latin typeface="-apple-system"/>
              </a:rPr>
              <a:t>AppModule</a:t>
            </a:r>
            <a:r>
              <a:rPr lang="en-US" sz="2400" i="0" dirty="0">
                <a:solidFill>
                  <a:srgbClr val="000000"/>
                </a:solidFill>
                <a:effectLst/>
                <a:latin typeface="-apple-system"/>
              </a:rPr>
              <a:t>.</a:t>
            </a:r>
            <a:endParaRPr lang="en-IN" sz="2400" i="0" dirty="0">
              <a:solidFill>
                <a:srgbClr val="000000"/>
              </a:solidFill>
              <a:effectLst/>
              <a:latin typeface="-apple-system"/>
            </a:endParaRPr>
          </a:p>
          <a:p>
            <a:pPr marL="0" indent="0">
              <a:buNone/>
            </a:pPr>
            <a:r>
              <a:rPr lang="en-US" sz="2400" b="1" dirty="0"/>
              <a:t>Bootstrapping our root module</a:t>
            </a:r>
          </a:p>
          <a:p>
            <a:pPr marL="0" indent="0">
              <a:buNone/>
            </a:pPr>
            <a:r>
              <a:rPr lang="en-US" sz="2400" dirty="0"/>
              <a:t>The app.component.html is the file, which we need to show it to the user. It is bound to </a:t>
            </a:r>
            <a:r>
              <a:rPr lang="en-US" sz="2400" dirty="0" err="1"/>
              <a:t>AppComponent</a:t>
            </a:r>
            <a:r>
              <a:rPr lang="en-US" sz="2400" dirty="0"/>
              <a:t> component. We indicated that the </a:t>
            </a:r>
            <a:r>
              <a:rPr lang="en-US" sz="2400" dirty="0" err="1"/>
              <a:t>AppComponent</a:t>
            </a:r>
            <a:r>
              <a:rPr lang="en-US" sz="2400" dirty="0"/>
              <a:t> is to be bootstrapped when </a:t>
            </a:r>
            <a:r>
              <a:rPr lang="en-US" sz="2400" dirty="0" err="1"/>
              <a:t>AppModule</a:t>
            </a:r>
            <a:r>
              <a:rPr lang="en-US" sz="2400" dirty="0"/>
              <a:t> is loaded</a:t>
            </a:r>
          </a:p>
          <a:p>
            <a:pPr marL="0" indent="0">
              <a:buNone/>
            </a:pPr>
            <a:endParaRPr lang="en-US" dirty="0"/>
          </a:p>
        </p:txBody>
      </p:sp>
    </p:spTree>
    <p:extLst>
      <p:ext uri="{BB962C8B-B14F-4D97-AF65-F5344CB8AC3E}">
        <p14:creationId xmlns:p14="http://schemas.microsoft.com/office/powerpoint/2010/main" val="29655462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6083C7-201A-4B44-8A13-5150DC6E2EFF}"/>
              </a:ext>
            </a:extLst>
          </p:cNvPr>
          <p:cNvSpPr>
            <a:spLocks noGrp="1"/>
          </p:cNvSpPr>
          <p:nvPr>
            <p:ph idx="1"/>
          </p:nvPr>
        </p:nvSpPr>
        <p:spPr>
          <a:xfrm>
            <a:off x="657225" y="809625"/>
            <a:ext cx="10696575" cy="5367338"/>
          </a:xfrm>
        </p:spPr>
        <p:txBody>
          <a:bodyPr>
            <a:noAutofit/>
          </a:bodyPr>
          <a:lstStyle/>
          <a:p>
            <a:pPr marL="0" indent="0">
              <a:buNone/>
            </a:pPr>
            <a:r>
              <a:rPr lang="en-US" sz="2400" dirty="0"/>
              <a:t>Now we need to ask the Angular to load the </a:t>
            </a:r>
            <a:r>
              <a:rPr lang="en-US" sz="2400" dirty="0" err="1"/>
              <a:t>AppModule</a:t>
            </a:r>
            <a:r>
              <a:rPr lang="en-US" sz="2400" dirty="0"/>
              <a:t> when the application is loaded. This is done in </a:t>
            </a:r>
            <a:r>
              <a:rPr lang="en-US" sz="2400" dirty="0" err="1"/>
              <a:t>main.ts</a:t>
            </a:r>
            <a:r>
              <a:rPr lang="en-US" sz="2400" dirty="0"/>
              <a:t> file.</a:t>
            </a:r>
          </a:p>
          <a:p>
            <a:pPr marL="0" indent="0">
              <a:buNone/>
            </a:pPr>
            <a:r>
              <a:rPr lang="en-US" sz="2400" dirty="0"/>
              <a:t>The </a:t>
            </a:r>
            <a:r>
              <a:rPr lang="en-US" sz="2400" dirty="0" err="1"/>
              <a:t>main.ts</a:t>
            </a:r>
            <a:r>
              <a:rPr lang="en-US" sz="2400" dirty="0"/>
              <a:t> file is found under the </a:t>
            </a:r>
            <a:r>
              <a:rPr lang="en-US" sz="2400" dirty="0" err="1"/>
              <a:t>src</a:t>
            </a:r>
            <a:r>
              <a:rPr lang="en-US" sz="2400" dirty="0"/>
              <a:t> folder.</a:t>
            </a:r>
          </a:p>
          <a:p>
            <a:pPr marL="0" indent="0">
              <a:buNone/>
            </a:pPr>
            <a:r>
              <a:rPr lang="en-IN" sz="2400" dirty="0"/>
              <a:t>import { </a:t>
            </a:r>
            <a:r>
              <a:rPr lang="en-IN" sz="2400" dirty="0" err="1"/>
              <a:t>enableProdMode</a:t>
            </a:r>
            <a:r>
              <a:rPr lang="en-IN" sz="2400" dirty="0"/>
              <a:t> } from '@angular/core';</a:t>
            </a:r>
          </a:p>
          <a:p>
            <a:pPr marL="0" indent="0">
              <a:buNone/>
            </a:pPr>
            <a:r>
              <a:rPr lang="en-IN" sz="2400" dirty="0"/>
              <a:t>import { </a:t>
            </a:r>
            <a:r>
              <a:rPr lang="en-IN" sz="2400" dirty="0" err="1"/>
              <a:t>platformBrowserDynamic</a:t>
            </a:r>
            <a:r>
              <a:rPr lang="en-IN" sz="2400" dirty="0"/>
              <a:t> } from '@angular/platform-browser-dynamic';</a:t>
            </a:r>
          </a:p>
          <a:p>
            <a:pPr marL="0" indent="0">
              <a:buNone/>
            </a:pPr>
            <a:r>
              <a:rPr lang="en-IN" sz="2400" dirty="0"/>
              <a:t> import { </a:t>
            </a:r>
            <a:r>
              <a:rPr lang="en-IN" sz="2400" dirty="0" err="1"/>
              <a:t>AppModule</a:t>
            </a:r>
            <a:r>
              <a:rPr lang="en-IN" sz="2400" dirty="0"/>
              <a:t> } from './app/</a:t>
            </a:r>
            <a:r>
              <a:rPr lang="en-IN" sz="2400" dirty="0" err="1"/>
              <a:t>app.module</a:t>
            </a:r>
            <a:r>
              <a:rPr lang="en-IN" sz="2400" dirty="0"/>
              <a:t>';</a:t>
            </a:r>
          </a:p>
          <a:p>
            <a:pPr marL="0" indent="0">
              <a:buNone/>
            </a:pPr>
            <a:r>
              <a:rPr lang="en-IN" sz="2400" dirty="0"/>
              <a:t>import { environment } from './environments/environment';</a:t>
            </a:r>
          </a:p>
          <a:p>
            <a:pPr marL="0" indent="0">
              <a:buNone/>
            </a:pPr>
            <a:r>
              <a:rPr lang="en-IN" sz="2400" dirty="0"/>
              <a:t> if (</a:t>
            </a:r>
            <a:r>
              <a:rPr lang="en-IN" sz="2400" dirty="0" err="1"/>
              <a:t>environment.production</a:t>
            </a:r>
            <a:r>
              <a:rPr lang="en-IN" sz="2400" dirty="0"/>
              <a:t>) {</a:t>
            </a:r>
          </a:p>
          <a:p>
            <a:pPr marL="0" indent="0">
              <a:buNone/>
            </a:pPr>
            <a:r>
              <a:rPr lang="en-IN" sz="2400" dirty="0"/>
              <a:t>  </a:t>
            </a:r>
            <a:r>
              <a:rPr lang="en-IN" sz="2400" dirty="0" err="1"/>
              <a:t>enableProdMode</a:t>
            </a:r>
            <a:r>
              <a:rPr lang="en-IN" sz="2400" dirty="0"/>
              <a:t>();</a:t>
            </a:r>
          </a:p>
          <a:p>
            <a:pPr marL="0" indent="0">
              <a:buNone/>
            </a:pPr>
            <a:r>
              <a:rPr lang="en-IN" sz="2400" dirty="0"/>
              <a:t>}</a:t>
            </a:r>
          </a:p>
          <a:p>
            <a:pPr marL="0" indent="0">
              <a:buNone/>
            </a:pPr>
            <a:r>
              <a:rPr lang="en-IN" sz="2400" dirty="0"/>
              <a:t> </a:t>
            </a:r>
          </a:p>
        </p:txBody>
      </p:sp>
    </p:spTree>
    <p:extLst>
      <p:ext uri="{BB962C8B-B14F-4D97-AF65-F5344CB8AC3E}">
        <p14:creationId xmlns:p14="http://schemas.microsoft.com/office/powerpoint/2010/main" val="14145614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0DB5F3-EBAD-4B29-ACEA-FF61DB33CD12}"/>
              </a:ext>
            </a:extLst>
          </p:cNvPr>
          <p:cNvSpPr>
            <a:spLocks noGrp="1"/>
          </p:cNvSpPr>
          <p:nvPr>
            <p:ph idx="1"/>
          </p:nvPr>
        </p:nvSpPr>
        <p:spPr>
          <a:xfrm>
            <a:off x="695325" y="762000"/>
            <a:ext cx="10658475" cy="5414963"/>
          </a:xfrm>
        </p:spPr>
        <p:txBody>
          <a:bodyPr>
            <a:normAutofit/>
          </a:bodyPr>
          <a:lstStyle/>
          <a:p>
            <a:pPr marL="0" indent="0">
              <a:buNone/>
            </a:pPr>
            <a:r>
              <a:rPr lang="en-IN" sz="2400" dirty="0" err="1"/>
              <a:t>platformBrowserDynamic</a:t>
            </a:r>
            <a:r>
              <a:rPr lang="en-IN" sz="2400" dirty="0"/>
              <a:t>().</a:t>
            </a:r>
            <a:r>
              <a:rPr lang="en-IN" sz="2400" dirty="0" err="1"/>
              <a:t>bootstrapModule</a:t>
            </a:r>
            <a:r>
              <a:rPr lang="en-IN" sz="2400" dirty="0"/>
              <a:t>(</a:t>
            </a:r>
            <a:r>
              <a:rPr lang="en-IN" sz="2400" dirty="0" err="1"/>
              <a:t>AppModule</a:t>
            </a:r>
            <a:r>
              <a:rPr lang="en-IN" sz="2400" dirty="0"/>
              <a:t>)</a:t>
            </a:r>
          </a:p>
          <a:p>
            <a:pPr marL="0" indent="0">
              <a:buNone/>
            </a:pPr>
            <a:r>
              <a:rPr lang="en-IN" sz="2400" dirty="0"/>
              <a:t>  .catch(err =&gt; </a:t>
            </a:r>
            <a:r>
              <a:rPr lang="en-IN" sz="2400" dirty="0" err="1"/>
              <a:t>console.error</a:t>
            </a:r>
            <a:r>
              <a:rPr lang="en-IN" sz="2400" dirty="0"/>
              <a:t>(err));</a:t>
            </a:r>
          </a:p>
          <a:p>
            <a:pPr marL="0" indent="0">
              <a:buNone/>
            </a:pPr>
            <a:r>
              <a:rPr lang="en-US" sz="2400" dirty="0"/>
              <a:t>The second line of the import is </a:t>
            </a:r>
            <a:r>
              <a:rPr lang="en-US" sz="2400" dirty="0" err="1"/>
              <a:t>platformBrowserDynamic</a:t>
            </a:r>
            <a:r>
              <a:rPr lang="en-US" sz="2400" dirty="0"/>
              <a:t> library. This library contains all the functions required to bootstrap the angular application. </a:t>
            </a:r>
          </a:p>
          <a:p>
            <a:pPr marL="0" indent="0">
              <a:buNone/>
            </a:pPr>
            <a:r>
              <a:rPr lang="en-US" sz="2400" dirty="0"/>
              <a:t>We also import is </a:t>
            </a:r>
            <a:r>
              <a:rPr lang="en-US" sz="2400" dirty="0" err="1"/>
              <a:t>enableProdMode</a:t>
            </a:r>
            <a:r>
              <a:rPr lang="en-US" sz="2400" dirty="0"/>
              <a:t> from @angular/core library. The </a:t>
            </a:r>
            <a:r>
              <a:rPr lang="en-US" sz="2400" dirty="0" err="1"/>
              <a:t>Angular’s</a:t>
            </a:r>
            <a:r>
              <a:rPr lang="en-US" sz="2400" dirty="0"/>
              <a:t> code by default runs in development mode. The development mode runs few assertions and checks, which helps in debugging the application.</a:t>
            </a:r>
          </a:p>
          <a:p>
            <a:pPr marL="0" indent="0">
              <a:buNone/>
            </a:pPr>
            <a:r>
              <a:rPr lang="en-US" sz="2400" dirty="0"/>
              <a:t>The last import is the environment, which is in the folder </a:t>
            </a:r>
            <a:r>
              <a:rPr lang="en-US" sz="2400" dirty="0" err="1"/>
              <a:t>src</a:t>
            </a:r>
            <a:r>
              <a:rPr lang="en-US" sz="2400" dirty="0"/>
              <a:t>/environments. The file </a:t>
            </a:r>
            <a:r>
              <a:rPr lang="en-US" sz="2400" dirty="0" err="1"/>
              <a:t>environment.ts</a:t>
            </a:r>
            <a:r>
              <a:rPr lang="en-US" sz="2400" dirty="0"/>
              <a:t> contains the contents for the current environment. The development environment uses the </a:t>
            </a:r>
            <a:r>
              <a:rPr lang="en-US" sz="2400" dirty="0" err="1"/>
              <a:t>environment.ts</a:t>
            </a:r>
            <a:r>
              <a:rPr lang="en-US" sz="2400" dirty="0"/>
              <a:t> file. </a:t>
            </a:r>
            <a:endParaRPr lang="en-IN" sz="2400" dirty="0"/>
          </a:p>
        </p:txBody>
      </p:sp>
    </p:spTree>
    <p:extLst>
      <p:ext uri="{BB962C8B-B14F-4D97-AF65-F5344CB8AC3E}">
        <p14:creationId xmlns:p14="http://schemas.microsoft.com/office/powerpoint/2010/main" val="14440002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530E95-F32C-43DD-93DE-6C478704145A}"/>
              </a:ext>
            </a:extLst>
          </p:cNvPr>
          <p:cNvSpPr>
            <a:spLocks noGrp="1"/>
          </p:cNvSpPr>
          <p:nvPr>
            <p:ph idx="1"/>
          </p:nvPr>
        </p:nvSpPr>
        <p:spPr>
          <a:xfrm>
            <a:off x="647700" y="552450"/>
            <a:ext cx="10706100" cy="5624513"/>
          </a:xfrm>
        </p:spPr>
        <p:txBody>
          <a:bodyPr>
            <a:noAutofit/>
          </a:bodyPr>
          <a:lstStyle/>
          <a:p>
            <a:pPr marL="0" indent="0">
              <a:buNone/>
            </a:pPr>
            <a:r>
              <a:rPr lang="en-US" sz="2400" dirty="0"/>
              <a:t>When you build the project for the production environment, then the </a:t>
            </a:r>
            <a:r>
              <a:rPr lang="en-US" sz="2400" dirty="0" err="1"/>
              <a:t>environment.prod.ts</a:t>
            </a:r>
            <a:r>
              <a:rPr lang="en-US" sz="2400" dirty="0"/>
              <a:t> will be used. The environment are configured in </a:t>
            </a:r>
            <a:r>
              <a:rPr lang="en-US" sz="2400" dirty="0" err="1"/>
              <a:t>angular.json</a:t>
            </a:r>
            <a:r>
              <a:rPr lang="en-US" sz="2400" dirty="0"/>
              <a:t>`</a:t>
            </a:r>
            <a:endParaRPr lang="en-IN" sz="2400" dirty="0"/>
          </a:p>
          <a:p>
            <a:pPr marL="0" indent="0">
              <a:buNone/>
            </a:pPr>
            <a:r>
              <a:rPr lang="en-US" sz="2400" dirty="0"/>
              <a:t>Finally, the </a:t>
            </a:r>
            <a:r>
              <a:rPr lang="en-US" sz="2400" dirty="0" err="1"/>
              <a:t>bootstrapModule</a:t>
            </a:r>
            <a:r>
              <a:rPr lang="en-US" sz="2400" dirty="0"/>
              <a:t> method of </a:t>
            </a:r>
            <a:r>
              <a:rPr lang="en-US" sz="2400" dirty="0" err="1"/>
              <a:t>platformBrowserDynamic</a:t>
            </a:r>
            <a:r>
              <a:rPr lang="en-US" sz="2400" dirty="0"/>
              <a:t> library to bootstrap our </a:t>
            </a:r>
            <a:r>
              <a:rPr lang="en-US" sz="2400" dirty="0" err="1"/>
              <a:t>AppModule</a:t>
            </a:r>
            <a:r>
              <a:rPr lang="en-US" sz="2400" dirty="0"/>
              <a:t>.</a:t>
            </a:r>
          </a:p>
          <a:p>
            <a:pPr marL="0" indent="0">
              <a:buNone/>
            </a:pPr>
            <a:r>
              <a:rPr lang="en-US" sz="2400" b="1" dirty="0"/>
              <a:t>index.html</a:t>
            </a:r>
          </a:p>
          <a:p>
            <a:pPr marL="0" indent="0">
              <a:buNone/>
            </a:pPr>
            <a:r>
              <a:rPr lang="en-US" sz="2400" dirty="0"/>
              <a:t>Index.html is the entry point of our application.</a:t>
            </a:r>
          </a:p>
          <a:p>
            <a:pPr marL="0" indent="0">
              <a:buNone/>
            </a:pPr>
            <a:r>
              <a:rPr lang="en-US" sz="2400" b="1" dirty="0"/>
              <a:t>Assets</a:t>
            </a:r>
          </a:p>
          <a:p>
            <a:pPr marL="0" indent="0">
              <a:buNone/>
            </a:pPr>
            <a:r>
              <a:rPr lang="en-US" sz="2400" dirty="0"/>
              <a:t>A folder where you can put images and anything else to be copied wholesale when you build your application.</a:t>
            </a:r>
          </a:p>
          <a:p>
            <a:pPr marL="0" indent="0">
              <a:buNone/>
            </a:pPr>
            <a:r>
              <a:rPr lang="en-US" sz="2400" b="1" dirty="0"/>
              <a:t>Environments</a:t>
            </a:r>
          </a:p>
          <a:p>
            <a:pPr marL="0" indent="0">
              <a:buNone/>
            </a:pPr>
            <a:r>
              <a:rPr lang="en-US" sz="2400" dirty="0"/>
              <a:t>The environment folder is where we define environment variables for various build setups. The build setups can be development, production, testing &amp; staging.</a:t>
            </a:r>
            <a:endParaRPr lang="en-IN" sz="2400" dirty="0"/>
          </a:p>
        </p:txBody>
      </p:sp>
    </p:spTree>
    <p:extLst>
      <p:ext uri="{BB962C8B-B14F-4D97-AF65-F5344CB8AC3E}">
        <p14:creationId xmlns:p14="http://schemas.microsoft.com/office/powerpoint/2010/main" val="41399843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56C618-AECB-4D0F-A5A6-12C3F60B04BF}"/>
              </a:ext>
            </a:extLst>
          </p:cNvPr>
          <p:cNvSpPr>
            <a:spLocks noGrp="1"/>
          </p:cNvSpPr>
          <p:nvPr>
            <p:ph idx="1"/>
          </p:nvPr>
        </p:nvSpPr>
        <p:spPr>
          <a:xfrm>
            <a:off x="666750" y="428625"/>
            <a:ext cx="10687050" cy="5748338"/>
          </a:xfrm>
        </p:spPr>
        <p:txBody>
          <a:bodyPr/>
          <a:lstStyle/>
          <a:p>
            <a:pPr marL="0" indent="0">
              <a:buNone/>
            </a:pPr>
            <a:r>
              <a:rPr lang="en-US" sz="2400" b="1" dirty="0" err="1"/>
              <a:t>polyfills.ts</a:t>
            </a:r>
            <a:endParaRPr lang="en-US" sz="2400" b="1" dirty="0"/>
          </a:p>
          <a:p>
            <a:pPr marL="0" indent="0">
              <a:buNone/>
            </a:pPr>
            <a:r>
              <a:rPr lang="en-US" sz="2400" dirty="0"/>
              <a:t>Different browsers have different levels of support of the web standards. </a:t>
            </a:r>
            <a:r>
              <a:rPr lang="en-US" sz="2400" dirty="0" err="1"/>
              <a:t>Polyfills</a:t>
            </a:r>
            <a:r>
              <a:rPr lang="en-US" sz="2400" dirty="0"/>
              <a:t> help normalize those differences.</a:t>
            </a:r>
          </a:p>
          <a:p>
            <a:pPr marL="0" indent="0">
              <a:buNone/>
            </a:pPr>
            <a:r>
              <a:rPr lang="en-US" sz="2400" b="1" dirty="0"/>
              <a:t>styles.css</a:t>
            </a:r>
          </a:p>
          <a:p>
            <a:pPr marL="0" indent="0">
              <a:buNone/>
            </a:pPr>
            <a:r>
              <a:rPr lang="en-US" sz="2400" dirty="0"/>
              <a:t>Angular global styles go here. Most of the time you’ll want to have local styles in your components for easier maintenance, but styles that affect all of your apps need to be in a central place.</a:t>
            </a:r>
          </a:p>
          <a:p>
            <a:pPr marL="0" indent="0">
              <a:buNone/>
            </a:pPr>
            <a:r>
              <a:rPr lang="en-US" sz="2400" b="1" dirty="0" err="1"/>
              <a:t>test.ts</a:t>
            </a:r>
            <a:endParaRPr lang="en-US" sz="2400" b="1" dirty="0"/>
          </a:p>
          <a:p>
            <a:pPr marL="0" indent="0">
              <a:buNone/>
            </a:pPr>
            <a:r>
              <a:rPr lang="en-US" sz="2400" dirty="0"/>
              <a:t>This is the main entry point for your unit tests</a:t>
            </a:r>
            <a:r>
              <a:rPr lang="en-US" dirty="0"/>
              <a:t>. </a:t>
            </a:r>
            <a:endParaRPr lang="en-IN" dirty="0"/>
          </a:p>
        </p:txBody>
      </p:sp>
    </p:spTree>
    <p:extLst>
      <p:ext uri="{BB962C8B-B14F-4D97-AF65-F5344CB8AC3E}">
        <p14:creationId xmlns:p14="http://schemas.microsoft.com/office/powerpoint/2010/main" val="22479381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D1571-303A-4631-B224-71A15093E175}"/>
              </a:ext>
            </a:extLst>
          </p:cNvPr>
          <p:cNvSpPr>
            <a:spLocks noGrp="1"/>
          </p:cNvSpPr>
          <p:nvPr>
            <p:ph type="title"/>
          </p:nvPr>
        </p:nvSpPr>
        <p:spPr>
          <a:xfrm>
            <a:off x="838200" y="365125"/>
            <a:ext cx="10515600" cy="1006475"/>
          </a:xfrm>
        </p:spPr>
        <p:txBody>
          <a:bodyPr>
            <a:normAutofit fontScale="90000"/>
          </a:bodyPr>
          <a:lstStyle/>
          <a:p>
            <a:r>
              <a:rPr lang="en-IN" b="1" i="0" dirty="0">
                <a:solidFill>
                  <a:srgbClr val="000000"/>
                </a:solidFill>
                <a:effectLst/>
                <a:latin typeface="-apple-system"/>
              </a:rPr>
              <a:t>Bootstrapping in Angular</a:t>
            </a:r>
            <a:br>
              <a:rPr lang="en-IN" b="1" i="0" dirty="0">
                <a:solidFill>
                  <a:srgbClr val="000000"/>
                </a:solidFill>
                <a:effectLst/>
                <a:latin typeface="-apple-system"/>
              </a:rPr>
            </a:br>
            <a:endParaRPr lang="en-IN" dirty="0"/>
          </a:p>
        </p:txBody>
      </p:sp>
      <p:sp>
        <p:nvSpPr>
          <p:cNvPr id="3" name="Content Placeholder 2">
            <a:extLst>
              <a:ext uri="{FF2B5EF4-FFF2-40B4-BE49-F238E27FC236}">
                <a16:creationId xmlns:a16="http://schemas.microsoft.com/office/drawing/2014/main" id="{0E9F920F-6C68-42BE-8B4B-DDC98EAA70BA}"/>
              </a:ext>
            </a:extLst>
          </p:cNvPr>
          <p:cNvSpPr>
            <a:spLocks noGrp="1"/>
          </p:cNvSpPr>
          <p:nvPr>
            <p:ph idx="1"/>
          </p:nvPr>
        </p:nvSpPr>
        <p:spPr>
          <a:xfrm>
            <a:off x="762000" y="1247775"/>
            <a:ext cx="10591800" cy="4929188"/>
          </a:xfrm>
        </p:spPr>
        <p:txBody>
          <a:bodyPr/>
          <a:lstStyle/>
          <a:p>
            <a:pPr marL="0" indent="0">
              <a:buNone/>
            </a:pPr>
            <a:r>
              <a:rPr lang="en-US" sz="2400" b="0" i="0" dirty="0">
                <a:solidFill>
                  <a:srgbClr val="000000"/>
                </a:solidFill>
                <a:effectLst/>
                <a:latin typeface="-apple-system"/>
              </a:rPr>
              <a:t>Bootstrapping is a technique of initializing or loading our Angular application.</a:t>
            </a:r>
          </a:p>
          <a:p>
            <a:pPr marL="0" indent="0" algn="l" fontAlgn="base">
              <a:buNone/>
            </a:pPr>
            <a:r>
              <a:rPr lang="en-US" sz="2400" b="0" i="0" dirty="0">
                <a:solidFill>
                  <a:srgbClr val="000000"/>
                </a:solidFill>
                <a:effectLst/>
                <a:latin typeface="-apple-system"/>
              </a:rPr>
              <a:t>The Angular takes the following steps to load our first view.</a:t>
            </a:r>
          </a:p>
          <a:p>
            <a:pPr algn="l" fontAlgn="base">
              <a:buFont typeface="+mj-lt"/>
              <a:buAutoNum type="arabicPeriod"/>
            </a:pPr>
            <a:r>
              <a:rPr lang="en-US" sz="2400" b="0" i="0" dirty="0">
                <a:solidFill>
                  <a:srgbClr val="000000"/>
                </a:solidFill>
                <a:effectLst/>
                <a:latin typeface="-apple-system"/>
              </a:rPr>
              <a:t>Index.html loads</a:t>
            </a:r>
          </a:p>
          <a:p>
            <a:pPr algn="l" fontAlgn="base">
              <a:buFont typeface="+mj-lt"/>
              <a:buAutoNum type="arabicPeriod"/>
            </a:pPr>
            <a:r>
              <a:rPr lang="en-US" sz="2400" b="0" i="0" dirty="0">
                <a:solidFill>
                  <a:srgbClr val="000000"/>
                </a:solidFill>
                <a:effectLst/>
                <a:latin typeface="-apple-system"/>
              </a:rPr>
              <a:t>Angular, Third-party libraries &amp; Application loads</a:t>
            </a:r>
          </a:p>
          <a:p>
            <a:pPr algn="l" fontAlgn="base">
              <a:buFont typeface="+mj-lt"/>
              <a:buAutoNum type="arabicPeriod"/>
            </a:pPr>
            <a:r>
              <a:rPr lang="en-US" sz="2400" b="0" i="0" dirty="0" err="1">
                <a:solidFill>
                  <a:srgbClr val="000000"/>
                </a:solidFill>
                <a:effectLst/>
                <a:latin typeface="-apple-system"/>
              </a:rPr>
              <a:t>Main.ts</a:t>
            </a:r>
            <a:r>
              <a:rPr lang="en-US" sz="2400" b="0" i="0" dirty="0">
                <a:solidFill>
                  <a:srgbClr val="000000"/>
                </a:solidFill>
                <a:effectLst/>
                <a:latin typeface="-apple-system"/>
              </a:rPr>
              <a:t> the application entry point</a:t>
            </a:r>
          </a:p>
          <a:p>
            <a:pPr algn="l" fontAlgn="base">
              <a:buFont typeface="+mj-lt"/>
              <a:buAutoNum type="arabicPeriod"/>
            </a:pPr>
            <a:r>
              <a:rPr lang="en-US" sz="2400" b="0" i="0" dirty="0">
                <a:solidFill>
                  <a:srgbClr val="000000"/>
                </a:solidFill>
                <a:effectLst/>
                <a:latin typeface="-apple-system"/>
              </a:rPr>
              <a:t>Root Module</a:t>
            </a:r>
          </a:p>
          <a:p>
            <a:pPr algn="l" fontAlgn="base">
              <a:buFont typeface="+mj-lt"/>
              <a:buAutoNum type="arabicPeriod"/>
            </a:pPr>
            <a:r>
              <a:rPr lang="en-US" sz="2400" b="0" i="0" dirty="0">
                <a:solidFill>
                  <a:srgbClr val="000000"/>
                </a:solidFill>
                <a:effectLst/>
                <a:latin typeface="-apple-system"/>
              </a:rPr>
              <a:t>Root Component</a:t>
            </a:r>
          </a:p>
          <a:p>
            <a:pPr algn="l" fontAlgn="base">
              <a:buFont typeface="+mj-lt"/>
              <a:buAutoNum type="arabicPeriod"/>
            </a:pPr>
            <a:r>
              <a:rPr lang="en-US" sz="2400" b="0" i="0" dirty="0">
                <a:solidFill>
                  <a:srgbClr val="000000"/>
                </a:solidFill>
                <a:effectLst/>
                <a:latin typeface="-apple-system"/>
              </a:rPr>
              <a:t>Template</a:t>
            </a:r>
          </a:p>
          <a:p>
            <a:pPr marL="0" indent="0">
              <a:buNone/>
            </a:pPr>
            <a:endParaRPr lang="en-IN" dirty="0"/>
          </a:p>
        </p:txBody>
      </p:sp>
    </p:spTree>
    <p:extLst>
      <p:ext uri="{BB962C8B-B14F-4D97-AF65-F5344CB8AC3E}">
        <p14:creationId xmlns:p14="http://schemas.microsoft.com/office/powerpoint/2010/main" val="27253269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C765B4-07C0-4F28-837A-AD567D7B2DF0}"/>
              </a:ext>
            </a:extLst>
          </p:cNvPr>
          <p:cNvSpPr>
            <a:spLocks noGrp="1"/>
          </p:cNvSpPr>
          <p:nvPr>
            <p:ph idx="1"/>
          </p:nvPr>
        </p:nvSpPr>
        <p:spPr>
          <a:xfrm>
            <a:off x="514350" y="476250"/>
            <a:ext cx="10839450" cy="5700713"/>
          </a:xfrm>
        </p:spPr>
        <p:txBody>
          <a:bodyPr>
            <a:normAutofit/>
          </a:bodyPr>
          <a:lstStyle/>
          <a:p>
            <a:pPr marL="0" indent="0">
              <a:buNone/>
            </a:pPr>
            <a:r>
              <a:rPr lang="en-US" sz="2400" b="1" dirty="0"/>
              <a:t>Application Loads</a:t>
            </a:r>
          </a:p>
          <a:p>
            <a:pPr marL="0" indent="0">
              <a:buNone/>
            </a:pPr>
            <a:r>
              <a:rPr lang="en-US" sz="2400" dirty="0"/>
              <a:t>When index.html is loaded, the Angular core libraries, third-party libraries are loaded. Now the angular needs to locate the entry point.</a:t>
            </a:r>
          </a:p>
          <a:p>
            <a:pPr marL="0" indent="0">
              <a:buNone/>
            </a:pPr>
            <a:r>
              <a:rPr lang="en-US" sz="2400" b="1" dirty="0"/>
              <a:t>Application Entry point</a:t>
            </a:r>
          </a:p>
          <a:p>
            <a:pPr marL="0" indent="0">
              <a:buNone/>
            </a:pPr>
            <a:r>
              <a:rPr lang="en-US" sz="2400" dirty="0"/>
              <a:t>The entry point of our application is </a:t>
            </a:r>
            <a:r>
              <a:rPr lang="en-US" sz="2400" dirty="0" err="1"/>
              <a:t>main.ts</a:t>
            </a:r>
            <a:r>
              <a:rPr lang="en-US" sz="2400" dirty="0"/>
              <a:t>. You will find it under the </a:t>
            </a:r>
            <a:r>
              <a:rPr lang="en-US" sz="2400" dirty="0" err="1"/>
              <a:t>src</a:t>
            </a:r>
            <a:r>
              <a:rPr lang="en-US" sz="2400" dirty="0"/>
              <a:t> folder.</a:t>
            </a:r>
          </a:p>
          <a:p>
            <a:pPr marL="0" indent="0">
              <a:buNone/>
            </a:pPr>
            <a:r>
              <a:rPr lang="en-US" sz="2400" b="1" dirty="0" err="1"/>
              <a:t>angular.json</a:t>
            </a:r>
            <a:endParaRPr lang="en-US" sz="2400" b="1" dirty="0"/>
          </a:p>
          <a:p>
            <a:pPr marL="0" indent="0">
              <a:buNone/>
            </a:pPr>
            <a:r>
              <a:rPr lang="en-US" sz="2400" dirty="0"/>
              <a:t>The Angular finds out the entry point from the configuration file </a:t>
            </a:r>
            <a:r>
              <a:rPr lang="en-US" sz="2400" dirty="0" err="1"/>
              <a:t>angular.json</a:t>
            </a:r>
            <a:r>
              <a:rPr lang="en-US" sz="2400" dirty="0"/>
              <a:t>. This file is located in the root folder of the project. </a:t>
            </a:r>
          </a:p>
          <a:p>
            <a:pPr marL="0" indent="0">
              <a:buNone/>
            </a:pPr>
            <a:r>
              <a:rPr lang="en-IN" sz="2400" b="1" i="0" dirty="0" err="1">
                <a:solidFill>
                  <a:srgbClr val="000000"/>
                </a:solidFill>
                <a:effectLst/>
                <a:latin typeface="-apple-system"/>
              </a:rPr>
              <a:t>main.ts</a:t>
            </a:r>
            <a:r>
              <a:rPr lang="en-IN" sz="2400" b="1" i="0" dirty="0">
                <a:solidFill>
                  <a:srgbClr val="000000"/>
                </a:solidFill>
                <a:effectLst/>
                <a:latin typeface="-apple-system"/>
              </a:rPr>
              <a:t> Application entry point</a:t>
            </a:r>
          </a:p>
          <a:p>
            <a:pPr marL="0" indent="0">
              <a:buNone/>
            </a:pPr>
            <a:endParaRPr lang="en-IN" dirty="0"/>
          </a:p>
        </p:txBody>
      </p:sp>
    </p:spTree>
    <p:extLst>
      <p:ext uri="{BB962C8B-B14F-4D97-AF65-F5344CB8AC3E}">
        <p14:creationId xmlns:p14="http://schemas.microsoft.com/office/powerpoint/2010/main" val="41394469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FDE40-6DAA-4DC8-A387-D9809A7B220C}"/>
              </a:ext>
            </a:extLst>
          </p:cNvPr>
          <p:cNvSpPr>
            <a:spLocks noGrp="1"/>
          </p:cNvSpPr>
          <p:nvPr>
            <p:ph type="title"/>
          </p:nvPr>
        </p:nvSpPr>
        <p:spPr/>
        <p:txBody>
          <a:bodyPr/>
          <a:lstStyle/>
          <a:p>
            <a:r>
              <a:rPr lang="en-US" dirty="0"/>
              <a:t>Angular Components</a:t>
            </a:r>
            <a:endParaRPr lang="en-IN" dirty="0"/>
          </a:p>
        </p:txBody>
      </p:sp>
      <p:sp>
        <p:nvSpPr>
          <p:cNvPr id="3" name="Content Placeholder 2">
            <a:extLst>
              <a:ext uri="{FF2B5EF4-FFF2-40B4-BE49-F238E27FC236}">
                <a16:creationId xmlns:a16="http://schemas.microsoft.com/office/drawing/2014/main" id="{0A7BB328-C2D7-47CB-80DA-4538A601CF93}"/>
              </a:ext>
            </a:extLst>
          </p:cNvPr>
          <p:cNvSpPr>
            <a:spLocks noGrp="1"/>
          </p:cNvSpPr>
          <p:nvPr>
            <p:ph idx="1"/>
          </p:nvPr>
        </p:nvSpPr>
        <p:spPr>
          <a:xfrm>
            <a:off x="676275" y="1438275"/>
            <a:ext cx="10677525" cy="4738688"/>
          </a:xfrm>
        </p:spPr>
        <p:txBody>
          <a:bodyPr>
            <a:normAutofit/>
          </a:bodyPr>
          <a:lstStyle/>
          <a:p>
            <a:pPr marL="0" indent="0">
              <a:buNone/>
            </a:pPr>
            <a:r>
              <a:rPr lang="en-US" sz="2400" dirty="0"/>
              <a:t>The Component is the main building block of an Angular Application.</a:t>
            </a:r>
          </a:p>
          <a:p>
            <a:pPr marL="0" indent="0">
              <a:buNone/>
            </a:pPr>
            <a:r>
              <a:rPr lang="en-US" sz="2400" dirty="0"/>
              <a:t>The Component contains the data &amp; user interaction logic that defines how the View looks and behaves. A view in Angular refers to a template (HTML).</a:t>
            </a:r>
          </a:p>
          <a:p>
            <a:pPr marL="0" indent="0">
              <a:buNone/>
            </a:pPr>
            <a:r>
              <a:rPr lang="en-US" sz="2400" dirty="0"/>
              <a:t>The Angular Components are plain JavaScript classes and defined using @Component Decorator. This Decorator provides the component with the View to display &amp; Metadata about the Component.</a:t>
            </a:r>
          </a:p>
          <a:p>
            <a:pPr marL="0" indent="0">
              <a:buNone/>
            </a:pPr>
            <a:r>
              <a:rPr lang="en-US" sz="2400" b="0" i="0" dirty="0">
                <a:solidFill>
                  <a:srgbClr val="000000"/>
                </a:solidFill>
                <a:effectLst/>
                <a:latin typeface="-apple-system"/>
              </a:rPr>
              <a:t>The Component is responsible to provide the data to the view. The Angular does this by using </a:t>
            </a:r>
            <a:r>
              <a:rPr lang="en-US" sz="2400" b="0" i="0" u="none" strike="noStrike" dirty="0">
                <a:solidFill>
                  <a:srgbClr val="0170B9"/>
                </a:solidFill>
                <a:effectLst/>
                <a:latin typeface="-apple-system"/>
                <a:hlinkClick r:id="rId2"/>
              </a:rPr>
              <a:t>data binding</a:t>
            </a:r>
            <a:r>
              <a:rPr lang="en-US" sz="2400" b="0" i="0" dirty="0">
                <a:solidFill>
                  <a:srgbClr val="000000"/>
                </a:solidFill>
                <a:effectLst/>
                <a:latin typeface="-apple-system"/>
              </a:rPr>
              <a:t> to get the data from the Component to the View</a:t>
            </a:r>
            <a:r>
              <a:rPr lang="en-US" b="0" i="0" dirty="0">
                <a:solidFill>
                  <a:srgbClr val="000000"/>
                </a:solidFill>
                <a:effectLst/>
                <a:latin typeface="-apple-system"/>
              </a:rPr>
              <a:t>. </a:t>
            </a:r>
          </a:p>
        </p:txBody>
      </p:sp>
    </p:spTree>
    <p:extLst>
      <p:ext uri="{BB962C8B-B14F-4D97-AF65-F5344CB8AC3E}">
        <p14:creationId xmlns:p14="http://schemas.microsoft.com/office/powerpoint/2010/main" val="284116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F7F3E3-3947-467A-A6F9-EFC454BE5F54}"/>
              </a:ext>
            </a:extLst>
          </p:cNvPr>
          <p:cNvSpPr>
            <a:spLocks noGrp="1"/>
          </p:cNvSpPr>
          <p:nvPr>
            <p:ph idx="1"/>
          </p:nvPr>
        </p:nvSpPr>
        <p:spPr>
          <a:xfrm>
            <a:off x="657225" y="419100"/>
            <a:ext cx="10696575" cy="5757863"/>
          </a:xfrm>
        </p:spPr>
        <p:txBody>
          <a:bodyPr/>
          <a:lstStyle/>
          <a:p>
            <a:pPr marL="0" indent="0">
              <a:buNone/>
            </a:pPr>
            <a:r>
              <a:rPr lang="en-US" sz="2400" b="0" i="0" dirty="0">
                <a:solidFill>
                  <a:srgbClr val="000000"/>
                </a:solidFill>
                <a:effectLst/>
                <a:latin typeface="-apple-system"/>
              </a:rPr>
              <a:t>This is done using the special HTML markup knows as the Angular Template Syntax. The Component can also get notified when the View Changes.</a:t>
            </a:r>
            <a:endParaRPr lang="en-IN" sz="2400" dirty="0"/>
          </a:p>
          <a:p>
            <a:pPr marL="0" indent="0" algn="l" fontAlgn="base">
              <a:buNone/>
            </a:pPr>
            <a:r>
              <a:rPr lang="en-US" sz="2400" b="0" i="0" dirty="0">
                <a:solidFill>
                  <a:srgbClr val="000000"/>
                </a:solidFill>
                <a:effectLst/>
                <a:latin typeface="-apple-system"/>
              </a:rPr>
              <a:t>The Components consists of three main building blocks</a:t>
            </a:r>
          </a:p>
          <a:p>
            <a:pPr algn="l" fontAlgn="base">
              <a:buFont typeface="Arial" panose="020B0604020202020204" pitchFamily="34" charset="0"/>
              <a:buChar char="•"/>
            </a:pPr>
            <a:r>
              <a:rPr lang="en-US" sz="2400" b="0" i="0" dirty="0">
                <a:solidFill>
                  <a:srgbClr val="000000"/>
                </a:solidFill>
                <a:effectLst/>
                <a:latin typeface="-apple-system"/>
              </a:rPr>
              <a:t>Template</a:t>
            </a:r>
          </a:p>
          <a:p>
            <a:pPr algn="l" fontAlgn="base">
              <a:buFont typeface="Arial" panose="020B0604020202020204" pitchFamily="34" charset="0"/>
              <a:buChar char="•"/>
            </a:pPr>
            <a:r>
              <a:rPr lang="en-US" sz="2400" b="0" i="0" dirty="0">
                <a:solidFill>
                  <a:srgbClr val="000000"/>
                </a:solidFill>
                <a:effectLst/>
                <a:latin typeface="-apple-system"/>
              </a:rPr>
              <a:t>Class</a:t>
            </a:r>
          </a:p>
          <a:p>
            <a:pPr algn="l" fontAlgn="base">
              <a:buFont typeface="Arial" panose="020B0604020202020204" pitchFamily="34" charset="0"/>
              <a:buChar char="•"/>
            </a:pPr>
            <a:r>
              <a:rPr lang="en-US" sz="2400" b="0" i="0" dirty="0" err="1">
                <a:solidFill>
                  <a:srgbClr val="000000"/>
                </a:solidFill>
                <a:effectLst/>
                <a:latin typeface="-apple-system"/>
              </a:rPr>
              <a:t>MetaData</a:t>
            </a:r>
            <a:endParaRPr lang="en-US" sz="2400" b="0" i="0" dirty="0">
              <a:solidFill>
                <a:srgbClr val="000000"/>
              </a:solidFill>
              <a:effectLst/>
              <a:latin typeface="-apple-system"/>
            </a:endParaRPr>
          </a:p>
          <a:p>
            <a:endParaRPr lang="en-IN" dirty="0"/>
          </a:p>
        </p:txBody>
      </p:sp>
    </p:spTree>
    <p:extLst>
      <p:ext uri="{BB962C8B-B14F-4D97-AF65-F5344CB8AC3E}">
        <p14:creationId xmlns:p14="http://schemas.microsoft.com/office/powerpoint/2010/main" val="11554336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Building Blocks of Angular Component Template, Metadata and Class">
            <a:extLst>
              <a:ext uri="{FF2B5EF4-FFF2-40B4-BE49-F238E27FC236}">
                <a16:creationId xmlns:a16="http://schemas.microsoft.com/office/drawing/2014/main" id="{0D7EE06B-B629-4A1E-85CD-44F1CFC16DE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57451" y="665327"/>
            <a:ext cx="6334124" cy="4932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1817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0576D-525D-4077-B43B-329B0DAB303F}"/>
              </a:ext>
            </a:extLst>
          </p:cNvPr>
          <p:cNvSpPr>
            <a:spLocks noGrp="1"/>
          </p:cNvSpPr>
          <p:nvPr>
            <p:ph type="title"/>
          </p:nvPr>
        </p:nvSpPr>
        <p:spPr/>
        <p:txBody>
          <a:bodyPr/>
          <a:lstStyle/>
          <a:p>
            <a:r>
              <a:rPr lang="en-US" dirty="0"/>
              <a:t>Difference between SPA and Traditional way</a:t>
            </a:r>
            <a:endParaRPr lang="en-IN" dirty="0"/>
          </a:p>
        </p:txBody>
      </p:sp>
      <p:pic>
        <p:nvPicPr>
          <p:cNvPr id="4" name="Picture 2">
            <a:extLst>
              <a:ext uri="{FF2B5EF4-FFF2-40B4-BE49-F238E27FC236}">
                <a16:creationId xmlns:a16="http://schemas.microsoft.com/office/drawing/2014/main" id="{EA7C2257-5F80-4F34-877F-635013420AF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66925" y="2160588"/>
            <a:ext cx="5229225"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95316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BA7BC6-F4CC-4D6B-911A-E739A13DD0D7}"/>
              </a:ext>
            </a:extLst>
          </p:cNvPr>
          <p:cNvSpPr>
            <a:spLocks noGrp="1"/>
          </p:cNvSpPr>
          <p:nvPr>
            <p:ph idx="1"/>
          </p:nvPr>
        </p:nvSpPr>
        <p:spPr>
          <a:xfrm>
            <a:off x="666750" y="704850"/>
            <a:ext cx="10687050" cy="5472113"/>
          </a:xfrm>
        </p:spPr>
        <p:txBody>
          <a:bodyPr>
            <a:normAutofit/>
          </a:bodyPr>
          <a:lstStyle/>
          <a:p>
            <a:r>
              <a:rPr lang="en-US" sz="2400" dirty="0"/>
              <a:t>The template defines the layout and content of the View. Without the template,  there is nothing for Angular to render to the DOM.</a:t>
            </a:r>
          </a:p>
          <a:p>
            <a:r>
              <a:rPr lang="en-US" sz="2400" dirty="0"/>
              <a:t>The Templates are nothing but HTML codes along with the Angular specific special HTML markups ( knows as the Angular Template Syntax).</a:t>
            </a:r>
          </a:p>
          <a:p>
            <a:r>
              <a:rPr lang="en-US" sz="2400" dirty="0"/>
              <a:t>You can add Angular directives , Angular Pipes &amp; Other Angular Components on the template.</a:t>
            </a:r>
          </a:p>
          <a:p>
            <a:r>
              <a:rPr lang="en-US" sz="2400" dirty="0"/>
              <a:t>The data to Template comes from the Component, which in turn gets it from a Angular Service. Using the data binding techniques, we can keep the Template in sync with the Component. The templates can use the Event Binding or two way data binding to notify the component, when user changes something on the View.</a:t>
            </a:r>
            <a:endParaRPr lang="en-IN" sz="2400" dirty="0"/>
          </a:p>
        </p:txBody>
      </p:sp>
    </p:spTree>
    <p:extLst>
      <p:ext uri="{BB962C8B-B14F-4D97-AF65-F5344CB8AC3E}">
        <p14:creationId xmlns:p14="http://schemas.microsoft.com/office/powerpoint/2010/main" val="20529390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A1CF44-CCBC-4634-B982-42D35D8B10CF}"/>
              </a:ext>
            </a:extLst>
          </p:cNvPr>
          <p:cNvSpPr>
            <a:spLocks noGrp="1"/>
          </p:cNvSpPr>
          <p:nvPr>
            <p:ph idx="1"/>
          </p:nvPr>
        </p:nvSpPr>
        <p:spPr>
          <a:xfrm>
            <a:off x="695325" y="676275"/>
            <a:ext cx="10658475" cy="5500688"/>
          </a:xfrm>
        </p:spPr>
        <p:txBody>
          <a:bodyPr>
            <a:noAutofit/>
          </a:bodyPr>
          <a:lstStyle/>
          <a:p>
            <a:pPr marL="0" indent="0">
              <a:buNone/>
            </a:pPr>
            <a:r>
              <a:rPr lang="en-US" sz="2400" dirty="0"/>
              <a:t>There are two ways you can specify the Template in Angular.</a:t>
            </a:r>
          </a:p>
          <a:p>
            <a:r>
              <a:rPr lang="en-US" sz="2400" dirty="0"/>
              <a:t>Defining the Template Inline</a:t>
            </a:r>
          </a:p>
          <a:p>
            <a:r>
              <a:rPr lang="en-US" sz="2400" dirty="0"/>
              <a:t>Provide an external Template</a:t>
            </a:r>
          </a:p>
          <a:p>
            <a:pPr marL="0" indent="0">
              <a:buNone/>
            </a:pPr>
            <a:r>
              <a:rPr lang="en-US" sz="2400" b="1" dirty="0"/>
              <a:t>Class</a:t>
            </a:r>
          </a:p>
          <a:p>
            <a:pPr marL="0" indent="0">
              <a:buNone/>
            </a:pPr>
            <a:r>
              <a:rPr lang="en-US" sz="2400" dirty="0"/>
              <a:t>The Class provides the data &amp; logic to the View. It contains the JavaScript code associated with Template (View). We use TypeScript to create the class, but you can also use JavaScript directly in the class.</a:t>
            </a:r>
          </a:p>
          <a:p>
            <a:pPr marL="0" indent="0">
              <a:buNone/>
            </a:pPr>
            <a:r>
              <a:rPr lang="en-US" sz="2400" dirty="0"/>
              <a:t>Class Contains the Properties &amp; Methods. The Properties of a class can be bind to the view using Data Binding.</a:t>
            </a:r>
          </a:p>
          <a:p>
            <a:pPr marL="0" indent="0">
              <a:buNone/>
            </a:pPr>
            <a:r>
              <a:rPr lang="en-US" sz="2400" dirty="0"/>
              <a:t>export class </a:t>
            </a:r>
            <a:r>
              <a:rPr lang="en-US" sz="2400" dirty="0" err="1"/>
              <a:t>AppComponent</a:t>
            </a:r>
            <a:endParaRPr lang="en-US" sz="2400" dirty="0"/>
          </a:p>
          <a:p>
            <a:pPr marL="0" indent="0">
              <a:buNone/>
            </a:pPr>
            <a:r>
              <a:rPr lang="en-US" sz="2400" dirty="0"/>
              <a:t>{</a:t>
            </a:r>
          </a:p>
          <a:p>
            <a:pPr marL="0" indent="0">
              <a:buNone/>
            </a:pPr>
            <a:r>
              <a:rPr lang="en-US" sz="2400" dirty="0"/>
              <a:t>    title : string ="app"}</a:t>
            </a:r>
            <a:endParaRPr lang="en-IN" sz="2400" dirty="0"/>
          </a:p>
        </p:txBody>
      </p:sp>
    </p:spTree>
    <p:extLst>
      <p:ext uri="{BB962C8B-B14F-4D97-AF65-F5344CB8AC3E}">
        <p14:creationId xmlns:p14="http://schemas.microsoft.com/office/powerpoint/2010/main" val="18483945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94A5C-CFF8-424D-A485-4B819CC2287B}"/>
              </a:ext>
            </a:extLst>
          </p:cNvPr>
          <p:cNvSpPr>
            <a:spLocks noGrp="1"/>
          </p:cNvSpPr>
          <p:nvPr>
            <p:ph type="title"/>
          </p:nvPr>
        </p:nvSpPr>
        <p:spPr>
          <a:xfrm>
            <a:off x="677334" y="609600"/>
            <a:ext cx="8596668" cy="695325"/>
          </a:xfrm>
        </p:spPr>
        <p:txBody>
          <a:bodyPr/>
          <a:lstStyle/>
          <a:p>
            <a:r>
              <a:rPr lang="en-US" dirty="0"/>
              <a:t>Data Binding</a:t>
            </a:r>
            <a:endParaRPr lang="en-IN" dirty="0"/>
          </a:p>
        </p:txBody>
      </p:sp>
      <p:sp>
        <p:nvSpPr>
          <p:cNvPr id="3" name="Content Placeholder 2">
            <a:extLst>
              <a:ext uri="{FF2B5EF4-FFF2-40B4-BE49-F238E27FC236}">
                <a16:creationId xmlns:a16="http://schemas.microsoft.com/office/drawing/2014/main" id="{B2A4DF71-D5BA-4A37-BEE9-D698A69DD6E4}"/>
              </a:ext>
            </a:extLst>
          </p:cNvPr>
          <p:cNvSpPr>
            <a:spLocks noGrp="1"/>
          </p:cNvSpPr>
          <p:nvPr>
            <p:ph idx="1"/>
          </p:nvPr>
        </p:nvSpPr>
        <p:spPr>
          <a:xfrm>
            <a:off x="495301" y="1304925"/>
            <a:ext cx="8778702" cy="4876800"/>
          </a:xfrm>
        </p:spPr>
        <p:txBody>
          <a:bodyPr>
            <a:normAutofit fontScale="92500"/>
          </a:bodyPr>
          <a:lstStyle/>
          <a:p>
            <a:pPr marL="0" indent="0">
              <a:buNone/>
            </a:pPr>
            <a:r>
              <a:rPr lang="en-US" sz="2400" b="0" i="0" dirty="0">
                <a:solidFill>
                  <a:srgbClr val="000000"/>
                </a:solidFill>
                <a:effectLst/>
                <a:latin typeface="+mj-lt"/>
              </a:rPr>
              <a:t>Angular components also need to respond to user interactions and react to events. The data binding keeps both component &amp; view in sync with each other. We use techniques like </a:t>
            </a:r>
            <a:r>
              <a:rPr lang="en-US" sz="2400" b="0" i="0" u="none" strike="noStrike" dirty="0">
                <a:solidFill>
                  <a:srgbClr val="0170B9"/>
                </a:solidFill>
                <a:effectLst/>
                <a:latin typeface="+mj-lt"/>
                <a:hlinkClick r:id="rId2"/>
              </a:rPr>
              <a:t>Interpolation</a:t>
            </a:r>
            <a:r>
              <a:rPr lang="en-US" sz="2400" b="0" i="0" dirty="0">
                <a:solidFill>
                  <a:srgbClr val="000000"/>
                </a:solidFill>
                <a:effectLst/>
                <a:latin typeface="+mj-lt"/>
              </a:rPr>
              <a:t>, </a:t>
            </a:r>
            <a:r>
              <a:rPr lang="en-US" sz="2400" b="0" i="0" u="none" strike="noStrike" dirty="0">
                <a:solidFill>
                  <a:srgbClr val="0170B9"/>
                </a:solidFill>
                <a:effectLst/>
                <a:latin typeface="+mj-lt"/>
                <a:hlinkClick r:id="rId3"/>
              </a:rPr>
              <a:t>Property Binding</a:t>
            </a:r>
            <a:r>
              <a:rPr lang="en-US" sz="2400" b="0" i="0" dirty="0">
                <a:solidFill>
                  <a:srgbClr val="000000"/>
                </a:solidFill>
                <a:effectLst/>
                <a:latin typeface="+mj-lt"/>
              </a:rPr>
              <a:t>, </a:t>
            </a:r>
            <a:r>
              <a:rPr lang="en-US" sz="2400" b="0" i="0" u="none" strike="noStrike" dirty="0">
                <a:solidFill>
                  <a:srgbClr val="0170B9"/>
                </a:solidFill>
                <a:effectLst/>
                <a:latin typeface="+mj-lt"/>
                <a:hlinkClick r:id="rId4"/>
              </a:rPr>
              <a:t>Event Binding</a:t>
            </a:r>
            <a:r>
              <a:rPr lang="en-US" sz="2400" b="0" i="0" dirty="0">
                <a:solidFill>
                  <a:srgbClr val="000000"/>
                </a:solidFill>
                <a:effectLst/>
                <a:latin typeface="+mj-lt"/>
              </a:rPr>
              <a:t> &amp; </a:t>
            </a:r>
            <a:r>
              <a:rPr lang="en-US" sz="2400" b="0" i="0" u="none" strike="noStrike" dirty="0">
                <a:solidFill>
                  <a:srgbClr val="0170B9"/>
                </a:solidFill>
                <a:effectLst/>
                <a:latin typeface="+mj-lt"/>
                <a:hlinkClick r:id="rId5"/>
              </a:rPr>
              <a:t>Two Way Binding</a:t>
            </a:r>
            <a:r>
              <a:rPr lang="en-US" sz="2400" b="0" i="0" dirty="0">
                <a:solidFill>
                  <a:srgbClr val="000000"/>
                </a:solidFill>
                <a:effectLst/>
                <a:latin typeface="+mj-lt"/>
              </a:rPr>
              <a:t> to bind data.</a:t>
            </a:r>
          </a:p>
          <a:p>
            <a:pPr marL="0" indent="0">
              <a:buNone/>
            </a:pPr>
            <a:r>
              <a:rPr lang="en-US" sz="2400" dirty="0">
                <a:solidFill>
                  <a:srgbClr val="000000"/>
                </a:solidFill>
                <a:latin typeface="+mj-lt"/>
              </a:rPr>
              <a:t>The data binding in Angular can be broadly classified into two groups. One way binding or two-way binding.</a:t>
            </a:r>
          </a:p>
          <a:p>
            <a:pPr algn="l" fontAlgn="base"/>
            <a:r>
              <a:rPr lang="en-US" sz="2400" b="1" dirty="0">
                <a:solidFill>
                  <a:srgbClr val="000000"/>
                </a:solidFill>
                <a:latin typeface="+mj-lt"/>
              </a:rPr>
              <a:t>One way binding</a:t>
            </a:r>
          </a:p>
          <a:p>
            <a:pPr marL="0" indent="0" algn="l" fontAlgn="base">
              <a:buNone/>
            </a:pPr>
            <a:r>
              <a:rPr lang="en-US" sz="2400" dirty="0">
                <a:solidFill>
                  <a:srgbClr val="000000"/>
                </a:solidFill>
                <a:latin typeface="+mj-lt"/>
              </a:rPr>
              <a:t>	In one way binding data flows from one direction. Either from view to 	component or from component to view.</a:t>
            </a:r>
          </a:p>
          <a:p>
            <a:pPr algn="l" fontAlgn="base"/>
            <a:r>
              <a:rPr lang="en-US" sz="2400" b="1" dirty="0">
                <a:solidFill>
                  <a:srgbClr val="000000"/>
                </a:solidFill>
                <a:latin typeface="+mj-lt"/>
              </a:rPr>
              <a:t>From Component to View</a:t>
            </a:r>
          </a:p>
          <a:p>
            <a:pPr marL="0" indent="0" algn="l" fontAlgn="base">
              <a:buNone/>
            </a:pPr>
            <a:r>
              <a:rPr lang="en-US" sz="2400" dirty="0">
                <a:solidFill>
                  <a:srgbClr val="000000"/>
                </a:solidFill>
                <a:latin typeface="+mj-lt"/>
              </a:rPr>
              <a:t>	To bind data from component to view, we make use of Interpolation &amp; 	Property Binding.</a:t>
            </a:r>
          </a:p>
          <a:p>
            <a:pPr marL="0" indent="0">
              <a:buNone/>
            </a:pPr>
            <a:endParaRPr lang="en-IN" sz="2400" dirty="0">
              <a:solidFill>
                <a:srgbClr val="000000"/>
              </a:solidFill>
              <a:latin typeface="+mj-lt"/>
            </a:endParaRPr>
          </a:p>
        </p:txBody>
      </p:sp>
    </p:spTree>
    <p:extLst>
      <p:ext uri="{BB962C8B-B14F-4D97-AF65-F5344CB8AC3E}">
        <p14:creationId xmlns:p14="http://schemas.microsoft.com/office/powerpoint/2010/main" val="36456584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AA49D4-1BFF-4A3D-BE2A-410D5CB14D30}"/>
              </a:ext>
            </a:extLst>
          </p:cNvPr>
          <p:cNvSpPr>
            <a:spLocks noGrp="1"/>
          </p:cNvSpPr>
          <p:nvPr>
            <p:ph idx="1"/>
          </p:nvPr>
        </p:nvSpPr>
        <p:spPr>
          <a:xfrm>
            <a:off x="561975" y="846468"/>
            <a:ext cx="9124950" cy="5165063"/>
          </a:xfrm>
        </p:spPr>
        <p:txBody>
          <a:bodyPr>
            <a:normAutofit fontScale="70000" lnSpcReduction="20000"/>
          </a:bodyPr>
          <a:lstStyle/>
          <a:p>
            <a:pPr algn="l" fontAlgn="base"/>
            <a:r>
              <a:rPr lang="en-US" sz="3100" b="1" dirty="0">
                <a:solidFill>
                  <a:srgbClr val="000000"/>
                </a:solidFill>
                <a:latin typeface="+mj-lt"/>
              </a:rPr>
              <a:t>Interpolation</a:t>
            </a:r>
          </a:p>
          <a:p>
            <a:pPr marL="0" indent="0" algn="l" fontAlgn="base">
              <a:buNone/>
            </a:pPr>
            <a:r>
              <a:rPr lang="en-US" sz="3100" b="1" dirty="0">
                <a:solidFill>
                  <a:srgbClr val="000000"/>
                </a:solidFill>
                <a:latin typeface="+mj-lt"/>
              </a:rPr>
              <a:t>	</a:t>
            </a:r>
            <a:r>
              <a:rPr lang="en-US" sz="3100" dirty="0">
                <a:solidFill>
                  <a:srgbClr val="000000"/>
                </a:solidFill>
                <a:latin typeface="+mj-lt"/>
              </a:rPr>
              <a:t>The Angular uses the {{ }} (double curly braces) in the template to denote the 	interpolation. The syntax is as shown below</a:t>
            </a:r>
          </a:p>
          <a:p>
            <a:pPr marL="0" indent="0" algn="l" fontAlgn="base">
              <a:buNone/>
            </a:pPr>
            <a:r>
              <a:rPr lang="en-US" sz="3100" dirty="0">
                <a:solidFill>
                  <a:srgbClr val="000000"/>
                </a:solidFill>
                <a:latin typeface="+mj-lt"/>
              </a:rPr>
              <a:t>	{{ </a:t>
            </a:r>
            <a:r>
              <a:rPr lang="en-US" sz="3100" dirty="0" err="1">
                <a:solidFill>
                  <a:srgbClr val="000000"/>
                </a:solidFill>
                <a:latin typeface="+mj-lt"/>
              </a:rPr>
              <a:t>templateExpression</a:t>
            </a:r>
            <a:r>
              <a:rPr lang="en-US" sz="3100" dirty="0">
                <a:solidFill>
                  <a:srgbClr val="000000"/>
                </a:solidFill>
                <a:latin typeface="+mj-lt"/>
              </a:rPr>
              <a:t> }}</a:t>
            </a:r>
          </a:p>
          <a:p>
            <a:pPr marL="0" indent="0" algn="l" fontAlgn="base">
              <a:buNone/>
            </a:pPr>
            <a:endParaRPr lang="en-US" sz="3100" dirty="0">
              <a:solidFill>
                <a:srgbClr val="000000"/>
              </a:solidFill>
              <a:latin typeface="+mj-lt"/>
            </a:endParaRPr>
          </a:p>
          <a:p>
            <a:pPr marL="0" indent="0" algn="l" fontAlgn="base">
              <a:buNone/>
            </a:pPr>
            <a:r>
              <a:rPr lang="en-US" sz="3100" dirty="0">
                <a:solidFill>
                  <a:srgbClr val="000000"/>
                </a:solidFill>
                <a:latin typeface="+mj-lt"/>
              </a:rPr>
              <a:t>//Template</a:t>
            </a:r>
          </a:p>
          <a:p>
            <a:pPr marL="0" indent="0" algn="l" fontAlgn="base">
              <a:buNone/>
            </a:pPr>
            <a:r>
              <a:rPr lang="en-US" sz="3100" b="0" i="0" dirty="0">
                <a:solidFill>
                  <a:srgbClr val="333333"/>
                </a:solidFill>
                <a:effectLst/>
                <a:latin typeface="inherit"/>
              </a:rPr>
              <a:t>{{</a:t>
            </a:r>
            <a:r>
              <a:rPr lang="en-US" sz="3100" b="0" i="0" dirty="0" err="1">
                <a:solidFill>
                  <a:srgbClr val="008080"/>
                </a:solidFill>
                <a:effectLst/>
                <a:latin typeface="inherit"/>
              </a:rPr>
              <a:t>getTitle</a:t>
            </a:r>
            <a:r>
              <a:rPr lang="en-US" sz="3100" b="0" i="0" dirty="0">
                <a:solidFill>
                  <a:srgbClr val="333333"/>
                </a:solidFill>
                <a:effectLst/>
                <a:latin typeface="inherit"/>
              </a:rPr>
              <a:t>()}}</a:t>
            </a:r>
            <a:endParaRPr lang="en-US" sz="3100" b="0" i="0" dirty="0">
              <a:solidFill>
                <a:srgbClr val="000000"/>
              </a:solidFill>
              <a:effectLst/>
              <a:latin typeface="Verdana" panose="020B0604030504040204" pitchFamily="34" charset="0"/>
            </a:endParaRPr>
          </a:p>
          <a:p>
            <a:pPr marL="0" indent="0" algn="l" fontAlgn="base">
              <a:buNone/>
            </a:pPr>
            <a:r>
              <a:rPr lang="en-US" sz="3100" b="0" i="0" dirty="0">
                <a:solidFill>
                  <a:srgbClr val="000000"/>
                </a:solidFill>
                <a:effectLst/>
                <a:latin typeface="Verdana" panose="020B0604030504040204" pitchFamily="34" charset="0"/>
              </a:rPr>
              <a:t> </a:t>
            </a:r>
            <a:r>
              <a:rPr lang="en-US" sz="3100" b="0" i="1" dirty="0">
                <a:solidFill>
                  <a:srgbClr val="999999"/>
                </a:solidFill>
                <a:effectLst/>
                <a:latin typeface="inherit"/>
              </a:rPr>
              <a:t>//Component</a:t>
            </a:r>
            <a:endParaRPr lang="en-US" sz="3100" b="0" i="0" dirty="0">
              <a:solidFill>
                <a:srgbClr val="000000"/>
              </a:solidFill>
              <a:effectLst/>
              <a:latin typeface="Verdana" panose="020B0604030504040204" pitchFamily="34" charset="0"/>
            </a:endParaRPr>
          </a:p>
          <a:p>
            <a:pPr marL="0" indent="0" algn="l" fontAlgn="base">
              <a:buNone/>
            </a:pPr>
            <a:r>
              <a:rPr lang="en-US" sz="3100" b="0" i="0" dirty="0">
                <a:solidFill>
                  <a:srgbClr val="000000"/>
                </a:solidFill>
                <a:effectLst/>
                <a:latin typeface="inherit"/>
              </a:rPr>
              <a:t>title</a:t>
            </a:r>
            <a:r>
              <a:rPr lang="en-US" sz="3100" b="0" i="0" dirty="0">
                <a:solidFill>
                  <a:srgbClr val="006FE0"/>
                </a:solidFill>
                <a:effectLst/>
                <a:latin typeface="inherit"/>
              </a:rPr>
              <a:t> </a:t>
            </a:r>
            <a:r>
              <a:rPr lang="en-US" sz="3100" b="0" i="0" dirty="0">
                <a:solidFill>
                  <a:srgbClr val="000000"/>
                </a:solidFill>
                <a:effectLst/>
                <a:latin typeface="Verdana" panose="020B0604030504040204" pitchFamily="34" charset="0"/>
              </a:rPr>
              <a:t>=</a:t>
            </a:r>
            <a:r>
              <a:rPr lang="en-US" sz="3100" b="0" i="0" dirty="0">
                <a:solidFill>
                  <a:srgbClr val="006FE0"/>
                </a:solidFill>
                <a:effectLst/>
                <a:latin typeface="inherit"/>
              </a:rPr>
              <a:t> </a:t>
            </a:r>
            <a:r>
              <a:rPr lang="en-US" sz="3100" b="0" i="0" dirty="0">
                <a:solidFill>
                  <a:srgbClr val="DD1144"/>
                </a:solidFill>
                <a:effectLst/>
                <a:latin typeface="inherit"/>
              </a:rPr>
              <a:t>'Angular Interpolation Example'</a:t>
            </a:r>
            <a:r>
              <a:rPr lang="en-US" sz="3100" b="0" i="0" dirty="0">
                <a:solidFill>
                  <a:srgbClr val="333333"/>
                </a:solidFill>
                <a:effectLst/>
                <a:latin typeface="inherit"/>
              </a:rPr>
              <a:t>;</a:t>
            </a:r>
            <a:endParaRPr lang="en-US" sz="3100" b="0" i="0" dirty="0">
              <a:solidFill>
                <a:srgbClr val="000000"/>
              </a:solidFill>
              <a:effectLst/>
              <a:latin typeface="Verdana" panose="020B0604030504040204" pitchFamily="34" charset="0"/>
            </a:endParaRPr>
          </a:p>
          <a:p>
            <a:pPr marL="0" indent="0" algn="l" fontAlgn="base">
              <a:buNone/>
            </a:pPr>
            <a:r>
              <a:rPr lang="en-US" sz="3100" b="0" i="0" dirty="0" err="1">
                <a:solidFill>
                  <a:srgbClr val="008080"/>
                </a:solidFill>
                <a:effectLst/>
                <a:latin typeface="inherit"/>
              </a:rPr>
              <a:t>getTitle</a:t>
            </a:r>
            <a:r>
              <a:rPr lang="en-US" sz="3100" b="0" i="0" dirty="0">
                <a:solidFill>
                  <a:srgbClr val="333333"/>
                </a:solidFill>
                <a:effectLst/>
                <a:latin typeface="inherit"/>
              </a:rPr>
              <a:t>():</a:t>
            </a:r>
            <a:r>
              <a:rPr lang="en-US" sz="3100" b="0" i="0" dirty="0">
                <a:solidFill>
                  <a:srgbClr val="006FE0"/>
                </a:solidFill>
                <a:effectLst/>
                <a:latin typeface="inherit"/>
              </a:rPr>
              <a:t> </a:t>
            </a:r>
            <a:r>
              <a:rPr lang="en-US" sz="3100" b="1" i="0" dirty="0">
                <a:solidFill>
                  <a:srgbClr val="800080"/>
                </a:solidFill>
                <a:effectLst/>
                <a:latin typeface="inherit"/>
              </a:rPr>
              <a:t>string</a:t>
            </a:r>
            <a:r>
              <a:rPr lang="en-US" sz="3100" b="0" i="0" dirty="0">
                <a:solidFill>
                  <a:srgbClr val="006FE0"/>
                </a:solidFill>
                <a:effectLst/>
                <a:latin typeface="inherit"/>
              </a:rPr>
              <a:t> </a:t>
            </a:r>
            <a:r>
              <a:rPr lang="en-US" sz="3100" b="0" i="0" dirty="0">
                <a:solidFill>
                  <a:srgbClr val="333333"/>
                </a:solidFill>
                <a:effectLst/>
                <a:latin typeface="inherit"/>
              </a:rPr>
              <a:t>{</a:t>
            </a:r>
            <a:endParaRPr lang="en-US" sz="3100" b="0" i="0" dirty="0">
              <a:solidFill>
                <a:srgbClr val="000000"/>
              </a:solidFill>
              <a:effectLst/>
              <a:latin typeface="Verdana" panose="020B0604030504040204" pitchFamily="34" charset="0"/>
            </a:endParaRPr>
          </a:p>
          <a:p>
            <a:pPr marL="0" indent="0" algn="l" fontAlgn="base">
              <a:buNone/>
            </a:pPr>
            <a:r>
              <a:rPr lang="en-US" sz="3100" b="0" i="0" dirty="0">
                <a:solidFill>
                  <a:srgbClr val="006FE0"/>
                </a:solidFill>
                <a:effectLst/>
                <a:latin typeface="inherit"/>
              </a:rPr>
              <a:t>     </a:t>
            </a:r>
            <a:r>
              <a:rPr lang="en-US" sz="3100" b="1" i="0" dirty="0">
                <a:solidFill>
                  <a:srgbClr val="000000"/>
                </a:solidFill>
                <a:effectLst/>
                <a:latin typeface="inherit"/>
              </a:rPr>
              <a:t>return</a:t>
            </a:r>
            <a:r>
              <a:rPr lang="en-US" sz="3100" b="0" i="0" dirty="0">
                <a:solidFill>
                  <a:srgbClr val="006FE0"/>
                </a:solidFill>
                <a:effectLst/>
                <a:latin typeface="inherit"/>
              </a:rPr>
              <a:t> </a:t>
            </a:r>
            <a:r>
              <a:rPr lang="en-US" sz="3100" b="1" i="0" dirty="0" err="1">
                <a:solidFill>
                  <a:srgbClr val="000000"/>
                </a:solidFill>
                <a:effectLst/>
                <a:latin typeface="inherit"/>
              </a:rPr>
              <a:t>this</a:t>
            </a:r>
            <a:r>
              <a:rPr lang="en-US" sz="3100" b="0" i="0" dirty="0" err="1">
                <a:solidFill>
                  <a:srgbClr val="333333"/>
                </a:solidFill>
                <a:effectLst/>
                <a:latin typeface="inherit"/>
              </a:rPr>
              <a:t>.</a:t>
            </a:r>
            <a:r>
              <a:rPr lang="en-US" sz="3100" b="0" i="0" dirty="0" err="1">
                <a:solidFill>
                  <a:srgbClr val="000000"/>
                </a:solidFill>
                <a:effectLst/>
                <a:latin typeface="inherit"/>
              </a:rPr>
              <a:t>title</a:t>
            </a:r>
            <a:r>
              <a:rPr lang="en-US" sz="3100" b="0" i="0" dirty="0">
                <a:solidFill>
                  <a:srgbClr val="333333"/>
                </a:solidFill>
                <a:effectLst/>
                <a:latin typeface="inherit"/>
              </a:rPr>
              <a:t>;</a:t>
            </a:r>
            <a:endParaRPr lang="en-US" sz="3100" b="0" i="0" dirty="0">
              <a:solidFill>
                <a:srgbClr val="000000"/>
              </a:solidFill>
              <a:effectLst/>
              <a:latin typeface="Verdana" panose="020B0604030504040204" pitchFamily="34" charset="0"/>
            </a:endParaRPr>
          </a:p>
          <a:p>
            <a:pPr marL="0" indent="0" algn="l" fontAlgn="base">
              <a:buNone/>
            </a:pPr>
            <a:r>
              <a:rPr lang="en-US" sz="3100" b="0" i="0" dirty="0">
                <a:solidFill>
                  <a:srgbClr val="333333"/>
                </a:solidFill>
                <a:effectLst/>
                <a:latin typeface="inherit"/>
              </a:rPr>
              <a:t>}</a:t>
            </a:r>
            <a:endParaRPr lang="en-US" sz="3100" b="0" i="0" dirty="0">
              <a:solidFill>
                <a:srgbClr val="000000"/>
              </a:solidFill>
              <a:effectLst/>
              <a:latin typeface="Verdana" panose="020B0604030504040204" pitchFamily="34" charset="0"/>
            </a:endParaRPr>
          </a:p>
          <a:p>
            <a:pPr marL="0" indent="0" algn="l" fontAlgn="base">
              <a:buNone/>
            </a:pPr>
            <a:endParaRPr lang="en-US" sz="2400" dirty="0">
              <a:solidFill>
                <a:srgbClr val="000000"/>
              </a:solidFill>
              <a:latin typeface="+mj-lt"/>
            </a:endParaRPr>
          </a:p>
          <a:p>
            <a:pPr marL="0" indent="0">
              <a:buNone/>
            </a:pPr>
            <a:endParaRPr lang="en-IN" dirty="0"/>
          </a:p>
        </p:txBody>
      </p:sp>
    </p:spTree>
    <p:extLst>
      <p:ext uri="{BB962C8B-B14F-4D97-AF65-F5344CB8AC3E}">
        <p14:creationId xmlns:p14="http://schemas.microsoft.com/office/powerpoint/2010/main" val="14302283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ngular Interpolation example">
            <a:extLst>
              <a:ext uri="{FF2B5EF4-FFF2-40B4-BE49-F238E27FC236}">
                <a16:creationId xmlns:a16="http://schemas.microsoft.com/office/drawing/2014/main" id="{2FCA9880-5CEA-4468-A57F-7DC6E1FFC75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44943" y="1000396"/>
            <a:ext cx="8403832" cy="4739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95605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2C8801-6566-44C6-BD80-B677A7A8A68C}"/>
              </a:ext>
            </a:extLst>
          </p:cNvPr>
          <p:cNvSpPr>
            <a:spLocks noGrp="1"/>
          </p:cNvSpPr>
          <p:nvPr>
            <p:ph idx="1"/>
          </p:nvPr>
        </p:nvSpPr>
        <p:spPr>
          <a:xfrm>
            <a:off x="590550" y="542925"/>
            <a:ext cx="8683452" cy="5498437"/>
          </a:xfrm>
        </p:spPr>
        <p:txBody>
          <a:bodyPr>
            <a:normAutofit lnSpcReduction="10000"/>
          </a:bodyPr>
          <a:lstStyle/>
          <a:p>
            <a:pPr marL="0" indent="0" algn="l" fontAlgn="base">
              <a:buNone/>
            </a:pPr>
            <a:r>
              <a:rPr lang="en-IN" sz="2400" b="0" i="0" dirty="0">
                <a:solidFill>
                  <a:schemeClr val="tx1"/>
                </a:solidFill>
                <a:effectLst/>
              </a:rPr>
              <a:t>h2&gt;Mathematical Operations&lt;/h2&gt;</a:t>
            </a:r>
          </a:p>
          <a:p>
            <a:pPr marL="0" indent="0" algn="l" fontAlgn="base">
              <a:buNone/>
            </a:pPr>
            <a:r>
              <a:rPr lang="en-IN" sz="2400" b="0" i="0" dirty="0">
                <a:solidFill>
                  <a:schemeClr val="tx1"/>
                </a:solidFill>
                <a:effectLst/>
              </a:rPr>
              <a:t> &lt;p&gt;100x80 = {{100*80}}&lt;/p&gt;</a:t>
            </a:r>
          </a:p>
          <a:p>
            <a:pPr marL="0" indent="0" algn="l" fontAlgn="base">
              <a:buNone/>
            </a:pPr>
            <a:r>
              <a:rPr lang="en-IN" sz="2400" b="0" i="0" dirty="0">
                <a:solidFill>
                  <a:schemeClr val="tx1"/>
                </a:solidFill>
                <a:effectLst/>
              </a:rPr>
              <a:t>&lt;p&gt;Largest: {{max(100, 200)}}&lt;/p&gt;</a:t>
            </a:r>
          </a:p>
          <a:p>
            <a:pPr marL="0" indent="0" algn="l" fontAlgn="base">
              <a:buNone/>
            </a:pPr>
            <a:r>
              <a:rPr lang="en-IN" sz="2400" b="0" i="0" dirty="0">
                <a:solidFill>
                  <a:schemeClr val="tx1"/>
                </a:solidFill>
                <a:effectLst/>
              </a:rPr>
              <a:t> </a:t>
            </a:r>
            <a:r>
              <a:rPr lang="en-IN" sz="2400" b="0" i="1" dirty="0">
                <a:solidFill>
                  <a:schemeClr val="tx1"/>
                </a:solidFill>
                <a:effectLst/>
              </a:rPr>
              <a:t>//Component</a:t>
            </a:r>
            <a:endParaRPr lang="en-IN" sz="2400" b="0" i="0" dirty="0">
              <a:solidFill>
                <a:schemeClr val="tx1"/>
              </a:solidFill>
              <a:effectLst/>
            </a:endParaRPr>
          </a:p>
          <a:p>
            <a:pPr marL="0" indent="0" algn="l" fontAlgn="base">
              <a:buNone/>
            </a:pPr>
            <a:r>
              <a:rPr lang="en-IN" sz="2400" b="0" i="0" dirty="0">
                <a:solidFill>
                  <a:schemeClr val="tx1"/>
                </a:solidFill>
                <a:effectLst/>
              </a:rPr>
              <a:t>max(first: number, second: number): number {</a:t>
            </a:r>
          </a:p>
          <a:p>
            <a:pPr marL="0" indent="0" algn="l" fontAlgn="base">
              <a:buNone/>
            </a:pPr>
            <a:r>
              <a:rPr lang="en-IN" sz="2400" b="0" i="0" dirty="0">
                <a:solidFill>
                  <a:schemeClr val="tx1"/>
                </a:solidFill>
                <a:effectLst/>
              </a:rPr>
              <a:t>  </a:t>
            </a:r>
            <a:r>
              <a:rPr lang="en-IN" sz="2400" b="1" i="0" dirty="0">
                <a:solidFill>
                  <a:schemeClr val="tx1"/>
                </a:solidFill>
                <a:effectLst/>
              </a:rPr>
              <a:t>return</a:t>
            </a:r>
            <a:r>
              <a:rPr lang="en-IN" sz="2400" b="0" i="0" dirty="0">
                <a:solidFill>
                  <a:schemeClr val="tx1"/>
                </a:solidFill>
                <a:effectLst/>
              </a:rPr>
              <a:t> </a:t>
            </a:r>
            <a:r>
              <a:rPr lang="en-IN" sz="2400" b="0" i="0" dirty="0" err="1">
                <a:solidFill>
                  <a:schemeClr val="tx1"/>
                </a:solidFill>
                <a:effectLst/>
              </a:rPr>
              <a:t>Math.max</a:t>
            </a:r>
            <a:r>
              <a:rPr lang="en-IN" sz="2400" b="0" i="0" dirty="0">
                <a:solidFill>
                  <a:schemeClr val="tx1"/>
                </a:solidFill>
                <a:effectLst/>
              </a:rPr>
              <a:t>(first, second);</a:t>
            </a:r>
          </a:p>
          <a:p>
            <a:pPr marL="0" indent="0" algn="l" fontAlgn="base">
              <a:buNone/>
            </a:pPr>
            <a:r>
              <a:rPr lang="en-IN" sz="2400" b="0" i="0" dirty="0">
                <a:solidFill>
                  <a:schemeClr val="tx1"/>
                </a:solidFill>
                <a:effectLst/>
              </a:rPr>
              <a:t>}</a:t>
            </a:r>
          </a:p>
          <a:p>
            <a:pPr algn="l" fontAlgn="base"/>
            <a:r>
              <a:rPr lang="en-IN" sz="2400" b="0" i="0" dirty="0">
                <a:solidFill>
                  <a:schemeClr val="tx1"/>
                </a:solidFill>
                <a:effectLst/>
              </a:rPr>
              <a:t> </a:t>
            </a:r>
            <a:r>
              <a:rPr lang="en-US" sz="2400" b="1" i="0" dirty="0">
                <a:solidFill>
                  <a:srgbClr val="000000"/>
                </a:solidFill>
                <a:effectLst/>
                <a:latin typeface="-apple-system"/>
              </a:rPr>
              <a:t>Property binding</a:t>
            </a:r>
          </a:p>
          <a:p>
            <a:pPr marL="0" indent="0" algn="l" fontAlgn="base">
              <a:buNone/>
            </a:pPr>
            <a:r>
              <a:rPr lang="en-US" sz="2400" b="0" i="0" dirty="0">
                <a:solidFill>
                  <a:srgbClr val="000000"/>
                </a:solidFill>
                <a:effectLst/>
                <a:latin typeface="-apple-system"/>
              </a:rPr>
              <a:t>The </a:t>
            </a:r>
            <a:r>
              <a:rPr lang="en-US" sz="2400" b="0" i="0" u="sng" strike="noStrike" dirty="0">
                <a:solidFill>
                  <a:schemeClr val="tx1"/>
                </a:solidFill>
                <a:effectLst/>
                <a:latin typeface="-apple-system"/>
                <a:hlinkClick r:id="rId2">
                  <a:extLst>
                    <a:ext uri="{A12FA001-AC4F-418D-AE19-62706E023703}">
                      <ahyp:hlinkClr xmlns:ahyp="http://schemas.microsoft.com/office/drawing/2018/hyperlinkcolor" val="tx"/>
                    </a:ext>
                  </a:extLst>
                </a:hlinkClick>
              </a:rPr>
              <a:t>Property binding</a:t>
            </a:r>
            <a:r>
              <a:rPr lang="en-US" sz="2400" b="0" i="0" u="sng" dirty="0">
                <a:solidFill>
                  <a:schemeClr val="tx1"/>
                </a:solidFill>
                <a:effectLst/>
                <a:latin typeface="-apple-system"/>
              </a:rPr>
              <a:t> </a:t>
            </a:r>
            <a:r>
              <a:rPr lang="en-US" sz="2400" b="0" i="0" dirty="0">
                <a:solidFill>
                  <a:srgbClr val="000000"/>
                </a:solidFill>
                <a:effectLst/>
                <a:latin typeface="-apple-system"/>
              </a:rPr>
              <a:t>allows us to bind HTML element property to a property in the component. Whenever the value of the component changes, the Angular updates the element property in the View. You can set the properties such as class, </a:t>
            </a:r>
            <a:r>
              <a:rPr lang="en-US" sz="2400" b="0" i="0" dirty="0" err="1">
                <a:solidFill>
                  <a:srgbClr val="000000"/>
                </a:solidFill>
                <a:effectLst/>
                <a:latin typeface="-apple-system"/>
              </a:rPr>
              <a:t>href</a:t>
            </a:r>
            <a:r>
              <a:rPr lang="en-US" sz="2400" b="0" i="0" dirty="0">
                <a:solidFill>
                  <a:srgbClr val="000000"/>
                </a:solidFill>
                <a:effectLst/>
                <a:latin typeface="-apple-system"/>
              </a:rPr>
              <a:t>, </a:t>
            </a:r>
            <a:r>
              <a:rPr lang="en-US" sz="2400" b="0" i="0" dirty="0" err="1">
                <a:solidFill>
                  <a:srgbClr val="000000"/>
                </a:solidFill>
                <a:effectLst/>
                <a:latin typeface="-apple-system"/>
              </a:rPr>
              <a:t>src</a:t>
            </a:r>
            <a:r>
              <a:rPr lang="en-US" sz="2400" b="0" i="0" dirty="0">
                <a:solidFill>
                  <a:srgbClr val="000000"/>
                </a:solidFill>
                <a:effectLst/>
                <a:latin typeface="-apple-system"/>
              </a:rPr>
              <a:t>, </a:t>
            </a:r>
            <a:r>
              <a:rPr lang="en-US" sz="2400" b="0" i="0" dirty="0" err="1">
                <a:solidFill>
                  <a:srgbClr val="000000"/>
                </a:solidFill>
                <a:effectLst/>
                <a:latin typeface="-apple-system"/>
              </a:rPr>
              <a:t>textContent</a:t>
            </a:r>
            <a:r>
              <a:rPr lang="en-US" sz="2400" b="0" i="0" dirty="0">
                <a:solidFill>
                  <a:srgbClr val="000000"/>
                </a:solidFill>
                <a:effectLst/>
                <a:latin typeface="-apple-system"/>
              </a:rPr>
              <a:t>, </a:t>
            </a:r>
            <a:r>
              <a:rPr lang="en-US" sz="2400" b="0" i="0" dirty="0" err="1">
                <a:solidFill>
                  <a:srgbClr val="000000"/>
                </a:solidFill>
                <a:effectLst/>
                <a:latin typeface="-apple-system"/>
              </a:rPr>
              <a:t>etc</a:t>
            </a:r>
            <a:r>
              <a:rPr lang="en-US" sz="2400" b="0" i="0" dirty="0">
                <a:solidFill>
                  <a:srgbClr val="000000"/>
                </a:solidFill>
                <a:effectLst/>
                <a:latin typeface="-apple-system"/>
              </a:rPr>
              <a:t> using property binding.</a:t>
            </a:r>
          </a:p>
          <a:p>
            <a:pPr marL="0" indent="0" algn="l" fontAlgn="base">
              <a:buNone/>
            </a:pPr>
            <a:endParaRPr lang="en-IN" sz="2400" b="0" i="0" dirty="0">
              <a:solidFill>
                <a:schemeClr val="tx1"/>
              </a:solidFill>
              <a:effectLst/>
            </a:endParaRPr>
          </a:p>
          <a:p>
            <a:pPr marL="0" indent="0">
              <a:buNone/>
            </a:pPr>
            <a:endParaRPr lang="en-IN" sz="2400" dirty="0">
              <a:solidFill>
                <a:schemeClr val="tx1"/>
              </a:solidFill>
            </a:endParaRPr>
          </a:p>
        </p:txBody>
      </p:sp>
    </p:spTree>
    <p:extLst>
      <p:ext uri="{BB962C8B-B14F-4D97-AF65-F5344CB8AC3E}">
        <p14:creationId xmlns:p14="http://schemas.microsoft.com/office/powerpoint/2010/main" val="15312421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D0C05B-F91C-4A89-99F5-06912BB0BCCE}"/>
              </a:ext>
            </a:extLst>
          </p:cNvPr>
          <p:cNvSpPr>
            <a:spLocks noGrp="1"/>
          </p:cNvSpPr>
          <p:nvPr>
            <p:ph idx="1"/>
          </p:nvPr>
        </p:nvSpPr>
        <p:spPr>
          <a:xfrm>
            <a:off x="762000" y="514351"/>
            <a:ext cx="8512002" cy="5527012"/>
          </a:xfrm>
        </p:spPr>
        <p:txBody>
          <a:bodyPr>
            <a:normAutofit lnSpcReduction="10000"/>
          </a:bodyPr>
          <a:lstStyle/>
          <a:p>
            <a:r>
              <a:rPr lang="en-US" sz="2400" dirty="0"/>
              <a:t>The Property Binding uses the following Syntax</a:t>
            </a:r>
          </a:p>
          <a:p>
            <a:pPr marL="0" indent="0">
              <a:buNone/>
            </a:pPr>
            <a:r>
              <a:rPr lang="en-US" sz="2400" dirty="0"/>
              <a:t>	[binding-target]=”binding-source”</a:t>
            </a:r>
          </a:p>
          <a:p>
            <a:pPr marL="0" indent="0">
              <a:buNone/>
            </a:pPr>
            <a:r>
              <a:rPr lang="en-US" sz="2400" dirty="0"/>
              <a:t>	The binding-target (or target property) is enclosed in a square bracket []. It 	should match the name of the property of the enclosing element. </a:t>
            </a:r>
            <a:r>
              <a:rPr lang="en-US" sz="2400" b="0" i="0" dirty="0">
                <a:solidFill>
                  <a:srgbClr val="000000"/>
                </a:solidFill>
                <a:effectLst/>
              </a:rPr>
              <a:t>The 	Binding source must be a template expression.</a:t>
            </a:r>
          </a:p>
          <a:p>
            <a:pPr marL="0" indent="0">
              <a:buNone/>
            </a:pPr>
            <a:r>
              <a:rPr lang="en-US" sz="2400" b="1" i="0" dirty="0">
                <a:solidFill>
                  <a:srgbClr val="000000"/>
                </a:solidFill>
                <a:effectLst/>
              </a:rPr>
              <a:t>Class binding with </a:t>
            </a:r>
            <a:r>
              <a:rPr lang="en-US" sz="2400" b="1" i="0" dirty="0" err="1">
                <a:solidFill>
                  <a:srgbClr val="000000"/>
                </a:solidFill>
                <a:effectLst/>
              </a:rPr>
              <a:t>ClassName</a:t>
            </a:r>
            <a:endParaRPr lang="en-US" sz="2400" b="1" i="0" dirty="0">
              <a:solidFill>
                <a:srgbClr val="000000"/>
              </a:solidFill>
              <a:effectLst/>
            </a:endParaRPr>
          </a:p>
          <a:p>
            <a:pPr marL="0" indent="0">
              <a:buNone/>
            </a:pPr>
            <a:r>
              <a:rPr lang="en-US" sz="2400" b="0" i="0" dirty="0">
                <a:solidFill>
                  <a:srgbClr val="000000"/>
                </a:solidFill>
                <a:effectLst/>
              </a:rPr>
              <a:t>The </a:t>
            </a:r>
            <a:r>
              <a:rPr lang="en-US" sz="2400" b="0" i="0" dirty="0" err="1">
                <a:solidFill>
                  <a:srgbClr val="000000"/>
                </a:solidFill>
                <a:effectLst/>
              </a:rPr>
              <a:t>ClassName</a:t>
            </a:r>
            <a:r>
              <a:rPr lang="en-US" sz="2400" b="0" i="0" dirty="0">
                <a:solidFill>
                  <a:srgbClr val="000000"/>
                </a:solidFill>
                <a:effectLst/>
              </a:rPr>
              <a:t> is the property name of HTML Element. Hence we can make use of Property binding to assign the class name to any HTML element.</a:t>
            </a:r>
          </a:p>
          <a:p>
            <a:pPr marL="0" indent="0">
              <a:buNone/>
            </a:pPr>
            <a:r>
              <a:rPr lang="en-US" sz="2400" b="0" i="0" dirty="0">
                <a:solidFill>
                  <a:srgbClr val="000000"/>
                </a:solidFill>
                <a:effectLst/>
              </a:rPr>
              <a:t>The following example assigns CSS Class red to the div element.</a:t>
            </a:r>
          </a:p>
          <a:p>
            <a:pPr marL="0" indent="0">
              <a:buNone/>
            </a:pPr>
            <a:r>
              <a:rPr lang="en-US" sz="2400" b="0" i="0" dirty="0">
                <a:solidFill>
                  <a:srgbClr val="000000"/>
                </a:solidFill>
                <a:effectLst/>
              </a:rPr>
              <a:t>&lt;div [</a:t>
            </a:r>
            <a:r>
              <a:rPr lang="en-US" sz="2400" b="0" i="0" dirty="0" err="1">
                <a:solidFill>
                  <a:srgbClr val="000000"/>
                </a:solidFill>
                <a:effectLst/>
              </a:rPr>
              <a:t>className</a:t>
            </a:r>
            <a:r>
              <a:rPr lang="en-US" sz="2400" b="0" i="0" dirty="0">
                <a:solidFill>
                  <a:srgbClr val="000000"/>
                </a:solidFill>
                <a:effectLst/>
              </a:rPr>
              <a:t>]="'red'"&gt;Test&lt;/div&gt;</a:t>
            </a:r>
          </a:p>
          <a:p>
            <a:pPr marL="0" indent="0">
              <a:buNone/>
            </a:pPr>
            <a:endParaRPr lang="en-IN" sz="2400" dirty="0"/>
          </a:p>
        </p:txBody>
      </p:sp>
    </p:spTree>
    <p:extLst>
      <p:ext uri="{BB962C8B-B14F-4D97-AF65-F5344CB8AC3E}">
        <p14:creationId xmlns:p14="http://schemas.microsoft.com/office/powerpoint/2010/main" val="39474262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3D51E7-0581-4A2F-9D17-ABF2D1F513CB}"/>
              </a:ext>
            </a:extLst>
          </p:cNvPr>
          <p:cNvSpPr>
            <a:spLocks noGrp="1"/>
          </p:cNvSpPr>
          <p:nvPr>
            <p:ph idx="1"/>
          </p:nvPr>
        </p:nvSpPr>
        <p:spPr>
          <a:xfrm>
            <a:off x="600075" y="657225"/>
            <a:ext cx="9286875" cy="5829300"/>
          </a:xfrm>
        </p:spPr>
        <p:txBody>
          <a:bodyPr>
            <a:noAutofit/>
          </a:bodyPr>
          <a:lstStyle/>
          <a:p>
            <a:pPr marL="0" indent="0">
              <a:buNone/>
            </a:pPr>
            <a:r>
              <a:rPr lang="en-US" sz="2400" b="1" dirty="0"/>
              <a:t>HTML Class attribute</a:t>
            </a:r>
          </a:p>
          <a:p>
            <a:pPr marL="0" indent="0">
              <a:buNone/>
            </a:pPr>
            <a:r>
              <a:rPr lang="en-US" sz="2400" dirty="0"/>
              <a:t>You can also add class using the normal HTML way.</a:t>
            </a:r>
          </a:p>
          <a:p>
            <a:pPr marL="0" indent="0">
              <a:buNone/>
            </a:pPr>
            <a:r>
              <a:rPr lang="en-US" sz="2400" dirty="0"/>
              <a:t>&lt;div class="red"&gt;red&lt;/div&gt;</a:t>
            </a:r>
          </a:p>
          <a:p>
            <a:pPr marL="0" indent="0">
              <a:buNone/>
            </a:pPr>
            <a:r>
              <a:rPr lang="en-US" sz="2400" dirty="0"/>
              <a:t>but, mixing both class and [</a:t>
            </a:r>
            <a:r>
              <a:rPr lang="en-US" sz="2400" dirty="0" err="1"/>
              <a:t>className</a:t>
            </a:r>
            <a:r>
              <a:rPr lang="en-US" sz="2400" dirty="0"/>
              <a:t>] results in removal of class attribute. You cannot use both.</a:t>
            </a:r>
          </a:p>
          <a:p>
            <a:pPr marL="0" indent="0">
              <a:buNone/>
            </a:pPr>
            <a:r>
              <a:rPr lang="en-US" sz="2400" dirty="0"/>
              <a:t>&lt;div class="red" [</a:t>
            </a:r>
            <a:r>
              <a:rPr lang="en-US" sz="2400" dirty="0" err="1"/>
              <a:t>className</a:t>
            </a:r>
            <a:r>
              <a:rPr lang="en-US" sz="2400" dirty="0"/>
              <a:t>]="'size20'"&gt;red&lt;/div&gt;</a:t>
            </a:r>
          </a:p>
          <a:p>
            <a:pPr marL="0" indent="0">
              <a:buNone/>
            </a:pPr>
            <a:r>
              <a:rPr lang="en-US" sz="2400" b="1" dirty="0"/>
              <a:t>Conditionally apply Classes</a:t>
            </a:r>
          </a:p>
          <a:p>
            <a:pPr marL="0" indent="0">
              <a:buNone/>
            </a:pPr>
            <a:r>
              <a:rPr lang="en-US" sz="2400" dirty="0"/>
              <a:t>We can also bind the class name dynamically.</a:t>
            </a:r>
          </a:p>
          <a:p>
            <a:pPr marL="0" indent="0">
              <a:buNone/>
            </a:pPr>
            <a:r>
              <a:rPr lang="en-US" sz="2400" dirty="0"/>
              <a:t>To do that first create a variable in your component class.</a:t>
            </a:r>
          </a:p>
          <a:p>
            <a:pPr marL="0" indent="0">
              <a:buNone/>
            </a:pPr>
            <a:r>
              <a:rPr lang="en-US" sz="2400" dirty="0" err="1"/>
              <a:t>cssStringVar</a:t>
            </a:r>
            <a:r>
              <a:rPr lang="en-US" sz="2400" dirty="0"/>
              <a:t>: string= 'red size20';</a:t>
            </a:r>
          </a:p>
          <a:p>
            <a:pPr marL="0" indent="0">
              <a:buNone/>
            </a:pPr>
            <a:r>
              <a:rPr lang="en-US" sz="2400" dirty="0"/>
              <a:t>And then use it in the Template as shown below.</a:t>
            </a:r>
          </a:p>
          <a:p>
            <a:pPr marL="0" indent="0">
              <a:buNone/>
            </a:pPr>
            <a:r>
              <a:rPr lang="en-US" sz="2400" dirty="0"/>
              <a:t>&lt;div [</a:t>
            </a:r>
            <a:r>
              <a:rPr lang="en-US" sz="2400" dirty="0" err="1"/>
              <a:t>className</a:t>
            </a:r>
            <a:r>
              <a:rPr lang="en-US" sz="2400" dirty="0"/>
              <a:t>]="</a:t>
            </a:r>
            <a:r>
              <a:rPr lang="en-US" sz="2400" dirty="0" err="1"/>
              <a:t>cssStringVar</a:t>
            </a:r>
            <a:r>
              <a:rPr lang="en-US" sz="2400" dirty="0"/>
              <a:t>"&gt;Test&lt;/div&gt;</a:t>
            </a:r>
            <a:endParaRPr lang="en-IN" sz="2400" dirty="0"/>
          </a:p>
        </p:txBody>
      </p:sp>
    </p:spTree>
    <p:extLst>
      <p:ext uri="{BB962C8B-B14F-4D97-AF65-F5344CB8AC3E}">
        <p14:creationId xmlns:p14="http://schemas.microsoft.com/office/powerpoint/2010/main" val="6302287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DB1DC1-60FB-4C2F-A279-FFBE38D4481D}"/>
              </a:ext>
            </a:extLst>
          </p:cNvPr>
          <p:cNvSpPr>
            <a:spLocks noGrp="1"/>
          </p:cNvSpPr>
          <p:nvPr>
            <p:ph idx="1"/>
          </p:nvPr>
        </p:nvSpPr>
        <p:spPr>
          <a:xfrm>
            <a:off x="762000" y="447675"/>
            <a:ext cx="8512002" cy="5593687"/>
          </a:xfrm>
        </p:spPr>
        <p:txBody>
          <a:bodyPr>
            <a:noAutofit/>
          </a:bodyPr>
          <a:lstStyle/>
          <a:p>
            <a:pPr marL="0" indent="0">
              <a:buNone/>
            </a:pPr>
            <a:r>
              <a:rPr lang="en-US" sz="2400" b="1" dirty="0"/>
              <a:t>Conditionally binding class</a:t>
            </a:r>
          </a:p>
          <a:p>
            <a:pPr marL="0" indent="0">
              <a:buNone/>
            </a:pPr>
            <a:r>
              <a:rPr lang="en-US" sz="2400" dirty="0"/>
              <a:t>To dynamically or conditionally bind a class, First create a variable in the component class as shown below.</a:t>
            </a:r>
          </a:p>
          <a:p>
            <a:pPr marL="0" indent="0">
              <a:buNone/>
            </a:pPr>
            <a:r>
              <a:rPr lang="en-US" sz="2400" dirty="0"/>
              <a:t> </a:t>
            </a:r>
            <a:r>
              <a:rPr lang="en-US" sz="2400" dirty="0" err="1"/>
              <a:t>hasError:false</a:t>
            </a:r>
            <a:r>
              <a:rPr lang="en-US" sz="2400" dirty="0"/>
              <a:t>;</a:t>
            </a:r>
          </a:p>
          <a:p>
            <a:pPr marL="0" indent="0">
              <a:buNone/>
            </a:pPr>
            <a:r>
              <a:rPr lang="en-US" sz="2400" dirty="0"/>
              <a:t>&lt;div [</a:t>
            </a:r>
            <a:r>
              <a:rPr lang="en-US" sz="2400" dirty="0" err="1"/>
              <a:t>class.red</a:t>
            </a:r>
            <a:r>
              <a:rPr lang="en-US" sz="2400" dirty="0"/>
              <a:t>]="</a:t>
            </a:r>
            <a:r>
              <a:rPr lang="en-US" sz="2400" dirty="0" err="1"/>
              <a:t>hasError</a:t>
            </a:r>
            <a:r>
              <a:rPr lang="en-US" sz="2400" dirty="0"/>
              <a:t>" [class.size20]="</a:t>
            </a:r>
            <a:r>
              <a:rPr lang="en-US" sz="2400" dirty="0" err="1"/>
              <a:t>hasError</a:t>
            </a:r>
            <a:r>
              <a:rPr lang="en-US" sz="2400" dirty="0"/>
              <a:t>"&gt;Test&lt;/div&gt;</a:t>
            </a:r>
          </a:p>
          <a:p>
            <a:pPr marL="0" indent="0">
              <a:buNone/>
            </a:pPr>
            <a:r>
              <a:rPr lang="en-US" sz="2400" dirty="0"/>
              <a:t>You can also create a function </a:t>
            </a:r>
            <a:r>
              <a:rPr lang="en-US" sz="2400" dirty="0" err="1"/>
              <a:t>hasError</a:t>
            </a:r>
            <a:r>
              <a:rPr lang="en-US" sz="2400" dirty="0"/>
              <a:t>(), which should return true or false as shown below.</a:t>
            </a:r>
          </a:p>
          <a:p>
            <a:pPr marL="0" indent="0">
              <a:buNone/>
            </a:pPr>
            <a:r>
              <a:rPr lang="en-US" sz="2400" dirty="0" err="1"/>
              <a:t>hasError</a:t>
            </a:r>
            <a:r>
              <a:rPr lang="en-US" sz="2400" dirty="0"/>
              <a:t>() {</a:t>
            </a:r>
          </a:p>
          <a:p>
            <a:pPr marL="0" indent="0">
              <a:buNone/>
            </a:pPr>
            <a:r>
              <a:rPr lang="en-US" sz="2400" dirty="0"/>
              <a:t>   return false</a:t>
            </a:r>
          </a:p>
          <a:p>
            <a:pPr marL="0" indent="0">
              <a:buNone/>
            </a:pPr>
            <a:r>
              <a:rPr lang="en-US" sz="2400" dirty="0"/>
              <a:t>}</a:t>
            </a:r>
          </a:p>
          <a:p>
            <a:pPr marL="0" indent="0">
              <a:buNone/>
            </a:pPr>
            <a:r>
              <a:rPr lang="en-US" sz="2400" dirty="0"/>
              <a:t>And use it in the template as shown below.</a:t>
            </a:r>
          </a:p>
        </p:txBody>
      </p:sp>
    </p:spTree>
    <p:extLst>
      <p:ext uri="{BB962C8B-B14F-4D97-AF65-F5344CB8AC3E}">
        <p14:creationId xmlns:p14="http://schemas.microsoft.com/office/powerpoint/2010/main" val="25844297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6F05D9-AA07-4953-8BFB-4FE09EA5263D}"/>
              </a:ext>
            </a:extLst>
          </p:cNvPr>
          <p:cNvSpPr>
            <a:spLocks noGrp="1"/>
          </p:cNvSpPr>
          <p:nvPr>
            <p:ph idx="1"/>
          </p:nvPr>
        </p:nvSpPr>
        <p:spPr>
          <a:xfrm>
            <a:off x="638175" y="676275"/>
            <a:ext cx="9115425" cy="5791200"/>
          </a:xfrm>
        </p:spPr>
        <p:txBody>
          <a:bodyPr/>
          <a:lstStyle/>
          <a:p>
            <a:pPr marL="0" indent="0">
              <a:buNone/>
            </a:pPr>
            <a:r>
              <a:rPr lang="en-US" sz="1800" dirty="0"/>
              <a:t>&lt;</a:t>
            </a:r>
            <a:r>
              <a:rPr lang="en-US" sz="2400" dirty="0"/>
              <a:t>div [</a:t>
            </a:r>
            <a:r>
              <a:rPr lang="en-US" sz="2400" dirty="0" err="1"/>
              <a:t>class.red</a:t>
            </a:r>
            <a:r>
              <a:rPr lang="en-US" sz="2400" dirty="0"/>
              <a:t>]="</a:t>
            </a:r>
            <a:r>
              <a:rPr lang="en-US" sz="2400" dirty="0" err="1"/>
              <a:t>hasError</a:t>
            </a:r>
            <a:r>
              <a:rPr lang="en-US" sz="2400" dirty="0"/>
              <a:t>()" [class.size20]="</a:t>
            </a:r>
            <a:r>
              <a:rPr lang="en-US" sz="2400" dirty="0" err="1"/>
              <a:t>hasError</a:t>
            </a:r>
            <a:r>
              <a:rPr lang="en-US" sz="2400" dirty="0"/>
              <a:t>()"&gt;Test&lt;/div&gt;</a:t>
            </a:r>
          </a:p>
          <a:p>
            <a:pPr marL="0" indent="0">
              <a:buNone/>
            </a:pPr>
            <a:r>
              <a:rPr lang="en-IN" sz="2400" b="1" i="0" dirty="0">
                <a:solidFill>
                  <a:srgbClr val="000000"/>
                </a:solidFill>
                <a:effectLst/>
                <a:latin typeface="-apple-system"/>
              </a:rPr>
              <a:t>Class binding with </a:t>
            </a:r>
            <a:r>
              <a:rPr lang="en-IN" sz="2400" b="1" i="0" dirty="0" err="1">
                <a:solidFill>
                  <a:srgbClr val="000000"/>
                </a:solidFill>
                <a:effectLst/>
                <a:latin typeface="-apple-system"/>
              </a:rPr>
              <a:t>NgClass</a:t>
            </a:r>
            <a:endParaRPr lang="en-IN" sz="2400" b="1" i="0" dirty="0">
              <a:solidFill>
                <a:srgbClr val="000000"/>
              </a:solidFill>
              <a:effectLst/>
              <a:latin typeface="-apple-system"/>
            </a:endParaRPr>
          </a:p>
          <a:p>
            <a:pPr marL="0" indent="0">
              <a:buNone/>
            </a:pPr>
            <a:r>
              <a:rPr lang="en-US" sz="2400" b="1" dirty="0" err="1"/>
              <a:t>NgClass</a:t>
            </a:r>
            <a:endParaRPr lang="en-US" sz="2400" b="1" dirty="0"/>
          </a:p>
          <a:p>
            <a:pPr marL="0" indent="0">
              <a:buNone/>
            </a:pPr>
            <a:r>
              <a:rPr lang="en-US" sz="2400" dirty="0"/>
              <a:t>The </a:t>
            </a:r>
            <a:r>
              <a:rPr lang="en-US" sz="2400" dirty="0" err="1"/>
              <a:t>ngClass</a:t>
            </a:r>
            <a:r>
              <a:rPr lang="en-US" sz="2400" dirty="0"/>
              <a:t> directive adds and removes CSS classes on an HTML element. The syntax of the </a:t>
            </a:r>
            <a:r>
              <a:rPr lang="en-US" sz="2400" dirty="0" err="1"/>
              <a:t>ngClass</a:t>
            </a:r>
            <a:r>
              <a:rPr lang="en-US" sz="2400" dirty="0"/>
              <a:t> is as shown below.</a:t>
            </a:r>
          </a:p>
          <a:p>
            <a:pPr marL="0" indent="0">
              <a:buNone/>
            </a:pPr>
            <a:r>
              <a:rPr lang="en-US" sz="2400" dirty="0"/>
              <a:t>&lt;element [</a:t>
            </a:r>
            <a:r>
              <a:rPr lang="en-US" sz="2400" dirty="0" err="1"/>
              <a:t>ngClass</a:t>
            </a:r>
            <a:r>
              <a:rPr lang="en-US" sz="2400" dirty="0"/>
              <a:t>]="expression"&gt;...&lt;/element&gt;</a:t>
            </a:r>
          </a:p>
          <a:p>
            <a:pPr marL="0" indent="0">
              <a:buNone/>
            </a:pPr>
            <a:r>
              <a:rPr lang="en-US" sz="2400" dirty="0"/>
              <a:t> Where element is the DOM element to which class is being applied</a:t>
            </a:r>
          </a:p>
          <a:p>
            <a:pPr marL="0" indent="0">
              <a:buNone/>
            </a:pPr>
            <a:r>
              <a:rPr lang="en-US" sz="2400" dirty="0"/>
              <a:t>expression is evaluated and the resulting classes are added/removed from the element. The expression can be in various formats like string, array or an object</a:t>
            </a:r>
            <a:r>
              <a:rPr lang="en-US" sz="1800" dirty="0"/>
              <a:t>. </a:t>
            </a:r>
            <a:endParaRPr lang="en-IN" sz="1800" dirty="0"/>
          </a:p>
          <a:p>
            <a:pPr marL="0" indent="0">
              <a:buNone/>
            </a:pPr>
            <a:endParaRPr lang="en-IN" dirty="0"/>
          </a:p>
        </p:txBody>
      </p:sp>
    </p:spTree>
    <p:extLst>
      <p:ext uri="{BB962C8B-B14F-4D97-AF65-F5344CB8AC3E}">
        <p14:creationId xmlns:p14="http://schemas.microsoft.com/office/powerpoint/2010/main" val="3707345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8BB44-1B44-4CED-924F-D56AD2C63F4A}"/>
              </a:ext>
            </a:extLst>
          </p:cNvPr>
          <p:cNvSpPr>
            <a:spLocks noGrp="1"/>
          </p:cNvSpPr>
          <p:nvPr>
            <p:ph type="title"/>
          </p:nvPr>
        </p:nvSpPr>
        <p:spPr/>
        <p:txBody>
          <a:bodyPr/>
          <a:lstStyle/>
          <a:p>
            <a:r>
              <a:rPr lang="en-US" dirty="0"/>
              <a:t>Angular Features</a:t>
            </a:r>
            <a:endParaRPr lang="en-IN" dirty="0"/>
          </a:p>
        </p:txBody>
      </p:sp>
      <p:pic>
        <p:nvPicPr>
          <p:cNvPr id="1026" name="Picture 2" descr="angular8- angular tutorial-Edureka">
            <a:extLst>
              <a:ext uri="{FF2B5EF4-FFF2-40B4-BE49-F238E27FC236}">
                <a16:creationId xmlns:a16="http://schemas.microsoft.com/office/drawing/2014/main" id="{80032FB2-3821-40C4-B2E4-BA44D76E50C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9182" y="2143126"/>
            <a:ext cx="8002893" cy="3920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56743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AF645D-102F-425A-A4B9-4AFAB67F01AB}"/>
              </a:ext>
            </a:extLst>
          </p:cNvPr>
          <p:cNvSpPr>
            <a:spLocks noGrp="1"/>
          </p:cNvSpPr>
          <p:nvPr>
            <p:ph idx="1"/>
          </p:nvPr>
        </p:nvSpPr>
        <p:spPr>
          <a:xfrm>
            <a:off x="542925" y="704851"/>
            <a:ext cx="8731077" cy="5336512"/>
          </a:xfrm>
        </p:spPr>
        <p:txBody>
          <a:bodyPr>
            <a:normAutofit fontScale="92500" lnSpcReduction="10000"/>
          </a:bodyPr>
          <a:lstStyle/>
          <a:p>
            <a:pPr marL="0" indent="0">
              <a:buNone/>
            </a:pPr>
            <a:r>
              <a:rPr lang="en-IN" sz="2400" b="1" i="0" dirty="0" err="1">
                <a:solidFill>
                  <a:srgbClr val="000000"/>
                </a:solidFill>
                <a:effectLst/>
                <a:latin typeface="-apple-system"/>
              </a:rPr>
              <a:t>NgClass</a:t>
            </a:r>
            <a:r>
              <a:rPr lang="en-IN" sz="2400" b="1" i="0" dirty="0">
                <a:solidFill>
                  <a:srgbClr val="000000"/>
                </a:solidFill>
                <a:effectLst/>
                <a:latin typeface="-apple-system"/>
              </a:rPr>
              <a:t> with a String</a:t>
            </a:r>
          </a:p>
          <a:p>
            <a:pPr marL="0" indent="0">
              <a:buNone/>
            </a:pPr>
            <a:r>
              <a:rPr lang="en-US" sz="2400" b="0" i="0" dirty="0">
                <a:solidFill>
                  <a:srgbClr val="006FE0"/>
                </a:solidFill>
                <a:effectLst/>
                <a:latin typeface="Verdana" panose="020B0604030504040204" pitchFamily="34" charset="0"/>
              </a:rPr>
              <a:t>&lt;</a:t>
            </a:r>
            <a:r>
              <a:rPr lang="en-US" sz="2400" b="0" i="0" dirty="0">
                <a:solidFill>
                  <a:srgbClr val="000000"/>
                </a:solidFill>
                <a:effectLst/>
                <a:latin typeface="Verdana" panose="020B0604030504040204" pitchFamily="34" charset="0"/>
              </a:rPr>
              <a:t>element</a:t>
            </a:r>
            <a:r>
              <a:rPr lang="en-US" sz="2400" b="0" i="0" dirty="0">
                <a:solidFill>
                  <a:srgbClr val="006FE0"/>
                </a:solidFill>
                <a:effectLst/>
                <a:latin typeface="Verdana" panose="020B0604030504040204" pitchFamily="34" charset="0"/>
              </a:rPr>
              <a:t> </a:t>
            </a:r>
            <a:r>
              <a:rPr lang="en-US" sz="2400" b="0" i="0" dirty="0">
                <a:solidFill>
                  <a:srgbClr val="333333"/>
                </a:solidFill>
                <a:effectLst/>
                <a:latin typeface="Verdana" panose="020B0604030504040204" pitchFamily="34" charset="0"/>
              </a:rPr>
              <a:t>[</a:t>
            </a:r>
            <a:r>
              <a:rPr lang="en-US" sz="2400" b="0" i="0" dirty="0" err="1">
                <a:solidFill>
                  <a:srgbClr val="000000"/>
                </a:solidFill>
                <a:effectLst/>
                <a:latin typeface="Verdana" panose="020B0604030504040204" pitchFamily="34" charset="0"/>
              </a:rPr>
              <a:t>ngClass</a:t>
            </a:r>
            <a:r>
              <a:rPr lang="en-US" sz="2400" b="0" i="0" dirty="0">
                <a:solidFill>
                  <a:srgbClr val="333333"/>
                </a:solidFill>
                <a:effectLst/>
                <a:latin typeface="Verdana" panose="020B0604030504040204" pitchFamily="34" charset="0"/>
              </a:rPr>
              <a:t>]</a:t>
            </a:r>
            <a:r>
              <a:rPr lang="en-US" sz="2400" b="0" i="0" dirty="0">
                <a:solidFill>
                  <a:srgbClr val="000000"/>
                </a:solidFill>
                <a:effectLst/>
                <a:latin typeface="Verdana" panose="020B0604030504040204" pitchFamily="34" charset="0"/>
              </a:rPr>
              <a:t>=</a:t>
            </a:r>
            <a:r>
              <a:rPr lang="en-US" sz="2400" b="0" i="0" dirty="0">
                <a:solidFill>
                  <a:srgbClr val="DD1144"/>
                </a:solidFill>
                <a:effectLst/>
                <a:latin typeface="Verdana" panose="020B0604030504040204" pitchFamily="34" charset="0"/>
              </a:rPr>
              <a:t>"'cssClass1 cssClass2'"</a:t>
            </a:r>
            <a:r>
              <a:rPr lang="en-US" sz="2400" b="0" i="0" dirty="0">
                <a:solidFill>
                  <a:srgbClr val="006FE0"/>
                </a:solidFill>
                <a:effectLst/>
                <a:latin typeface="Verdana" panose="020B0604030504040204" pitchFamily="34" charset="0"/>
              </a:rPr>
              <a:t>&gt;</a:t>
            </a:r>
            <a:r>
              <a:rPr lang="en-US" sz="2400" b="0" i="0" dirty="0">
                <a:solidFill>
                  <a:srgbClr val="333333"/>
                </a:solidFill>
                <a:effectLst/>
                <a:latin typeface="Verdana" panose="020B0604030504040204" pitchFamily="34" charset="0"/>
              </a:rPr>
              <a:t>...</a:t>
            </a:r>
            <a:r>
              <a:rPr lang="en-US" sz="2400" b="0" i="0" dirty="0">
                <a:solidFill>
                  <a:srgbClr val="006FE0"/>
                </a:solidFill>
                <a:effectLst/>
                <a:latin typeface="Verdana" panose="020B0604030504040204" pitchFamily="34" charset="0"/>
              </a:rPr>
              <a:t>&lt;</a:t>
            </a:r>
            <a:r>
              <a:rPr lang="en-US" sz="2400" b="0" i="0" dirty="0">
                <a:solidFill>
                  <a:srgbClr val="000000"/>
                </a:solidFill>
                <a:effectLst/>
                <a:latin typeface="Verdana" panose="020B0604030504040204" pitchFamily="34" charset="0"/>
              </a:rPr>
              <a:t>/element</a:t>
            </a:r>
            <a:r>
              <a:rPr lang="en-US" sz="2400" b="0" i="0" dirty="0">
                <a:solidFill>
                  <a:srgbClr val="006FE0"/>
                </a:solidFill>
                <a:effectLst/>
                <a:latin typeface="Verdana" panose="020B0604030504040204" pitchFamily="34" charset="0"/>
              </a:rPr>
              <a:t>&gt;</a:t>
            </a:r>
          </a:p>
          <a:p>
            <a:pPr marL="0" indent="0">
              <a:buNone/>
            </a:pPr>
            <a:r>
              <a:rPr lang="en-US" sz="2400" b="1" dirty="0" err="1"/>
              <a:t>NgClass</a:t>
            </a:r>
            <a:r>
              <a:rPr lang="en-US" sz="2400" b="1" dirty="0"/>
              <a:t> with Array</a:t>
            </a:r>
          </a:p>
          <a:p>
            <a:pPr marL="0" indent="0">
              <a:buNone/>
            </a:pPr>
            <a:r>
              <a:rPr lang="en-US" sz="2400" dirty="0"/>
              <a:t>You can achieve the same result by using an array instead of a string as shown below. The syntax for </a:t>
            </a:r>
            <a:r>
              <a:rPr lang="en-US" sz="2400" dirty="0" err="1"/>
              <a:t>ngClass</a:t>
            </a:r>
            <a:r>
              <a:rPr lang="en-US" sz="2400" dirty="0"/>
              <a:t> array syntax is as shown below</a:t>
            </a:r>
          </a:p>
          <a:p>
            <a:pPr marL="0" indent="0">
              <a:buNone/>
            </a:pPr>
            <a:r>
              <a:rPr lang="en-US" sz="2400" dirty="0"/>
              <a:t>&lt;element [</a:t>
            </a:r>
            <a:r>
              <a:rPr lang="en-US" sz="2400" dirty="0" err="1"/>
              <a:t>ngClass</a:t>
            </a:r>
            <a:r>
              <a:rPr lang="en-US" sz="2400" dirty="0"/>
              <a:t>]="['cssClass1', 'cssClass2']"&gt;...&lt;/element&gt;</a:t>
            </a:r>
          </a:p>
          <a:p>
            <a:pPr marL="0" indent="0">
              <a:buNone/>
            </a:pPr>
            <a:r>
              <a:rPr lang="en-US" sz="2400" b="1" dirty="0" err="1"/>
              <a:t>NgClass</a:t>
            </a:r>
            <a:r>
              <a:rPr lang="en-US" sz="2400" b="1" dirty="0"/>
              <a:t> with Object</a:t>
            </a:r>
          </a:p>
          <a:p>
            <a:pPr marL="0" indent="0">
              <a:buNone/>
            </a:pPr>
            <a:r>
              <a:rPr lang="en-US" sz="2400" dirty="0"/>
              <a:t>You can also bind the </a:t>
            </a:r>
            <a:r>
              <a:rPr lang="en-US" sz="2400" dirty="0" err="1"/>
              <a:t>ngClass</a:t>
            </a:r>
            <a:r>
              <a:rPr lang="en-US" sz="2400" dirty="0"/>
              <a:t> to an object. Each property name of the object acts as a class name and is applied to the element if it is true. </a:t>
            </a:r>
          </a:p>
          <a:p>
            <a:pPr marL="0" indent="0">
              <a:buNone/>
            </a:pPr>
            <a:r>
              <a:rPr lang="en-US" sz="2400" dirty="0"/>
              <a:t>&lt;element [</a:t>
            </a:r>
            <a:r>
              <a:rPr lang="en-US" sz="2400" dirty="0" err="1"/>
              <a:t>ngClass</a:t>
            </a:r>
            <a:r>
              <a:rPr lang="en-US" sz="2400" dirty="0"/>
              <a:t>]="{'cssClass1': true, 'cssClass2': true}"&gt;...&lt;/element&gt;</a:t>
            </a:r>
            <a:endParaRPr lang="en-IN" sz="2400" dirty="0"/>
          </a:p>
        </p:txBody>
      </p:sp>
    </p:spTree>
    <p:extLst>
      <p:ext uri="{BB962C8B-B14F-4D97-AF65-F5344CB8AC3E}">
        <p14:creationId xmlns:p14="http://schemas.microsoft.com/office/powerpoint/2010/main" val="34958848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9516E3-64CA-4F2D-962E-D1F24C97CCC8}"/>
              </a:ext>
            </a:extLst>
          </p:cNvPr>
          <p:cNvSpPr>
            <a:spLocks noGrp="1"/>
          </p:cNvSpPr>
          <p:nvPr>
            <p:ph idx="1"/>
          </p:nvPr>
        </p:nvSpPr>
        <p:spPr>
          <a:xfrm>
            <a:off x="495301" y="571501"/>
            <a:ext cx="8778702" cy="5469862"/>
          </a:xfrm>
        </p:spPr>
        <p:txBody>
          <a:bodyPr/>
          <a:lstStyle/>
          <a:p>
            <a:pPr marL="0" indent="0">
              <a:buNone/>
            </a:pPr>
            <a:r>
              <a:rPr lang="en-US" sz="2400" b="1" dirty="0"/>
              <a:t>Style Binding</a:t>
            </a:r>
          </a:p>
          <a:p>
            <a:pPr marL="0" indent="0">
              <a:buNone/>
            </a:pPr>
            <a:r>
              <a:rPr lang="en-US" sz="2400" dirty="0"/>
              <a:t>The syntax of the style binding is similar to the property binding.</a:t>
            </a:r>
          </a:p>
          <a:p>
            <a:pPr marL="0" indent="0">
              <a:buNone/>
            </a:pPr>
            <a:r>
              <a:rPr lang="en-US" sz="2400" dirty="0"/>
              <a:t>[</a:t>
            </a:r>
            <a:r>
              <a:rPr lang="en-US" sz="2400" dirty="0" err="1"/>
              <a:t>style.style</a:t>
            </a:r>
            <a:r>
              <a:rPr lang="en-US" sz="2400" dirty="0"/>
              <a:t>-property] = "style-value"﻿</a:t>
            </a:r>
          </a:p>
          <a:p>
            <a:pPr marL="0" indent="0">
              <a:buNone/>
            </a:pPr>
            <a:r>
              <a:rPr lang="en-US" sz="2400" b="0" i="0" dirty="0">
                <a:solidFill>
                  <a:srgbClr val="006FE0"/>
                </a:solidFill>
                <a:effectLst/>
                <a:latin typeface="Verdana" panose="020B0604030504040204" pitchFamily="34" charset="0"/>
              </a:rPr>
              <a:t>&lt;</a:t>
            </a:r>
            <a:r>
              <a:rPr lang="en-US" sz="2400" b="0" i="0" dirty="0">
                <a:solidFill>
                  <a:srgbClr val="000000"/>
                </a:solidFill>
                <a:effectLst/>
                <a:latin typeface="Verdana" panose="020B0604030504040204" pitchFamily="34" charset="0"/>
              </a:rPr>
              <a:t>p</a:t>
            </a:r>
            <a:r>
              <a:rPr lang="en-US" sz="2400" b="0" i="0" dirty="0">
                <a:solidFill>
                  <a:srgbClr val="006FE0"/>
                </a:solidFill>
                <a:effectLst/>
                <a:latin typeface="Verdana" panose="020B0604030504040204" pitchFamily="34" charset="0"/>
              </a:rPr>
              <a:t> </a:t>
            </a:r>
            <a:r>
              <a:rPr lang="en-US" sz="2400" b="0" i="0" dirty="0">
                <a:solidFill>
                  <a:srgbClr val="333333"/>
                </a:solidFill>
                <a:effectLst/>
                <a:latin typeface="Verdana" panose="020B0604030504040204" pitchFamily="34" charset="0"/>
              </a:rPr>
              <a:t>[</a:t>
            </a:r>
            <a:r>
              <a:rPr lang="en-US" sz="2400" b="0" i="0" dirty="0" err="1">
                <a:solidFill>
                  <a:srgbClr val="000000"/>
                </a:solidFill>
                <a:effectLst/>
                <a:latin typeface="Verdana" panose="020B0604030504040204" pitchFamily="34" charset="0"/>
              </a:rPr>
              <a:t>style</a:t>
            </a:r>
            <a:r>
              <a:rPr lang="en-US" sz="2400" b="0" i="0" dirty="0" err="1">
                <a:solidFill>
                  <a:srgbClr val="333333"/>
                </a:solidFill>
                <a:effectLst/>
                <a:latin typeface="Verdana" panose="020B0604030504040204" pitchFamily="34" charset="0"/>
              </a:rPr>
              <a:t>.</a:t>
            </a:r>
            <a:r>
              <a:rPr lang="en-US" sz="2400" b="0" i="0" dirty="0" err="1">
                <a:solidFill>
                  <a:srgbClr val="000000"/>
                </a:solidFill>
                <a:effectLst/>
                <a:latin typeface="Verdana" panose="020B0604030504040204" pitchFamily="34" charset="0"/>
              </a:rPr>
              <a:t>color</a:t>
            </a:r>
            <a:r>
              <a:rPr lang="en-US" sz="2400" b="0" i="0" dirty="0">
                <a:solidFill>
                  <a:srgbClr val="333333"/>
                </a:solidFill>
                <a:effectLst/>
                <a:latin typeface="Verdana" panose="020B0604030504040204" pitchFamily="34" charset="0"/>
              </a:rPr>
              <a:t>]</a:t>
            </a:r>
            <a:r>
              <a:rPr lang="en-US" sz="2400" b="0" i="0" dirty="0">
                <a:solidFill>
                  <a:srgbClr val="000000"/>
                </a:solidFill>
                <a:effectLst/>
                <a:latin typeface="Verdana" panose="020B0604030504040204" pitchFamily="34" charset="0"/>
              </a:rPr>
              <a:t>=</a:t>
            </a:r>
            <a:r>
              <a:rPr lang="en-US" sz="2400" b="0" i="0" dirty="0">
                <a:solidFill>
                  <a:srgbClr val="DD1144"/>
                </a:solidFill>
                <a:effectLst/>
                <a:latin typeface="Verdana" panose="020B0604030504040204" pitchFamily="34" charset="0"/>
              </a:rPr>
              <a:t>"'red'"</a:t>
            </a:r>
            <a:r>
              <a:rPr lang="en-US" sz="2400" b="0" i="0" dirty="0">
                <a:solidFill>
                  <a:srgbClr val="006FE0"/>
                </a:solidFill>
                <a:effectLst/>
                <a:latin typeface="Verdana" panose="020B0604030504040204" pitchFamily="34" charset="0"/>
              </a:rPr>
              <a:t>&gt;</a:t>
            </a:r>
            <a:r>
              <a:rPr lang="en-US" sz="2400" b="0" i="0" dirty="0">
                <a:solidFill>
                  <a:srgbClr val="008080"/>
                </a:solidFill>
                <a:effectLst/>
                <a:latin typeface="Verdana" panose="020B0604030504040204" pitchFamily="34" charset="0"/>
              </a:rPr>
              <a:t>Give me </a:t>
            </a:r>
            <a:r>
              <a:rPr lang="en-US" sz="2400" b="0" i="0" dirty="0">
                <a:solidFill>
                  <a:srgbClr val="000000"/>
                </a:solidFill>
                <a:effectLst/>
                <a:latin typeface="Verdana" panose="020B0604030504040204" pitchFamily="34" charset="0"/>
              </a:rPr>
              <a:t>red</a:t>
            </a:r>
            <a:r>
              <a:rPr lang="en-US" sz="2400" b="0" i="0" dirty="0">
                <a:solidFill>
                  <a:srgbClr val="006FE0"/>
                </a:solidFill>
                <a:effectLst/>
                <a:latin typeface="Verdana" panose="020B0604030504040204" pitchFamily="34" charset="0"/>
              </a:rPr>
              <a:t>&lt;</a:t>
            </a:r>
            <a:r>
              <a:rPr lang="en-US" sz="2400" b="0" i="0" dirty="0">
                <a:solidFill>
                  <a:srgbClr val="000000"/>
                </a:solidFill>
                <a:effectLst/>
                <a:latin typeface="Verdana" panose="020B0604030504040204" pitchFamily="34" charset="0"/>
              </a:rPr>
              <a:t>/p</a:t>
            </a:r>
            <a:r>
              <a:rPr lang="en-US" sz="2400" b="0" i="0" dirty="0">
                <a:solidFill>
                  <a:srgbClr val="006FE0"/>
                </a:solidFill>
                <a:effectLst/>
                <a:latin typeface="Verdana" panose="020B0604030504040204" pitchFamily="34" charset="0"/>
              </a:rPr>
              <a:t>&gt;</a:t>
            </a:r>
          </a:p>
          <a:p>
            <a:pPr marL="0" indent="0">
              <a:buNone/>
            </a:pPr>
            <a:r>
              <a:rPr lang="en-US" sz="2400" b="0" i="0" dirty="0">
                <a:solidFill>
                  <a:srgbClr val="006FE0"/>
                </a:solidFill>
                <a:effectLst/>
                <a:latin typeface="Verdana" panose="020B0604030504040204" pitchFamily="34" charset="0"/>
              </a:rPr>
              <a:t>&lt;</a:t>
            </a:r>
            <a:r>
              <a:rPr lang="en-US" sz="2400" b="0" i="0" dirty="0">
                <a:solidFill>
                  <a:srgbClr val="000000"/>
                </a:solidFill>
                <a:effectLst/>
                <a:latin typeface="Verdana" panose="020B0604030504040204" pitchFamily="34" charset="0"/>
              </a:rPr>
              <a:t>p</a:t>
            </a:r>
            <a:r>
              <a:rPr lang="en-US" sz="2400" b="0" i="0" dirty="0">
                <a:solidFill>
                  <a:srgbClr val="006FE0"/>
                </a:solidFill>
                <a:effectLst/>
                <a:latin typeface="Verdana" panose="020B0604030504040204" pitchFamily="34" charset="0"/>
              </a:rPr>
              <a:t> </a:t>
            </a:r>
            <a:r>
              <a:rPr lang="en-US" sz="2400" b="0" i="0" dirty="0">
                <a:solidFill>
                  <a:srgbClr val="333333"/>
                </a:solidFill>
                <a:effectLst/>
                <a:latin typeface="Verdana" panose="020B0604030504040204" pitchFamily="34" charset="0"/>
              </a:rPr>
              <a:t>[</a:t>
            </a:r>
            <a:r>
              <a:rPr lang="en-US" sz="2400" b="0" i="0" dirty="0" err="1">
                <a:solidFill>
                  <a:srgbClr val="000000"/>
                </a:solidFill>
                <a:effectLst/>
                <a:latin typeface="Verdana" panose="020B0604030504040204" pitchFamily="34" charset="0"/>
              </a:rPr>
              <a:t>style</a:t>
            </a:r>
            <a:r>
              <a:rPr lang="en-US" sz="2400" b="0" i="0" dirty="0" err="1">
                <a:solidFill>
                  <a:srgbClr val="333333"/>
                </a:solidFill>
                <a:effectLst/>
                <a:latin typeface="Verdana" panose="020B0604030504040204" pitchFamily="34" charset="0"/>
              </a:rPr>
              <a:t>.</a:t>
            </a:r>
            <a:r>
              <a:rPr lang="en-US" sz="2400" b="0" i="0" dirty="0" err="1">
                <a:solidFill>
                  <a:srgbClr val="000000"/>
                </a:solidFill>
                <a:effectLst/>
                <a:latin typeface="Verdana" panose="020B0604030504040204" pitchFamily="34" charset="0"/>
              </a:rPr>
              <a:t>background</a:t>
            </a:r>
            <a:r>
              <a:rPr lang="en-US" sz="2400" b="0" i="0" dirty="0">
                <a:solidFill>
                  <a:srgbClr val="000000"/>
                </a:solidFill>
                <a:effectLst/>
                <a:latin typeface="Verdana" panose="020B0604030504040204" pitchFamily="34" charset="0"/>
              </a:rPr>
              <a:t>-color</a:t>
            </a:r>
            <a:r>
              <a:rPr lang="en-US" sz="2400" b="0" i="0" dirty="0">
                <a:solidFill>
                  <a:srgbClr val="333333"/>
                </a:solidFill>
                <a:effectLst/>
                <a:latin typeface="Verdana" panose="020B0604030504040204" pitchFamily="34" charset="0"/>
              </a:rPr>
              <a:t>]</a:t>
            </a:r>
            <a:r>
              <a:rPr lang="en-US" sz="2400" b="0" i="0" dirty="0">
                <a:solidFill>
                  <a:srgbClr val="000000"/>
                </a:solidFill>
                <a:effectLst/>
                <a:latin typeface="Verdana" panose="020B0604030504040204" pitchFamily="34" charset="0"/>
              </a:rPr>
              <a:t>=</a:t>
            </a:r>
            <a:r>
              <a:rPr lang="en-US" sz="2400" b="0" i="0" dirty="0">
                <a:solidFill>
                  <a:srgbClr val="DD1144"/>
                </a:solidFill>
                <a:effectLst/>
                <a:latin typeface="Verdana" panose="020B0604030504040204" pitchFamily="34" charset="0"/>
              </a:rPr>
              <a:t>"'grey'"</a:t>
            </a:r>
            <a:r>
              <a:rPr lang="en-US" sz="2400" b="0" i="0" dirty="0">
                <a:solidFill>
                  <a:srgbClr val="006FE0"/>
                </a:solidFill>
                <a:effectLst/>
                <a:latin typeface="Verdana" panose="020B0604030504040204" pitchFamily="34" charset="0"/>
              </a:rPr>
              <a:t>&gt;</a:t>
            </a:r>
            <a:r>
              <a:rPr lang="en-US" sz="2400" b="0" i="0" dirty="0">
                <a:solidFill>
                  <a:srgbClr val="008080"/>
                </a:solidFill>
                <a:effectLst/>
                <a:latin typeface="Verdana" panose="020B0604030504040204" pitchFamily="34" charset="0"/>
              </a:rPr>
              <a:t>some paragraph with grey </a:t>
            </a:r>
            <a:r>
              <a:rPr lang="en-US" sz="2400" b="0" i="0" dirty="0">
                <a:solidFill>
                  <a:srgbClr val="000000"/>
                </a:solidFill>
                <a:effectLst/>
                <a:latin typeface="Verdana" panose="020B0604030504040204" pitchFamily="34" charset="0"/>
              </a:rPr>
              <a:t>background</a:t>
            </a:r>
            <a:r>
              <a:rPr lang="en-US" sz="2400" b="0" i="0" dirty="0">
                <a:solidFill>
                  <a:srgbClr val="006FE0"/>
                </a:solidFill>
                <a:effectLst/>
                <a:latin typeface="Verdana" panose="020B0604030504040204" pitchFamily="34" charset="0"/>
              </a:rPr>
              <a:t>&lt;</a:t>
            </a:r>
            <a:r>
              <a:rPr lang="en-US" sz="2400" b="0" i="0" dirty="0">
                <a:solidFill>
                  <a:srgbClr val="000000"/>
                </a:solidFill>
                <a:effectLst/>
                <a:latin typeface="Verdana" panose="020B0604030504040204" pitchFamily="34" charset="0"/>
              </a:rPr>
              <a:t>/p</a:t>
            </a:r>
            <a:r>
              <a:rPr lang="en-US" sz="2400" b="0" i="0" dirty="0">
                <a:solidFill>
                  <a:srgbClr val="006FE0"/>
                </a:solidFill>
                <a:effectLst/>
                <a:latin typeface="Verdana" panose="020B0604030504040204" pitchFamily="34" charset="0"/>
              </a:rPr>
              <a:t>&gt;</a:t>
            </a:r>
          </a:p>
          <a:p>
            <a:pPr marL="0" indent="0">
              <a:buNone/>
            </a:pPr>
            <a:r>
              <a:rPr lang="en-IN" sz="2400" b="1" i="0" dirty="0" err="1">
                <a:solidFill>
                  <a:srgbClr val="000000"/>
                </a:solidFill>
                <a:effectLst/>
                <a:latin typeface="-apple-system"/>
              </a:rPr>
              <a:t>ngStyle</a:t>
            </a:r>
            <a:r>
              <a:rPr lang="en-IN" sz="2400" b="1" i="0" dirty="0">
                <a:solidFill>
                  <a:srgbClr val="000000"/>
                </a:solidFill>
                <a:effectLst/>
                <a:latin typeface="-apple-system"/>
              </a:rPr>
              <a:t> Syntax</a:t>
            </a:r>
          </a:p>
          <a:p>
            <a:pPr marL="0" indent="0">
              <a:buNone/>
            </a:pPr>
            <a:r>
              <a:rPr lang="en-IN" sz="2400" b="1" i="0" dirty="0">
                <a:solidFill>
                  <a:srgbClr val="000000"/>
                </a:solidFill>
                <a:effectLst/>
                <a:latin typeface="-apple-system"/>
              </a:rPr>
              <a:t>&lt;element [</a:t>
            </a:r>
            <a:r>
              <a:rPr lang="en-IN" sz="2400" b="1" i="0" dirty="0" err="1">
                <a:solidFill>
                  <a:srgbClr val="000000"/>
                </a:solidFill>
                <a:effectLst/>
                <a:latin typeface="-apple-system"/>
              </a:rPr>
              <a:t>ngStyle</a:t>
            </a:r>
            <a:r>
              <a:rPr lang="en-IN" sz="2400" b="1" i="0" dirty="0">
                <a:solidFill>
                  <a:srgbClr val="000000"/>
                </a:solidFill>
                <a:effectLst/>
                <a:latin typeface="-apple-system"/>
              </a:rPr>
              <a:t>]="{'</a:t>
            </a:r>
            <a:r>
              <a:rPr lang="en-IN" sz="2400" b="1" i="0" dirty="0" err="1">
                <a:solidFill>
                  <a:srgbClr val="000000"/>
                </a:solidFill>
                <a:effectLst/>
                <a:latin typeface="-apple-system"/>
              </a:rPr>
              <a:t>styleNames</a:t>
            </a:r>
            <a:r>
              <a:rPr lang="en-IN" sz="2400" b="1" i="0" dirty="0">
                <a:solidFill>
                  <a:srgbClr val="000000"/>
                </a:solidFill>
                <a:effectLst/>
                <a:latin typeface="-apple-system"/>
              </a:rPr>
              <a:t>': </a:t>
            </a:r>
            <a:r>
              <a:rPr lang="en-IN" sz="2400" b="1" i="0" dirty="0" err="1">
                <a:solidFill>
                  <a:srgbClr val="000000"/>
                </a:solidFill>
                <a:effectLst/>
                <a:latin typeface="-apple-system"/>
              </a:rPr>
              <a:t>styleExp</a:t>
            </a:r>
            <a:r>
              <a:rPr lang="en-IN" sz="2400" b="1" i="0" dirty="0">
                <a:solidFill>
                  <a:srgbClr val="000000"/>
                </a:solidFill>
                <a:effectLst/>
                <a:latin typeface="-apple-system"/>
              </a:rPr>
              <a:t>}"&gt;...&lt;/element&gt;</a:t>
            </a:r>
          </a:p>
          <a:p>
            <a:pPr marL="0" indent="0">
              <a:buNone/>
            </a:pPr>
            <a:endParaRPr lang="en-IN" dirty="0"/>
          </a:p>
        </p:txBody>
      </p:sp>
    </p:spTree>
    <p:extLst>
      <p:ext uri="{BB962C8B-B14F-4D97-AF65-F5344CB8AC3E}">
        <p14:creationId xmlns:p14="http://schemas.microsoft.com/office/powerpoint/2010/main" val="27909329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C85C6-8FBE-45F4-BE57-F3F1796A85F4}"/>
              </a:ext>
            </a:extLst>
          </p:cNvPr>
          <p:cNvSpPr>
            <a:spLocks noGrp="1"/>
          </p:cNvSpPr>
          <p:nvPr>
            <p:ph type="title"/>
          </p:nvPr>
        </p:nvSpPr>
        <p:spPr>
          <a:xfrm>
            <a:off x="1001184" y="504825"/>
            <a:ext cx="8596668" cy="1320800"/>
          </a:xfrm>
        </p:spPr>
        <p:txBody>
          <a:bodyPr/>
          <a:lstStyle/>
          <a:p>
            <a:r>
              <a:rPr lang="en-US" dirty="0"/>
              <a:t>Two-way Data binding</a:t>
            </a:r>
            <a:endParaRPr lang="en-IN" dirty="0"/>
          </a:p>
        </p:txBody>
      </p:sp>
      <p:pic>
        <p:nvPicPr>
          <p:cNvPr id="1026" name="Picture 2" descr="Angular Two way binding using Property and event binding ">
            <a:extLst>
              <a:ext uri="{FF2B5EF4-FFF2-40B4-BE49-F238E27FC236}">
                <a16:creationId xmlns:a16="http://schemas.microsoft.com/office/drawing/2014/main" id="{B4143B06-485A-4BED-B460-FE979820673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3875" y="1930400"/>
            <a:ext cx="6105525" cy="261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19160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DADBF1-8D51-43DB-8237-4345B40C6F97}"/>
              </a:ext>
            </a:extLst>
          </p:cNvPr>
          <p:cNvSpPr>
            <a:spLocks noGrp="1"/>
          </p:cNvSpPr>
          <p:nvPr>
            <p:ph idx="1"/>
          </p:nvPr>
        </p:nvSpPr>
        <p:spPr>
          <a:xfrm>
            <a:off x="552450" y="1000125"/>
            <a:ext cx="8721552" cy="5041237"/>
          </a:xfrm>
        </p:spPr>
        <p:txBody>
          <a:bodyPr/>
          <a:lstStyle/>
          <a:p>
            <a:pPr marL="0" indent="0">
              <a:buNone/>
            </a:pPr>
            <a:r>
              <a:rPr lang="en-US" b="1" dirty="0" err="1">
                <a:solidFill>
                  <a:schemeClr val="tx1"/>
                </a:solidFill>
                <a:latin typeface="Verdana" panose="020B0604030504040204" pitchFamily="34" charset="0"/>
              </a:rPr>
              <a:t>ngModel</a:t>
            </a:r>
            <a:r>
              <a:rPr lang="en-US" b="1" dirty="0">
                <a:solidFill>
                  <a:schemeClr val="tx1"/>
                </a:solidFill>
                <a:latin typeface="Verdana" panose="020B0604030504040204" pitchFamily="34" charset="0"/>
              </a:rPr>
              <a:t> Directive</a:t>
            </a:r>
          </a:p>
          <a:p>
            <a:pPr marL="0" indent="0">
              <a:buNone/>
            </a:pPr>
            <a:r>
              <a:rPr lang="en-US" dirty="0">
                <a:solidFill>
                  <a:schemeClr val="tx1"/>
                </a:solidFill>
                <a:latin typeface="Verdana" panose="020B0604030504040204" pitchFamily="34" charset="0"/>
              </a:rPr>
              <a:t>The Angular uses the </a:t>
            </a:r>
            <a:r>
              <a:rPr lang="en-US" dirty="0" err="1">
                <a:solidFill>
                  <a:schemeClr val="tx1"/>
                </a:solidFill>
                <a:latin typeface="Verdana" panose="020B0604030504040204" pitchFamily="34" charset="0"/>
              </a:rPr>
              <a:t>ngModel</a:t>
            </a:r>
            <a:r>
              <a:rPr lang="en-US" dirty="0">
                <a:solidFill>
                  <a:schemeClr val="tx1"/>
                </a:solidFill>
                <a:latin typeface="Verdana" panose="020B0604030504040204" pitchFamily="34" charset="0"/>
              </a:rPr>
              <a:t> directive to achieve the two-way binding on HTML Form elements. It binds to a form element like input, select, </a:t>
            </a:r>
            <a:r>
              <a:rPr lang="en-US" dirty="0" err="1">
                <a:solidFill>
                  <a:schemeClr val="tx1"/>
                </a:solidFill>
                <a:latin typeface="Verdana" panose="020B0604030504040204" pitchFamily="34" charset="0"/>
              </a:rPr>
              <a:t>selectarea</a:t>
            </a:r>
            <a:r>
              <a:rPr lang="en-US" dirty="0">
                <a:solidFill>
                  <a:schemeClr val="tx1"/>
                </a:solidFill>
                <a:latin typeface="Verdana" panose="020B0604030504040204" pitchFamily="34" charset="0"/>
              </a:rPr>
              <a:t>. etc.</a:t>
            </a:r>
          </a:p>
          <a:p>
            <a:pPr marL="0" indent="0">
              <a:buNone/>
            </a:pPr>
            <a:r>
              <a:rPr lang="en-US" dirty="0">
                <a:solidFill>
                  <a:schemeClr val="tx1"/>
                </a:solidFill>
                <a:latin typeface="Verdana" panose="020B0604030504040204" pitchFamily="34" charset="0"/>
              </a:rPr>
              <a:t>Internally It uses the </a:t>
            </a:r>
            <a:r>
              <a:rPr lang="en-US" dirty="0" err="1">
                <a:solidFill>
                  <a:schemeClr val="tx1"/>
                </a:solidFill>
                <a:latin typeface="Verdana" panose="020B0604030504040204" pitchFamily="34" charset="0"/>
              </a:rPr>
              <a:t>ngModel</a:t>
            </a:r>
            <a:r>
              <a:rPr lang="en-US" dirty="0">
                <a:solidFill>
                  <a:schemeClr val="tx1"/>
                </a:solidFill>
                <a:latin typeface="Verdana" panose="020B0604030504040204" pitchFamily="34" charset="0"/>
              </a:rPr>
              <a:t> in property, binding to bind to the value property and </a:t>
            </a:r>
            <a:r>
              <a:rPr lang="en-US" dirty="0" err="1">
                <a:solidFill>
                  <a:schemeClr val="tx1"/>
                </a:solidFill>
                <a:latin typeface="Verdana" panose="020B0604030504040204" pitchFamily="34" charset="0"/>
              </a:rPr>
              <a:t>ngModelChange</a:t>
            </a:r>
            <a:r>
              <a:rPr lang="en-US" dirty="0">
                <a:solidFill>
                  <a:schemeClr val="tx1"/>
                </a:solidFill>
                <a:latin typeface="Verdana" panose="020B0604030504040204" pitchFamily="34" charset="0"/>
              </a:rPr>
              <a:t> which binds to the input event.</a:t>
            </a:r>
          </a:p>
          <a:p>
            <a:pPr marL="0" indent="0">
              <a:buNone/>
            </a:pPr>
            <a:r>
              <a:rPr lang="en-US" b="0" i="0" dirty="0">
                <a:solidFill>
                  <a:schemeClr val="tx1"/>
                </a:solidFill>
                <a:effectLst/>
                <a:latin typeface="Verdana" panose="020B0604030504040204" pitchFamily="34" charset="0"/>
              </a:rPr>
              <a:t>&lt;input </a:t>
            </a:r>
            <a:r>
              <a:rPr lang="en-US" b="0" i="0" dirty="0">
                <a:solidFill>
                  <a:srgbClr val="000000"/>
                </a:solidFill>
                <a:effectLst/>
                <a:latin typeface="Verdana" panose="020B0604030504040204" pitchFamily="34" charset="0"/>
              </a:rPr>
              <a:t>type=</a:t>
            </a:r>
            <a:r>
              <a:rPr lang="en-US" b="0" i="0" dirty="0">
                <a:solidFill>
                  <a:srgbClr val="DD1144"/>
                </a:solidFill>
                <a:effectLst/>
                <a:latin typeface="Verdana" panose="020B0604030504040204" pitchFamily="34" charset="0"/>
              </a:rPr>
              <a:t>"text"</a:t>
            </a:r>
            <a:r>
              <a:rPr lang="en-US" b="0" i="0" dirty="0">
                <a:solidFill>
                  <a:srgbClr val="006FE0"/>
                </a:solidFill>
                <a:effectLst/>
                <a:latin typeface="Verdana" panose="020B0604030504040204" pitchFamily="34" charset="0"/>
              </a:rPr>
              <a:t> </a:t>
            </a:r>
            <a:r>
              <a:rPr lang="en-US" b="0" i="0" dirty="0">
                <a:solidFill>
                  <a:srgbClr val="000000"/>
                </a:solidFill>
                <a:effectLst/>
                <a:latin typeface="Verdana" panose="020B0604030504040204" pitchFamily="34" charset="0"/>
              </a:rPr>
              <a:t>name=</a:t>
            </a:r>
            <a:r>
              <a:rPr lang="en-US" b="0" i="0" dirty="0">
                <a:solidFill>
                  <a:srgbClr val="DD1144"/>
                </a:solidFill>
                <a:effectLst/>
                <a:latin typeface="Verdana" panose="020B0604030504040204" pitchFamily="34" charset="0"/>
              </a:rPr>
              <a:t>"value"</a:t>
            </a:r>
            <a:r>
              <a:rPr lang="en-US" b="0" i="0" dirty="0">
                <a:solidFill>
                  <a:srgbClr val="006FE0"/>
                </a:solidFill>
                <a:effectLst/>
                <a:latin typeface="Verdana" panose="020B0604030504040204" pitchFamily="34" charset="0"/>
              </a:rPr>
              <a:t> </a:t>
            </a:r>
            <a:r>
              <a:rPr lang="en-US" b="0" i="0" dirty="0">
                <a:solidFill>
                  <a:srgbClr val="333333"/>
                </a:solidFill>
                <a:effectLst/>
                <a:latin typeface="Verdana" panose="020B0604030504040204" pitchFamily="34" charset="0"/>
              </a:rPr>
              <a:t>[(</a:t>
            </a:r>
            <a:r>
              <a:rPr lang="en-US" b="0" i="0" dirty="0" err="1">
                <a:solidFill>
                  <a:srgbClr val="000000"/>
                </a:solidFill>
                <a:effectLst/>
                <a:latin typeface="Verdana" panose="020B0604030504040204" pitchFamily="34" charset="0"/>
              </a:rPr>
              <a:t>ngModel</a:t>
            </a:r>
            <a:r>
              <a:rPr lang="en-US" b="0" i="0" dirty="0">
                <a:solidFill>
                  <a:srgbClr val="333333"/>
                </a:solidFill>
                <a:effectLst/>
                <a:latin typeface="Verdana" panose="020B0604030504040204" pitchFamily="34" charset="0"/>
              </a:rPr>
              <a:t>)]</a:t>
            </a:r>
            <a:r>
              <a:rPr lang="en-US" b="0" i="0" dirty="0">
                <a:solidFill>
                  <a:srgbClr val="000000"/>
                </a:solidFill>
                <a:effectLst/>
                <a:latin typeface="Verdana" panose="020B0604030504040204" pitchFamily="34" charset="0"/>
              </a:rPr>
              <a:t>=</a:t>
            </a:r>
            <a:r>
              <a:rPr lang="en-US" b="0" i="0" dirty="0">
                <a:solidFill>
                  <a:srgbClr val="DD1144"/>
                </a:solidFill>
                <a:effectLst/>
                <a:latin typeface="Verdana" panose="020B0604030504040204" pitchFamily="34" charset="0"/>
              </a:rPr>
              <a:t>"value"</a:t>
            </a:r>
            <a:r>
              <a:rPr lang="en-US" b="0" i="0" dirty="0">
                <a:solidFill>
                  <a:srgbClr val="006FE0"/>
                </a:solidFill>
                <a:effectLst/>
                <a:latin typeface="Verdana" panose="020B0604030504040204" pitchFamily="34" charset="0"/>
              </a:rPr>
              <a:t>&gt;</a:t>
            </a:r>
            <a:endParaRPr lang="en-US" dirty="0">
              <a:solidFill>
                <a:schemeClr val="tx1"/>
              </a:solidFill>
              <a:latin typeface="Verdana" panose="020B0604030504040204" pitchFamily="34" charset="0"/>
            </a:endParaRPr>
          </a:p>
          <a:p>
            <a:pPr marL="0" indent="0">
              <a:buNone/>
            </a:pPr>
            <a:endParaRPr lang="en-IN" dirty="0">
              <a:solidFill>
                <a:schemeClr val="tx1"/>
              </a:solidFill>
              <a:latin typeface="Verdana" panose="020B0604030504040204" pitchFamily="34" charset="0"/>
            </a:endParaRPr>
          </a:p>
          <a:p>
            <a:pPr marL="0" indent="0">
              <a:buNone/>
            </a:pPr>
            <a:endParaRPr lang="en-IN" dirty="0">
              <a:solidFill>
                <a:srgbClr val="006FE0"/>
              </a:solidFill>
              <a:latin typeface="Verdana" panose="020B0604030504040204" pitchFamily="34" charset="0"/>
            </a:endParaRPr>
          </a:p>
        </p:txBody>
      </p:sp>
    </p:spTree>
    <p:extLst>
      <p:ext uri="{BB962C8B-B14F-4D97-AF65-F5344CB8AC3E}">
        <p14:creationId xmlns:p14="http://schemas.microsoft.com/office/powerpoint/2010/main" val="2134148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38DDF0-C8FD-46C0-9B39-08F34686C280}"/>
              </a:ext>
            </a:extLst>
          </p:cNvPr>
          <p:cNvSpPr>
            <a:spLocks noGrp="1"/>
          </p:cNvSpPr>
          <p:nvPr>
            <p:ph idx="1"/>
          </p:nvPr>
        </p:nvSpPr>
        <p:spPr>
          <a:xfrm>
            <a:off x="561975" y="561975"/>
            <a:ext cx="9544050" cy="5553075"/>
          </a:xfrm>
        </p:spPr>
        <p:txBody>
          <a:bodyPr>
            <a:normAutofit lnSpcReduction="10000"/>
          </a:bodyPr>
          <a:lstStyle/>
          <a:p>
            <a:pPr algn="l"/>
            <a:r>
              <a:rPr lang="en-US" sz="2400" b="1" i="0" dirty="0">
                <a:solidFill>
                  <a:srgbClr val="4A4A4A"/>
                </a:solidFill>
                <a:effectLst/>
                <a:latin typeface="Open Sans" panose="020B0606030504020204" pitchFamily="34" charset="0"/>
              </a:rPr>
              <a:t>Cross-Platform</a:t>
            </a:r>
            <a:endParaRPr lang="en-US" sz="2400" b="0" i="0" dirty="0">
              <a:solidFill>
                <a:srgbClr val="4A4A4A"/>
              </a:solidFill>
              <a:effectLst/>
              <a:latin typeface="Open Sans" panose="020B0606030504020204" pitchFamily="34" charset="0"/>
            </a:endParaRPr>
          </a:p>
          <a:p>
            <a:pPr algn="l"/>
            <a:r>
              <a:rPr lang="en-US" sz="2400" b="1" i="0" dirty="0">
                <a:solidFill>
                  <a:srgbClr val="4A4A4A"/>
                </a:solidFill>
                <a:effectLst/>
                <a:latin typeface="Open Sans" panose="020B0606030504020204" pitchFamily="34" charset="0"/>
              </a:rPr>
              <a:t>Progressive web apps: </a:t>
            </a:r>
            <a:r>
              <a:rPr lang="en-US" sz="2400" b="0" i="0" dirty="0">
                <a:solidFill>
                  <a:srgbClr val="4A4A4A"/>
                </a:solidFill>
                <a:effectLst/>
                <a:latin typeface="Open Sans" panose="020B0606030504020204" pitchFamily="34" charset="0"/>
              </a:rPr>
              <a:t>It uses modern web platform capabilities to deliver an app-like experience. It gives high performance, offline, and zero-step installation. </a:t>
            </a:r>
          </a:p>
          <a:p>
            <a:pPr algn="l"/>
            <a:r>
              <a:rPr lang="en-US" sz="2400" b="1" i="0" dirty="0">
                <a:solidFill>
                  <a:srgbClr val="4A4A4A"/>
                </a:solidFill>
                <a:effectLst/>
                <a:latin typeface="Open Sans" panose="020B0606030504020204" pitchFamily="34" charset="0"/>
              </a:rPr>
              <a:t>Native: </a:t>
            </a:r>
            <a:r>
              <a:rPr lang="en-US" sz="2400" b="0" i="0" dirty="0">
                <a:solidFill>
                  <a:srgbClr val="4A4A4A"/>
                </a:solidFill>
                <a:effectLst/>
                <a:latin typeface="Open Sans" panose="020B0606030504020204" pitchFamily="34" charset="0"/>
              </a:rPr>
              <a:t>You can build native mobile apps with strategies using Ionic Framework, </a:t>
            </a:r>
            <a:r>
              <a:rPr lang="en-US" sz="2400" b="0" i="0" dirty="0" err="1">
                <a:solidFill>
                  <a:srgbClr val="4A4A4A"/>
                </a:solidFill>
                <a:effectLst/>
                <a:latin typeface="Open Sans" panose="020B0606030504020204" pitchFamily="34" charset="0"/>
              </a:rPr>
              <a:t>NativeScript</a:t>
            </a:r>
            <a:r>
              <a:rPr lang="en-US" sz="2400" b="0" i="0" dirty="0">
                <a:solidFill>
                  <a:srgbClr val="4A4A4A"/>
                </a:solidFill>
                <a:effectLst/>
                <a:latin typeface="Open Sans" panose="020B0606030504020204" pitchFamily="34" charset="0"/>
              </a:rPr>
              <a:t>, and React Native.</a:t>
            </a:r>
          </a:p>
          <a:p>
            <a:pPr algn="l"/>
            <a:r>
              <a:rPr lang="en-US" sz="2400" b="1" i="0" dirty="0">
                <a:solidFill>
                  <a:srgbClr val="4A4A4A"/>
                </a:solidFill>
                <a:effectLst/>
                <a:latin typeface="Open Sans" panose="020B0606030504020204" pitchFamily="34" charset="0"/>
              </a:rPr>
              <a:t>Speed and Performance</a:t>
            </a:r>
            <a:endParaRPr lang="en-US" sz="2400" b="0" i="0" dirty="0">
              <a:solidFill>
                <a:srgbClr val="4A4A4A"/>
              </a:solidFill>
              <a:effectLst/>
              <a:latin typeface="Open Sans" panose="020B0606030504020204" pitchFamily="34" charset="0"/>
            </a:endParaRPr>
          </a:p>
          <a:p>
            <a:pPr algn="l"/>
            <a:r>
              <a:rPr lang="en-US" sz="2400" b="1" i="0" dirty="0">
                <a:solidFill>
                  <a:srgbClr val="4A4A4A"/>
                </a:solidFill>
                <a:effectLst/>
                <a:latin typeface="Open Sans" panose="020B0606030504020204" pitchFamily="34" charset="0"/>
              </a:rPr>
              <a:t>Code generation: </a:t>
            </a:r>
            <a:r>
              <a:rPr lang="en-US" sz="2400" b="0" i="0" dirty="0">
                <a:solidFill>
                  <a:srgbClr val="4A4A4A"/>
                </a:solidFill>
                <a:effectLst/>
                <a:latin typeface="Open Sans" panose="020B0606030504020204" pitchFamily="34" charset="0"/>
              </a:rPr>
              <a:t>Angular turns your templates into code that’s highly optimized for JavaScript virtual machines, giving you all the benefits of hand-written code with the productivity of a framework.</a:t>
            </a:r>
          </a:p>
          <a:p>
            <a:pPr algn="l"/>
            <a:r>
              <a:rPr lang="en-US" sz="2400" b="1" i="0" dirty="0">
                <a:solidFill>
                  <a:srgbClr val="4A4A4A"/>
                </a:solidFill>
                <a:effectLst/>
                <a:latin typeface="Open Sans" panose="020B0606030504020204" pitchFamily="34" charset="0"/>
              </a:rPr>
              <a:t>Universal: </a:t>
            </a:r>
            <a:r>
              <a:rPr lang="en-US" sz="2400" b="0" i="0" dirty="0">
                <a:solidFill>
                  <a:srgbClr val="4A4A4A"/>
                </a:solidFill>
                <a:effectLst/>
                <a:latin typeface="Open Sans" panose="020B0606030504020204" pitchFamily="34" charset="0"/>
              </a:rPr>
              <a:t>You can use any technology with Angular for serving the application like node.js, .NET, PHP and other servers</a:t>
            </a:r>
          </a:p>
          <a:p>
            <a:pPr algn="l"/>
            <a:r>
              <a:rPr lang="en-US" sz="2400" b="1" i="0" dirty="0">
                <a:solidFill>
                  <a:srgbClr val="4A4A4A"/>
                </a:solidFill>
                <a:effectLst/>
                <a:latin typeface="Open Sans" panose="020B0606030504020204" pitchFamily="34" charset="0"/>
              </a:rPr>
              <a:t>Productivity</a:t>
            </a:r>
            <a:endParaRPr lang="en-US" sz="2400" b="0" i="0" dirty="0">
              <a:solidFill>
                <a:srgbClr val="4A4A4A"/>
              </a:solidFill>
              <a:effectLst/>
              <a:latin typeface="Open Sans" panose="020B0606030504020204" pitchFamily="34" charset="0"/>
            </a:endParaRPr>
          </a:p>
        </p:txBody>
      </p:sp>
    </p:spTree>
    <p:extLst>
      <p:ext uri="{BB962C8B-B14F-4D97-AF65-F5344CB8AC3E}">
        <p14:creationId xmlns:p14="http://schemas.microsoft.com/office/powerpoint/2010/main" val="3649330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4308DB-27BA-4B90-BAE2-803B28457046}"/>
              </a:ext>
            </a:extLst>
          </p:cNvPr>
          <p:cNvSpPr>
            <a:spLocks noGrp="1"/>
          </p:cNvSpPr>
          <p:nvPr>
            <p:ph idx="1"/>
          </p:nvPr>
        </p:nvSpPr>
        <p:spPr>
          <a:xfrm>
            <a:off x="1000124" y="685801"/>
            <a:ext cx="8686801" cy="5314949"/>
          </a:xfrm>
        </p:spPr>
        <p:txBody>
          <a:bodyPr/>
          <a:lstStyle/>
          <a:p>
            <a:pPr algn="l"/>
            <a:r>
              <a:rPr lang="en-US" sz="2400" b="1" i="0" dirty="0">
                <a:solidFill>
                  <a:srgbClr val="4A4A4A"/>
                </a:solidFill>
                <a:effectLst/>
                <a:latin typeface="Open Sans" panose="020B0606030504020204" pitchFamily="34" charset="0"/>
              </a:rPr>
              <a:t>Templates: </a:t>
            </a:r>
            <a:r>
              <a:rPr lang="en-US" sz="2400" b="0" i="0" dirty="0">
                <a:solidFill>
                  <a:srgbClr val="4A4A4A"/>
                </a:solidFill>
                <a:effectLst/>
                <a:latin typeface="Open Sans" panose="020B0606030504020204" pitchFamily="34" charset="0"/>
              </a:rPr>
              <a:t>Quickly create UI views with simple and powerful template syntax.</a:t>
            </a:r>
          </a:p>
          <a:p>
            <a:pPr algn="l"/>
            <a:r>
              <a:rPr lang="en-US" sz="2400" b="1" i="0" dirty="0">
                <a:solidFill>
                  <a:srgbClr val="4A4A4A"/>
                </a:solidFill>
                <a:effectLst/>
                <a:latin typeface="Open Sans" panose="020B0606030504020204" pitchFamily="34" charset="0"/>
              </a:rPr>
              <a:t>Angular CLI: </a:t>
            </a:r>
            <a:r>
              <a:rPr lang="en-US" sz="2400" b="0" i="0" dirty="0">
                <a:solidFill>
                  <a:srgbClr val="4A4A4A"/>
                </a:solidFill>
                <a:effectLst/>
                <a:latin typeface="Open Sans" panose="020B0606030504020204" pitchFamily="34" charset="0"/>
              </a:rPr>
              <a:t>Command-line tools: You can easily and quickly start building components, adding components, testing them, and then, instantly deploy them using Angular CLI.</a:t>
            </a:r>
          </a:p>
          <a:p>
            <a:pPr algn="l"/>
            <a:r>
              <a:rPr lang="en-US" sz="2400" b="1" i="0" dirty="0">
                <a:solidFill>
                  <a:srgbClr val="4A4A4A"/>
                </a:solidFill>
                <a:effectLst/>
                <a:latin typeface="Open Sans" panose="020B0606030504020204" pitchFamily="34" charset="0"/>
              </a:rPr>
              <a:t>IDEs: </a:t>
            </a:r>
            <a:r>
              <a:rPr lang="en-US" sz="2400" b="0" i="0" dirty="0">
                <a:solidFill>
                  <a:srgbClr val="4A4A4A"/>
                </a:solidFill>
                <a:effectLst/>
                <a:latin typeface="Open Sans" panose="020B0606030504020204" pitchFamily="34" charset="0"/>
              </a:rPr>
              <a:t>Get intelligent code completion, instant errors, and other feedback in popular editors and IDEs like Microsoft’s VS Code.</a:t>
            </a:r>
          </a:p>
          <a:p>
            <a:pPr marL="0" indent="0">
              <a:buNone/>
            </a:pPr>
            <a:endParaRPr lang="en-IN" dirty="0"/>
          </a:p>
        </p:txBody>
      </p:sp>
    </p:spTree>
    <p:extLst>
      <p:ext uri="{BB962C8B-B14F-4D97-AF65-F5344CB8AC3E}">
        <p14:creationId xmlns:p14="http://schemas.microsoft.com/office/powerpoint/2010/main" val="2597003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35400-CAC7-464C-A8AD-24C8D7A0DA95}"/>
              </a:ext>
            </a:extLst>
          </p:cNvPr>
          <p:cNvSpPr>
            <a:spLocks noGrp="1"/>
          </p:cNvSpPr>
          <p:nvPr>
            <p:ph type="title"/>
          </p:nvPr>
        </p:nvSpPr>
        <p:spPr/>
        <p:txBody>
          <a:bodyPr/>
          <a:lstStyle/>
          <a:p>
            <a:r>
              <a:rPr lang="en-US" dirty="0"/>
              <a:t>Installation Setup</a:t>
            </a:r>
            <a:endParaRPr lang="en-IN" dirty="0"/>
          </a:p>
        </p:txBody>
      </p:sp>
      <p:sp>
        <p:nvSpPr>
          <p:cNvPr id="3" name="Content Placeholder 2">
            <a:extLst>
              <a:ext uri="{FF2B5EF4-FFF2-40B4-BE49-F238E27FC236}">
                <a16:creationId xmlns:a16="http://schemas.microsoft.com/office/drawing/2014/main" id="{D4D804CC-E820-4FE0-BCFF-DAE9129214AC}"/>
              </a:ext>
            </a:extLst>
          </p:cNvPr>
          <p:cNvSpPr>
            <a:spLocks noGrp="1"/>
          </p:cNvSpPr>
          <p:nvPr>
            <p:ph idx="1"/>
          </p:nvPr>
        </p:nvSpPr>
        <p:spPr>
          <a:xfrm>
            <a:off x="809625" y="1438276"/>
            <a:ext cx="10544175" cy="4738688"/>
          </a:xfrm>
        </p:spPr>
        <p:txBody>
          <a:bodyPr>
            <a:normAutofit/>
          </a:bodyPr>
          <a:lstStyle/>
          <a:p>
            <a:r>
              <a:rPr lang="en-US" sz="2400" dirty="0"/>
              <a:t>Install Visual Studio code</a:t>
            </a:r>
          </a:p>
          <a:p>
            <a:r>
              <a:rPr lang="en-US" sz="2400" b="0" i="0" dirty="0">
                <a:solidFill>
                  <a:srgbClr val="000000"/>
                </a:solidFill>
                <a:effectLst/>
                <a:latin typeface="-apple-system"/>
              </a:rPr>
              <a:t>To install Angular and dependencies, we are going to </a:t>
            </a:r>
            <a:r>
              <a:rPr lang="en-US" sz="2400" b="1" i="0" dirty="0">
                <a:solidFill>
                  <a:srgbClr val="000000"/>
                </a:solidFill>
                <a:effectLst/>
                <a:latin typeface="-apple-system"/>
              </a:rPr>
              <a:t>Node Package Manager</a:t>
            </a:r>
            <a:r>
              <a:rPr lang="en-US" sz="2400" b="0" i="0" dirty="0">
                <a:solidFill>
                  <a:srgbClr val="000000"/>
                </a:solidFill>
                <a:effectLst/>
                <a:latin typeface="-apple-system"/>
              </a:rPr>
              <a:t> or NPM. </a:t>
            </a:r>
            <a:r>
              <a:rPr lang="en-US" sz="2400" dirty="0"/>
              <a:t>For installing </a:t>
            </a:r>
            <a:r>
              <a:rPr lang="en-US" sz="2400" dirty="0" err="1"/>
              <a:t>npm</a:t>
            </a:r>
            <a:r>
              <a:rPr lang="en-US" sz="2400" dirty="0"/>
              <a:t>, install node </a:t>
            </a:r>
            <a:r>
              <a:rPr lang="en-US" sz="2400" dirty="0" err="1"/>
              <a:t>js</a:t>
            </a:r>
            <a:r>
              <a:rPr lang="en-US" sz="2400" dirty="0"/>
              <a:t>. </a:t>
            </a:r>
          </a:p>
          <a:p>
            <a:r>
              <a:rPr lang="en-US" sz="2400" b="0" i="0" dirty="0">
                <a:solidFill>
                  <a:srgbClr val="000000"/>
                </a:solidFill>
                <a:effectLst/>
                <a:latin typeface="-apple-system"/>
              </a:rPr>
              <a:t>NPM is used to install libraries, Packages &amp; applications from Public repositories.</a:t>
            </a:r>
          </a:p>
          <a:p>
            <a:r>
              <a:rPr lang="en-US" sz="2400" b="0" i="0" dirty="0">
                <a:solidFill>
                  <a:srgbClr val="000000"/>
                </a:solidFill>
                <a:effectLst/>
                <a:latin typeface="-apple-system"/>
              </a:rPr>
              <a:t>We are going to use NPM to install </a:t>
            </a:r>
            <a:r>
              <a:rPr lang="en-US" sz="2400" b="0" i="0" u="sng" dirty="0">
                <a:solidFill>
                  <a:srgbClr val="0170B9"/>
                </a:solidFill>
                <a:effectLst/>
                <a:latin typeface="-apple-system"/>
                <a:hlinkClick r:id="rId2"/>
              </a:rPr>
              <a:t>Angular</a:t>
            </a:r>
            <a:r>
              <a:rPr lang="en-US" sz="2400" b="0" i="0" dirty="0">
                <a:solidFill>
                  <a:srgbClr val="000000"/>
                </a:solidFill>
                <a:effectLst/>
                <a:latin typeface="-apple-system"/>
              </a:rPr>
              <a:t>, </a:t>
            </a:r>
            <a:r>
              <a:rPr lang="en-US" sz="2400" b="0" i="0" u="sng" dirty="0">
                <a:solidFill>
                  <a:srgbClr val="0170B9"/>
                </a:solidFill>
                <a:effectLst/>
                <a:latin typeface="-apple-system"/>
                <a:hlinkClick r:id="rId3"/>
              </a:rPr>
              <a:t>Typescript</a:t>
            </a:r>
            <a:r>
              <a:rPr lang="en-US" sz="2400" b="0" i="0" dirty="0">
                <a:solidFill>
                  <a:srgbClr val="000000"/>
                </a:solidFill>
                <a:effectLst/>
                <a:latin typeface="-apple-system"/>
              </a:rPr>
              <a:t>, and any other packages/modules required by our application. NPM is can be used to upgrade these packages as and when necessary. Without NPM, we have to download and install all these packages manually.</a:t>
            </a:r>
            <a:endParaRPr lang="en-US" sz="2400" dirty="0">
              <a:solidFill>
                <a:srgbClr val="000000"/>
              </a:solidFill>
              <a:latin typeface="-apple-system"/>
            </a:endParaRPr>
          </a:p>
          <a:p>
            <a:r>
              <a:rPr lang="en-US" sz="2400" dirty="0"/>
              <a:t>Check </a:t>
            </a:r>
            <a:r>
              <a:rPr lang="en-US" sz="2400" dirty="0" err="1"/>
              <a:t>npm</a:t>
            </a:r>
            <a:r>
              <a:rPr lang="en-US" sz="2400" dirty="0"/>
              <a:t> –v</a:t>
            </a:r>
          </a:p>
          <a:p>
            <a:pPr marL="0" indent="0">
              <a:buNone/>
            </a:pPr>
            <a:endParaRPr lang="en-US" dirty="0"/>
          </a:p>
          <a:p>
            <a:endParaRPr lang="en-IN" dirty="0"/>
          </a:p>
        </p:txBody>
      </p:sp>
    </p:spTree>
    <p:extLst>
      <p:ext uri="{BB962C8B-B14F-4D97-AF65-F5344CB8AC3E}">
        <p14:creationId xmlns:p14="http://schemas.microsoft.com/office/powerpoint/2010/main" val="3484255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DBE80B-0F8D-4BAC-A743-AE29663C86A9}"/>
              </a:ext>
            </a:extLst>
          </p:cNvPr>
          <p:cNvSpPr>
            <a:spLocks noGrp="1"/>
          </p:cNvSpPr>
          <p:nvPr>
            <p:ph idx="1"/>
          </p:nvPr>
        </p:nvSpPr>
        <p:spPr>
          <a:xfrm>
            <a:off x="838200" y="762000"/>
            <a:ext cx="10515600" cy="5414963"/>
          </a:xfrm>
        </p:spPr>
        <p:txBody>
          <a:bodyPr>
            <a:normAutofit/>
          </a:bodyPr>
          <a:lstStyle/>
          <a:p>
            <a:r>
              <a:rPr lang="en-US" sz="2400" b="0" i="0" dirty="0">
                <a:solidFill>
                  <a:srgbClr val="000000"/>
                </a:solidFill>
                <a:effectLst/>
                <a:latin typeface="-apple-system"/>
              </a:rPr>
              <a:t>The NPM requires the </a:t>
            </a:r>
            <a:r>
              <a:rPr lang="en-US" sz="2400" b="0" i="0" dirty="0" err="1">
                <a:solidFill>
                  <a:srgbClr val="000000"/>
                </a:solidFill>
                <a:effectLst/>
                <a:latin typeface="-apple-system"/>
              </a:rPr>
              <a:t>Package.json</a:t>
            </a:r>
            <a:r>
              <a:rPr lang="en-US" sz="2400" b="0" i="0" dirty="0">
                <a:solidFill>
                  <a:srgbClr val="000000"/>
                </a:solidFill>
                <a:effectLst/>
                <a:latin typeface="-apple-system"/>
              </a:rPr>
              <a:t> file, which should contain the list of modules/packages used in your Application. We need to add all the list of dependencies required by our application the configuration file.</a:t>
            </a:r>
          </a:p>
          <a:p>
            <a:r>
              <a:rPr lang="en-IN" sz="2400" b="0" i="0" dirty="0" err="1">
                <a:solidFill>
                  <a:srgbClr val="008080"/>
                </a:solidFill>
                <a:effectLst/>
                <a:latin typeface="Verdana" panose="020B0604030504040204" pitchFamily="34" charset="0"/>
              </a:rPr>
              <a:t>npm</a:t>
            </a:r>
            <a:r>
              <a:rPr lang="en-IN" sz="2400" b="0" i="0" dirty="0">
                <a:solidFill>
                  <a:srgbClr val="008080"/>
                </a:solidFill>
                <a:effectLst/>
                <a:latin typeface="Verdana" panose="020B0604030504040204" pitchFamily="34" charset="0"/>
              </a:rPr>
              <a:t> </a:t>
            </a:r>
            <a:r>
              <a:rPr lang="en-IN" sz="2400" b="0" i="0" dirty="0">
                <a:solidFill>
                  <a:srgbClr val="000000"/>
                </a:solidFill>
                <a:effectLst/>
                <a:latin typeface="Verdana" panose="020B0604030504040204" pitchFamily="34" charset="0"/>
              </a:rPr>
              <a:t>install</a:t>
            </a:r>
            <a:r>
              <a:rPr lang="en-IN" sz="2400" b="0" i="0" dirty="0">
                <a:solidFill>
                  <a:srgbClr val="333333"/>
                </a:solidFill>
                <a:effectLst/>
                <a:latin typeface="Verdana" panose="020B0604030504040204" pitchFamily="34" charset="0"/>
              </a:rPr>
              <a:t>.</a:t>
            </a:r>
          </a:p>
          <a:p>
            <a:pPr marL="0" indent="0">
              <a:buNone/>
            </a:pPr>
            <a:r>
              <a:rPr lang="en-IN" sz="2400" b="1" i="0" dirty="0">
                <a:solidFill>
                  <a:srgbClr val="000000"/>
                </a:solidFill>
                <a:effectLst/>
                <a:latin typeface="-apple-system"/>
              </a:rPr>
              <a:t>Installing Angular</a:t>
            </a:r>
          </a:p>
          <a:p>
            <a:pPr marL="0" indent="0">
              <a:buNone/>
            </a:pPr>
            <a:r>
              <a:rPr lang="en-US" sz="2400" b="0" i="0" dirty="0">
                <a:solidFill>
                  <a:srgbClr val="000000"/>
                </a:solidFill>
                <a:effectLst/>
                <a:latin typeface="-apple-system"/>
              </a:rPr>
              <a:t>The </a:t>
            </a:r>
            <a:r>
              <a:rPr lang="en-US" sz="2400" b="0" i="0" strike="noStrike" dirty="0">
                <a:effectLst/>
                <a:latin typeface="-apple-system"/>
                <a:hlinkClick r:id="rId2">
                  <a:extLst>
                    <a:ext uri="{A12FA001-AC4F-418D-AE19-62706E023703}">
                      <ahyp:hlinkClr xmlns:ahyp="http://schemas.microsoft.com/office/drawing/2018/hyperlinkcolor" val="tx"/>
                    </a:ext>
                  </a:extLst>
                </a:hlinkClick>
              </a:rPr>
              <a:t>Angular CLI</a:t>
            </a:r>
            <a:r>
              <a:rPr lang="en-US" sz="2400" b="0" i="0" dirty="0">
                <a:effectLst/>
                <a:latin typeface="-apple-system"/>
              </a:rPr>
              <a:t> </a:t>
            </a:r>
            <a:r>
              <a:rPr lang="en-US" sz="2400" b="0" i="0" dirty="0">
                <a:solidFill>
                  <a:srgbClr val="000000"/>
                </a:solidFill>
                <a:effectLst/>
                <a:latin typeface="-apple-system"/>
              </a:rPr>
              <a:t>helps us to quickly create an Angular application with all the configuration files and packages in one single command. It also helps us to add features (</a:t>
            </a:r>
            <a:r>
              <a:rPr lang="en-US" sz="2400" b="0" i="0" u="sng" strike="noStrike" dirty="0">
                <a:effectLst/>
                <a:latin typeface="-apple-system"/>
                <a:hlinkClick r:id="rId3">
                  <a:extLst>
                    <a:ext uri="{A12FA001-AC4F-418D-AE19-62706E023703}">
                      <ahyp:hlinkClr xmlns:ahyp="http://schemas.microsoft.com/office/drawing/2018/hyperlinkcolor" val="tx"/>
                    </a:ext>
                  </a:extLst>
                </a:hlinkClick>
              </a:rPr>
              <a:t>components</a:t>
            </a:r>
            <a:r>
              <a:rPr lang="en-US" sz="2400" b="0" i="0" u="sng" dirty="0">
                <a:effectLst/>
                <a:latin typeface="-apple-system"/>
              </a:rPr>
              <a:t>, </a:t>
            </a:r>
            <a:r>
              <a:rPr lang="en-US" sz="2400" b="0" i="0" u="sng" strike="noStrike" dirty="0">
                <a:effectLst/>
                <a:latin typeface="-apple-system"/>
                <a:hlinkClick r:id="rId4">
                  <a:extLst>
                    <a:ext uri="{A12FA001-AC4F-418D-AE19-62706E023703}">
                      <ahyp:hlinkClr xmlns:ahyp="http://schemas.microsoft.com/office/drawing/2018/hyperlinkcolor" val="tx"/>
                    </a:ext>
                  </a:extLst>
                </a:hlinkClick>
              </a:rPr>
              <a:t>directives</a:t>
            </a:r>
            <a:r>
              <a:rPr lang="en-US" sz="2400" b="0" i="0" u="sng" dirty="0">
                <a:effectLst/>
                <a:latin typeface="-apple-system"/>
              </a:rPr>
              <a:t>, </a:t>
            </a:r>
            <a:r>
              <a:rPr lang="en-US" sz="2400" b="0" i="0" u="sng" strike="noStrike" dirty="0">
                <a:effectLst/>
                <a:latin typeface="-apple-system"/>
                <a:hlinkClick r:id="rId5">
                  <a:extLst>
                    <a:ext uri="{A12FA001-AC4F-418D-AE19-62706E023703}">
                      <ahyp:hlinkClr xmlns:ahyp="http://schemas.microsoft.com/office/drawing/2018/hyperlinkcolor" val="tx"/>
                    </a:ext>
                  </a:extLst>
                </a:hlinkClick>
              </a:rPr>
              <a:t>services</a:t>
            </a:r>
            <a:r>
              <a:rPr lang="en-US" sz="2400" b="0" i="0" dirty="0">
                <a:solidFill>
                  <a:srgbClr val="000000"/>
                </a:solidFill>
                <a:effectLst/>
                <a:latin typeface="-apple-system"/>
              </a:rPr>
              <a:t>, </a:t>
            </a:r>
            <a:r>
              <a:rPr lang="en-US" sz="2400" b="0" i="0" dirty="0" err="1">
                <a:solidFill>
                  <a:srgbClr val="000000"/>
                </a:solidFill>
                <a:effectLst/>
                <a:latin typeface="-apple-system"/>
              </a:rPr>
              <a:t>etc</a:t>
            </a:r>
            <a:r>
              <a:rPr lang="en-US" sz="2400" b="0" i="0" dirty="0">
                <a:solidFill>
                  <a:srgbClr val="000000"/>
                </a:solidFill>
                <a:effectLst/>
                <a:latin typeface="-apple-system"/>
              </a:rPr>
              <a:t>) to existing Angular applications.</a:t>
            </a:r>
          </a:p>
          <a:p>
            <a:pPr marL="0" indent="0">
              <a:buNone/>
            </a:pPr>
            <a:r>
              <a:rPr lang="en-IN" sz="2400" dirty="0"/>
              <a:t>The Angular CLI creates the Angular application, and uses Typescript, Webpack(module bundling), karma(unit testing) and protractor(end to end testing).</a:t>
            </a:r>
          </a:p>
        </p:txBody>
      </p:sp>
    </p:spTree>
    <p:extLst>
      <p:ext uri="{BB962C8B-B14F-4D97-AF65-F5344CB8AC3E}">
        <p14:creationId xmlns:p14="http://schemas.microsoft.com/office/powerpoint/2010/main" val="1921398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09EE97-AD18-4FC1-8E3E-C44E77A80861}"/>
              </a:ext>
            </a:extLst>
          </p:cNvPr>
          <p:cNvSpPr>
            <a:spLocks noGrp="1"/>
          </p:cNvSpPr>
          <p:nvPr>
            <p:ph idx="1"/>
          </p:nvPr>
        </p:nvSpPr>
        <p:spPr>
          <a:xfrm>
            <a:off x="504825" y="466725"/>
            <a:ext cx="10515600" cy="5672138"/>
          </a:xfrm>
        </p:spPr>
        <p:txBody>
          <a:bodyPr/>
          <a:lstStyle/>
          <a:p>
            <a:pPr marL="0" indent="0">
              <a:buNone/>
            </a:pPr>
            <a:r>
              <a:rPr lang="nn-NO" sz="2400" b="0" i="0" dirty="0">
                <a:solidFill>
                  <a:srgbClr val="000000"/>
                </a:solidFill>
                <a:effectLst/>
                <a:latin typeface="Verdana" panose="020B0604030504040204" pitchFamily="34" charset="0"/>
              </a:rPr>
              <a:t>npm</a:t>
            </a:r>
            <a:r>
              <a:rPr lang="nn-NO" sz="2400" b="0" i="0" dirty="0">
                <a:solidFill>
                  <a:srgbClr val="006FE0"/>
                </a:solidFill>
                <a:effectLst/>
                <a:latin typeface="Verdana" panose="020B0604030504040204" pitchFamily="34" charset="0"/>
              </a:rPr>
              <a:t> </a:t>
            </a:r>
            <a:r>
              <a:rPr lang="nn-NO" sz="2400" b="0" i="0" dirty="0">
                <a:solidFill>
                  <a:srgbClr val="000000"/>
                </a:solidFill>
                <a:effectLst/>
                <a:latin typeface="Verdana" panose="020B0604030504040204" pitchFamily="34" charset="0"/>
              </a:rPr>
              <a:t>i</a:t>
            </a:r>
            <a:r>
              <a:rPr lang="nn-NO" sz="2400" b="0" i="0" dirty="0">
                <a:solidFill>
                  <a:srgbClr val="006FE0"/>
                </a:solidFill>
                <a:effectLst/>
                <a:latin typeface="Verdana" panose="020B0604030504040204" pitchFamily="34" charset="0"/>
              </a:rPr>
              <a:t> </a:t>
            </a:r>
            <a:r>
              <a:rPr lang="nn-NO" sz="2400" b="0" i="0" dirty="0">
                <a:solidFill>
                  <a:srgbClr val="000000"/>
                </a:solidFill>
                <a:effectLst/>
                <a:latin typeface="Verdana" panose="020B0604030504040204" pitchFamily="34" charset="0"/>
              </a:rPr>
              <a:t>-g</a:t>
            </a:r>
            <a:r>
              <a:rPr lang="nn-NO" sz="2400" b="0" i="0" dirty="0">
                <a:solidFill>
                  <a:srgbClr val="006FE0"/>
                </a:solidFill>
                <a:effectLst/>
                <a:latin typeface="Verdana" panose="020B0604030504040204" pitchFamily="34" charset="0"/>
              </a:rPr>
              <a:t> </a:t>
            </a:r>
            <a:r>
              <a:rPr lang="nn-NO" sz="2400" b="0" i="0" dirty="0">
                <a:solidFill>
                  <a:srgbClr val="333333"/>
                </a:solidFill>
                <a:effectLst/>
                <a:latin typeface="Verdana" panose="020B0604030504040204" pitchFamily="34" charset="0"/>
              </a:rPr>
              <a:t>@</a:t>
            </a:r>
            <a:r>
              <a:rPr lang="nn-NO" sz="2400" b="0" i="0" dirty="0">
                <a:solidFill>
                  <a:srgbClr val="000000"/>
                </a:solidFill>
                <a:effectLst/>
                <a:latin typeface="Verdana" panose="020B0604030504040204" pitchFamily="34" charset="0"/>
              </a:rPr>
              <a:t>angular/cli</a:t>
            </a:r>
            <a:r>
              <a:rPr lang="nn-NO" sz="2400" b="0" i="0" dirty="0">
                <a:solidFill>
                  <a:srgbClr val="333333"/>
                </a:solidFill>
                <a:effectLst/>
                <a:latin typeface="Verdana" panose="020B0604030504040204" pitchFamily="34" charset="0"/>
              </a:rPr>
              <a:t>@</a:t>
            </a:r>
            <a:r>
              <a:rPr lang="nn-NO" sz="2400" b="0" i="0" dirty="0">
                <a:solidFill>
                  <a:srgbClr val="000000"/>
                </a:solidFill>
                <a:effectLst/>
                <a:latin typeface="Verdana" panose="020B0604030504040204" pitchFamily="34" charset="0"/>
              </a:rPr>
              <a:t>latest</a:t>
            </a:r>
            <a:r>
              <a:rPr lang="nn-NO" sz="2400" b="0" i="0" dirty="0">
                <a:solidFill>
                  <a:srgbClr val="006FE0"/>
                </a:solidFill>
                <a:effectLst/>
                <a:latin typeface="Verdana" panose="020B0604030504040204" pitchFamily="34" charset="0"/>
              </a:rPr>
              <a:t>  </a:t>
            </a:r>
            <a:r>
              <a:rPr lang="nn-NO" sz="2400" b="0" i="0" dirty="0">
                <a:effectLst/>
                <a:latin typeface="Verdana" panose="020B0604030504040204" pitchFamily="34" charset="0"/>
              </a:rPr>
              <a:t>(or) </a:t>
            </a:r>
          </a:p>
          <a:p>
            <a:pPr marL="0" indent="0">
              <a:buNone/>
            </a:pPr>
            <a:r>
              <a:rPr lang="en-IN" sz="2400" b="0" i="0" dirty="0" err="1">
                <a:solidFill>
                  <a:srgbClr val="000000"/>
                </a:solidFill>
                <a:effectLst/>
                <a:latin typeface="Verdana" panose="020B0604030504040204" pitchFamily="34" charset="0"/>
              </a:rPr>
              <a:t>npm</a:t>
            </a:r>
            <a:r>
              <a:rPr lang="en-IN" sz="2400" b="0" i="0" dirty="0">
                <a:solidFill>
                  <a:srgbClr val="006FE0"/>
                </a:solidFill>
                <a:effectLst/>
                <a:latin typeface="Verdana" panose="020B0604030504040204" pitchFamily="34" charset="0"/>
              </a:rPr>
              <a:t> </a:t>
            </a:r>
            <a:r>
              <a:rPr lang="en-IN" sz="2400" b="0" i="0" dirty="0" err="1">
                <a:solidFill>
                  <a:srgbClr val="000000"/>
                </a:solidFill>
                <a:effectLst/>
                <a:latin typeface="Verdana" panose="020B0604030504040204" pitchFamily="34" charset="0"/>
              </a:rPr>
              <a:t>i</a:t>
            </a:r>
            <a:r>
              <a:rPr lang="en-IN" sz="2400" b="0" i="0" dirty="0">
                <a:solidFill>
                  <a:srgbClr val="006FE0"/>
                </a:solidFill>
                <a:effectLst/>
                <a:latin typeface="Verdana" panose="020B0604030504040204" pitchFamily="34" charset="0"/>
              </a:rPr>
              <a:t> </a:t>
            </a:r>
            <a:r>
              <a:rPr lang="en-IN" sz="2400" b="0" i="0" dirty="0">
                <a:solidFill>
                  <a:srgbClr val="333333"/>
                </a:solidFill>
                <a:effectLst/>
                <a:latin typeface="Verdana" panose="020B0604030504040204" pitchFamily="34" charset="0"/>
              </a:rPr>
              <a:t>@</a:t>
            </a:r>
            <a:r>
              <a:rPr lang="en-IN" sz="2400" b="0" i="0" dirty="0">
                <a:solidFill>
                  <a:srgbClr val="000000"/>
                </a:solidFill>
                <a:effectLst/>
                <a:latin typeface="Verdana" panose="020B0604030504040204" pitchFamily="34" charset="0"/>
              </a:rPr>
              <a:t>angular/cli</a:t>
            </a:r>
            <a:r>
              <a:rPr lang="en-IN" sz="2400" b="0" i="0" dirty="0">
                <a:solidFill>
                  <a:srgbClr val="333333"/>
                </a:solidFill>
                <a:effectLst/>
                <a:latin typeface="Verdana" panose="020B0604030504040204" pitchFamily="34" charset="0"/>
              </a:rPr>
              <a:t>@</a:t>
            </a:r>
            <a:r>
              <a:rPr lang="en-IN" sz="2400" b="0" i="0" dirty="0">
                <a:effectLst/>
                <a:latin typeface="Verdana" panose="020B0604030504040204" pitchFamily="34" charset="0"/>
              </a:rPr>
              <a:t>6.1.1</a:t>
            </a:r>
          </a:p>
          <a:p>
            <a:pPr marL="0" indent="0">
              <a:buNone/>
            </a:pPr>
            <a:r>
              <a:rPr lang="en-IN" sz="2400" dirty="0">
                <a:latin typeface="Verdana" panose="020B0604030504040204" pitchFamily="34" charset="0"/>
              </a:rPr>
              <a:t>To check the version, use the command</a:t>
            </a:r>
          </a:p>
          <a:p>
            <a:pPr marL="0" indent="0">
              <a:buNone/>
            </a:pPr>
            <a:r>
              <a:rPr lang="en-IN" sz="2400" dirty="0">
                <a:latin typeface="Verdana" panose="020B0604030504040204" pitchFamily="34" charset="0"/>
              </a:rPr>
              <a:t>ng --version</a:t>
            </a:r>
          </a:p>
          <a:p>
            <a:pPr marL="0" indent="0">
              <a:buNone/>
            </a:pPr>
            <a:r>
              <a:rPr lang="en-US" sz="2400" b="1" i="0" dirty="0">
                <a:solidFill>
                  <a:srgbClr val="000000"/>
                </a:solidFill>
                <a:effectLst/>
                <a:latin typeface="-apple-system"/>
              </a:rPr>
              <a:t>Creating a new Angular Application</a:t>
            </a:r>
          </a:p>
          <a:p>
            <a:pPr marL="0" indent="0">
              <a:buNone/>
            </a:pPr>
            <a:r>
              <a:rPr lang="en-US" sz="2400" dirty="0">
                <a:solidFill>
                  <a:srgbClr val="000000"/>
                </a:solidFill>
                <a:latin typeface="-apple-system"/>
              </a:rPr>
              <a:t>ng new </a:t>
            </a:r>
            <a:r>
              <a:rPr lang="en-US" sz="2400" dirty="0" err="1">
                <a:solidFill>
                  <a:srgbClr val="000000"/>
                </a:solidFill>
                <a:latin typeface="-apple-system"/>
              </a:rPr>
              <a:t>FirstApp</a:t>
            </a:r>
            <a:endParaRPr lang="en-US" sz="2400" i="0" dirty="0">
              <a:solidFill>
                <a:srgbClr val="000000"/>
              </a:solidFill>
              <a:effectLst/>
              <a:latin typeface="-apple-system"/>
            </a:endParaRPr>
          </a:p>
          <a:p>
            <a:pPr marL="514350" indent="-514350">
              <a:buAutoNum type="arabicPeriod"/>
            </a:pPr>
            <a:r>
              <a:rPr lang="en-IN" sz="2400" dirty="0"/>
              <a:t>Creates a new folder </a:t>
            </a:r>
            <a:r>
              <a:rPr lang="en-IN" sz="2400" dirty="0" err="1"/>
              <a:t>FirstApp</a:t>
            </a:r>
            <a:endParaRPr lang="en-IN" sz="2400" dirty="0"/>
          </a:p>
          <a:p>
            <a:pPr marL="514350" indent="-514350">
              <a:buAutoNum type="arabicPeriod"/>
            </a:pPr>
            <a:r>
              <a:rPr lang="en-IN" sz="2400" dirty="0"/>
              <a:t>Sets up the folder structure for the application</a:t>
            </a:r>
          </a:p>
          <a:p>
            <a:pPr marL="514350" indent="-514350">
              <a:buAutoNum type="arabicPeriod"/>
            </a:pPr>
            <a:r>
              <a:rPr lang="en-IN" sz="2400" dirty="0"/>
              <a:t>Downloads and installs the angular libraries and dependencies</a:t>
            </a:r>
          </a:p>
          <a:p>
            <a:pPr marL="514350" indent="-514350">
              <a:buAutoNum type="arabicPeriod"/>
            </a:pPr>
            <a:r>
              <a:rPr lang="en-IN" sz="2400" dirty="0"/>
              <a:t>Installs and configures TypeScript</a:t>
            </a:r>
          </a:p>
          <a:p>
            <a:pPr marL="514350" indent="-514350">
              <a:buAutoNum type="arabicPeriod"/>
            </a:pPr>
            <a:r>
              <a:rPr lang="en-IN" sz="2400" dirty="0"/>
              <a:t>Installs and configures karma and protractor</a:t>
            </a:r>
          </a:p>
          <a:p>
            <a:pPr marL="514350" indent="-514350">
              <a:buAutoNum type="arabicPeriod"/>
            </a:pPr>
            <a:endParaRPr lang="en-IN" dirty="0"/>
          </a:p>
          <a:p>
            <a:pPr marL="514350" indent="-514350">
              <a:buAutoNum type="arabicPeriod"/>
            </a:pPr>
            <a:endParaRPr lang="en-IN" dirty="0"/>
          </a:p>
          <a:p>
            <a:pPr marL="514350" indent="-514350">
              <a:buAutoNum type="arabicPeriod"/>
            </a:pPr>
            <a:endParaRPr lang="en-IN" dirty="0"/>
          </a:p>
          <a:p>
            <a:pPr marL="514350" indent="-514350">
              <a:buAutoNum type="arabicPeriod"/>
            </a:pPr>
            <a:endParaRPr lang="en-IN" dirty="0"/>
          </a:p>
        </p:txBody>
      </p:sp>
    </p:spTree>
    <p:extLst>
      <p:ext uri="{BB962C8B-B14F-4D97-AF65-F5344CB8AC3E}">
        <p14:creationId xmlns:p14="http://schemas.microsoft.com/office/powerpoint/2010/main" val="311873971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816</TotalTime>
  <Words>3710</Words>
  <Application>Microsoft Office PowerPoint</Application>
  <PresentationFormat>Widescreen</PresentationFormat>
  <Paragraphs>278</Paragraphs>
  <Slides>43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-apple-system</vt:lpstr>
      <vt:lpstr>Arial</vt:lpstr>
      <vt:lpstr>inherit</vt:lpstr>
      <vt:lpstr>Open Sans</vt:lpstr>
      <vt:lpstr>Trebuchet MS</vt:lpstr>
      <vt:lpstr>Verdana</vt:lpstr>
      <vt:lpstr>Wingdings 3</vt:lpstr>
      <vt:lpstr>Facet</vt:lpstr>
      <vt:lpstr>Introduction to Angular</vt:lpstr>
      <vt:lpstr>What is Angular</vt:lpstr>
      <vt:lpstr>Difference between SPA and Traditional way</vt:lpstr>
      <vt:lpstr>Angular Features</vt:lpstr>
      <vt:lpstr>PowerPoint Presentation</vt:lpstr>
      <vt:lpstr>PowerPoint Presentation</vt:lpstr>
      <vt:lpstr>Installation Setup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Bootstrapping in Angular </vt:lpstr>
      <vt:lpstr>PowerPoint Presentation</vt:lpstr>
      <vt:lpstr>Angular Components</vt:lpstr>
      <vt:lpstr>PowerPoint Presentation</vt:lpstr>
      <vt:lpstr>PowerPoint Presentation</vt:lpstr>
      <vt:lpstr>PowerPoint Presentation</vt:lpstr>
      <vt:lpstr>PowerPoint Presentation</vt:lpstr>
      <vt:lpstr>Data Binding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Two-way Data binding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dc:title>
  <dc:creator>Parvathy</dc:creator>
  <cp:lastModifiedBy>Parvathy</cp:lastModifiedBy>
  <cp:revision>38</cp:revision>
  <dcterms:created xsi:type="dcterms:W3CDTF">2021-09-12T13:42:34Z</dcterms:created>
  <dcterms:modified xsi:type="dcterms:W3CDTF">2021-10-18T09:13:41Z</dcterms:modified>
</cp:coreProperties>
</file>