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C74CB6-337F-4C22-BA46-4F8AA13A3F2E}">
          <p14:sldIdLst>
            <p14:sldId id="256"/>
            <p14:sldId id="257"/>
          </p14:sldIdLst>
        </p14:section>
        <p14:section name="Untitled Section" id="{8A21588A-F551-4458-9B56-BA168E1E14D7}">
          <p14:sldIdLst>
            <p14:sldId id="258"/>
            <p14:sldId id="259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1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7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24" y="659876"/>
            <a:ext cx="5891753" cy="3265378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tx1"/>
                </a:solidFill>
              </a:rPr>
              <a:t>Sales Performance Analysis</a:t>
            </a:r>
            <a:br>
              <a:rPr lang="en-US" sz="3500" dirty="0">
                <a:solidFill>
                  <a:schemeClr val="tx1"/>
                </a:solidFill>
              </a:rPr>
            </a:br>
            <a:r>
              <a:rPr lang="en-US" sz="3500" dirty="0" smtClean="0">
                <a:solidFill>
                  <a:schemeClr val="tx1"/>
                </a:solidFill>
              </a:rPr>
              <a:t>Q1 2024 (Jan 2024)</a:t>
            </a: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03" y="5081047"/>
            <a:ext cx="4622025" cy="68815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Prepared by Omkar Abhyankar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Date : 20 Sept 2024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80" y="433633"/>
            <a:ext cx="3666058" cy="386499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257" y="1159497"/>
            <a:ext cx="702296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Introduction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2"/>
            </a:pPr>
            <a:r>
              <a:rPr lang="en-US" sz="2500" dirty="0" smtClean="0">
                <a:solidFill>
                  <a:schemeClr val="bg1"/>
                </a:solidFill>
              </a:rPr>
              <a:t>Key </a:t>
            </a:r>
            <a:r>
              <a:rPr lang="en-US" sz="2500" dirty="0">
                <a:solidFill>
                  <a:schemeClr val="bg1"/>
                </a:solidFill>
              </a:rPr>
              <a:t>Metrics </a:t>
            </a:r>
            <a:r>
              <a:rPr lang="en-US" sz="2500" dirty="0" smtClean="0">
                <a:solidFill>
                  <a:schemeClr val="bg1"/>
                </a:solidFill>
              </a:rPr>
              <a:t>Overview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3"/>
            </a:pPr>
            <a:r>
              <a:rPr lang="en-US" sz="2500" dirty="0" smtClean="0">
                <a:solidFill>
                  <a:schemeClr val="bg1"/>
                </a:solidFill>
              </a:rPr>
              <a:t>Sales </a:t>
            </a:r>
            <a:r>
              <a:rPr lang="en-US" sz="2500" dirty="0">
                <a:solidFill>
                  <a:schemeClr val="bg1"/>
                </a:solidFill>
              </a:rPr>
              <a:t>Growth </a:t>
            </a:r>
            <a:r>
              <a:rPr lang="en-US" sz="2500" dirty="0" smtClean="0">
                <a:solidFill>
                  <a:schemeClr val="bg1"/>
                </a:solidFill>
              </a:rPr>
              <a:t>Analysis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4"/>
            </a:pPr>
            <a:r>
              <a:rPr lang="en-US" sz="2500" dirty="0" smtClean="0">
                <a:solidFill>
                  <a:schemeClr val="bg1"/>
                </a:solidFill>
              </a:rPr>
              <a:t>Regional &amp; Product Performance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 smtClean="0">
                <a:solidFill>
                  <a:schemeClr val="bg1"/>
                </a:solidFill>
              </a:rPr>
              <a:t>5 .Recommendations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 smtClean="0">
                <a:solidFill>
                  <a:schemeClr val="bg1"/>
                </a:solidFill>
              </a:rPr>
              <a:t>6.</a:t>
            </a:r>
            <a:r>
              <a:rPr lang="en-US" sz="2500" dirty="0">
                <a:solidFill>
                  <a:schemeClr val="bg1"/>
                </a:solidFill>
              </a:rPr>
              <a:t>	Conclusion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113" y="141403"/>
            <a:ext cx="4414886" cy="1508288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pPr lvl="0"/>
            <a:r>
              <a:rPr lang="en-US" sz="3000" b="1" dirty="0" smtClean="0">
                <a:solidFill>
                  <a:schemeClr val="accent1"/>
                </a:solidFill>
              </a:rPr>
              <a:t>Introduction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791851" y="622168"/>
            <a:ext cx="623111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/>
              <a:t>Data used for this analysis was sourced from the company's sales database covering the period of January 1st to January 31st, 2024. Key metrics included Total Sales revenue, Top-selling Products, Sales by Region, and Customer Segmentation</a:t>
            </a:r>
            <a:endParaRPr lang="en-US" sz="2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625" y="2362144"/>
            <a:ext cx="3770721" cy="3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65609"/>
            <a:ext cx="3363974" cy="161198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marL="457200" indent="-457200"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106" y="348792"/>
            <a:ext cx="5967168" cy="3459637"/>
          </a:xfrm>
        </p:spPr>
        <p:txBody>
          <a:bodyPr>
            <a:normAutofit/>
          </a:bodyPr>
          <a:lstStyle/>
          <a:p>
            <a:pPr lvl="0"/>
            <a:r>
              <a:rPr lang="en-US" sz="2500" b="1" dirty="0"/>
              <a:t>Total Sales</a:t>
            </a:r>
            <a:r>
              <a:rPr lang="en-US" sz="2500" dirty="0"/>
              <a:t>: </a:t>
            </a:r>
            <a:r>
              <a:rPr lang="en-US" sz="2500" dirty="0" smtClean="0"/>
              <a:t>$460,000M</a:t>
            </a:r>
          </a:p>
          <a:p>
            <a:pPr marL="0" lvl="0" indent="0">
              <a:buNone/>
            </a:pPr>
            <a:endParaRPr lang="en-US" sz="2500" dirty="0"/>
          </a:p>
          <a:p>
            <a:pPr lvl="0"/>
            <a:r>
              <a:rPr lang="en-US" sz="2500" b="1" dirty="0"/>
              <a:t>Best Region</a:t>
            </a:r>
            <a:r>
              <a:rPr lang="en-US" sz="2500" dirty="0"/>
              <a:t>: </a:t>
            </a:r>
            <a:r>
              <a:rPr lang="en-US" sz="2500" dirty="0" smtClean="0"/>
              <a:t>East (Average Order value 42)</a:t>
            </a:r>
          </a:p>
          <a:p>
            <a:pPr marL="0" lvl="0" indent="0">
              <a:buNone/>
            </a:pPr>
            <a:endParaRPr lang="en-US" sz="2500" dirty="0" smtClean="0"/>
          </a:p>
          <a:p>
            <a:pPr lvl="0"/>
            <a:r>
              <a:rPr lang="en-US" sz="2500" b="1" dirty="0" smtClean="0"/>
              <a:t>Best </a:t>
            </a:r>
            <a:r>
              <a:rPr lang="en-US" sz="2500" b="1" dirty="0"/>
              <a:t>Product</a:t>
            </a:r>
            <a:r>
              <a:rPr lang="en-US" sz="2500" dirty="0"/>
              <a:t>: </a:t>
            </a:r>
            <a:r>
              <a:rPr lang="en-US" sz="2500" dirty="0" smtClean="0"/>
              <a:t>P004 (Total Sales $140M)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92" y="2547703"/>
            <a:ext cx="2387723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71" y="413168"/>
            <a:ext cx="6853287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marL="457200" indent="-4572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Sales Growth Analysis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46" y="2638044"/>
            <a:ext cx="5854046" cy="887581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As per the region West side region is doing good as compare to South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97" y="357289"/>
            <a:ext cx="3716917" cy="3071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671" y="3996965"/>
            <a:ext cx="7384328" cy="24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92" y="124771"/>
            <a:ext cx="4386904" cy="1336383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marL="457200" indent="-457200" algn="l">
              <a:buAutoNum type="arabicPeriod" startAt="4"/>
            </a:pPr>
            <a:r>
              <a:rPr lang="en-US" dirty="0">
                <a:solidFill>
                  <a:schemeClr val="bg1"/>
                </a:solidFill>
              </a:rPr>
              <a:t>Regional </a:t>
            </a:r>
            <a:r>
              <a:rPr lang="en-US" dirty="0" smtClean="0">
                <a:solidFill>
                  <a:schemeClr val="bg1"/>
                </a:solidFill>
              </a:rPr>
              <a:t>&amp; Product Performance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2" y="1743959"/>
            <a:ext cx="3714161" cy="22800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688" y="124771"/>
            <a:ext cx="6971557" cy="37402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10800000" flipV="1">
            <a:off x="5269582" y="4357134"/>
            <a:ext cx="6532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With this chart we can see the West side region is doing good and South region is doing not so well.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31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92" y="124772"/>
            <a:ext cx="4386904" cy="912176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marL="457200" indent="-457200" algn="l">
              <a:buAutoNum type="arabicPeriod" startAt="4"/>
            </a:pPr>
            <a:r>
              <a:rPr lang="en-US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5175315" y="2450617"/>
            <a:ext cx="66270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Increase </a:t>
            </a:r>
            <a:r>
              <a:rPr lang="en-US" dirty="0"/>
              <a:t>inventory and marketing efforts in </a:t>
            </a:r>
            <a:r>
              <a:rPr lang="en-US" dirty="0" smtClean="0"/>
              <a:t>Product P005.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Investigate sales decline in </a:t>
            </a:r>
            <a:r>
              <a:rPr lang="en-US" dirty="0" smtClean="0"/>
              <a:t>South Region and </a:t>
            </a:r>
            <a:r>
              <a:rPr lang="en-US" dirty="0"/>
              <a:t>consider targeted promotions.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27" y="1494682"/>
            <a:ext cx="2980211" cy="237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0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92" y="124771"/>
            <a:ext cx="3663585" cy="1336383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6. 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4949072" y="2061387"/>
            <a:ext cx="68532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Overall, </a:t>
            </a:r>
            <a:r>
              <a:rPr lang="en-US" dirty="0" smtClean="0"/>
              <a:t>January </a:t>
            </a:r>
            <a:r>
              <a:rPr lang="en-US" dirty="0"/>
              <a:t>performance was strong, with significant growth in </a:t>
            </a:r>
            <a:r>
              <a:rPr lang="en-US" dirty="0" smtClean="0"/>
              <a:t>Product P005 </a:t>
            </a:r>
            <a:r>
              <a:rPr lang="en-US" dirty="0"/>
              <a:t>and </a:t>
            </a:r>
            <a:r>
              <a:rPr lang="en-US" dirty="0" smtClean="0"/>
              <a:t>South Region . </a:t>
            </a:r>
          </a:p>
          <a:p>
            <a:endParaRPr lang="en-US" dirty="0"/>
          </a:p>
          <a:p>
            <a:r>
              <a:rPr lang="en-US" dirty="0" smtClean="0"/>
              <a:t>Areas </a:t>
            </a:r>
            <a:r>
              <a:rPr lang="en-US" dirty="0"/>
              <a:t>for improvement include </a:t>
            </a:r>
            <a:r>
              <a:rPr lang="en-US" dirty="0" smtClean="0"/>
              <a:t>South Region </a:t>
            </a:r>
            <a:r>
              <a:rPr lang="en-US" dirty="0"/>
              <a:t>B and </a:t>
            </a:r>
            <a:r>
              <a:rPr lang="en-US" dirty="0" smtClean="0"/>
              <a:t>Product P004</a:t>
            </a:r>
          </a:p>
          <a:p>
            <a:endParaRPr lang="en-US" dirty="0" smtClean="0"/>
          </a:p>
          <a:p>
            <a:r>
              <a:rPr lang="en-US" dirty="0" smtClean="0"/>
              <a:t>Recommended </a:t>
            </a:r>
            <a:r>
              <a:rPr lang="en-US" dirty="0"/>
              <a:t>actions have been outlined to sustain growth and improve underperforming areas."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2" y="1622823"/>
            <a:ext cx="3927536" cy="21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61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214</Words>
  <Application>Microsoft Office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Sales Performance Analysis Q1 2024 (Jan 2024)</vt:lpstr>
      <vt:lpstr>Agenda</vt:lpstr>
      <vt:lpstr>Introduction</vt:lpstr>
      <vt:lpstr>Key Metrics Overview</vt:lpstr>
      <vt:lpstr>Sales Growth Analysis</vt:lpstr>
      <vt:lpstr>Regional &amp; Product Performance</vt:lpstr>
      <vt:lpstr>Recommendations</vt:lpstr>
      <vt:lpstr>6.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2024-10-19T07:15:33Z</dcterms:created>
  <dcterms:modified xsi:type="dcterms:W3CDTF">2024-10-19T09:15:41Z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