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4" r:id="rId1"/>
  </p:sldMasterIdLst>
  <p:notesMasterIdLst>
    <p:notesMasterId r:id="rId29"/>
  </p:notesMasterIdLst>
  <p:sldIdLst>
    <p:sldId id="258" r:id="rId2"/>
    <p:sldId id="318" r:id="rId3"/>
    <p:sldId id="337" r:id="rId4"/>
    <p:sldId id="338" r:id="rId5"/>
    <p:sldId id="272" r:id="rId6"/>
    <p:sldId id="275" r:id="rId7"/>
    <p:sldId id="261" r:id="rId8"/>
    <p:sldId id="332" r:id="rId9"/>
    <p:sldId id="277" r:id="rId10"/>
    <p:sldId id="336" r:id="rId11"/>
    <p:sldId id="324" r:id="rId12"/>
    <p:sldId id="286" r:id="rId13"/>
    <p:sldId id="284" r:id="rId14"/>
    <p:sldId id="266" r:id="rId15"/>
    <p:sldId id="339" r:id="rId16"/>
    <p:sldId id="295" r:id="rId17"/>
    <p:sldId id="333" r:id="rId18"/>
    <p:sldId id="326" r:id="rId19"/>
    <p:sldId id="327" r:id="rId20"/>
    <p:sldId id="329" r:id="rId21"/>
    <p:sldId id="330" r:id="rId22"/>
    <p:sldId id="334" r:id="rId23"/>
    <p:sldId id="335" r:id="rId24"/>
    <p:sldId id="310" r:id="rId25"/>
    <p:sldId id="331" r:id="rId26"/>
    <p:sldId id="340" r:id="rId27"/>
    <p:sldId id="31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0" autoAdjust="0"/>
    <p:restoredTop sz="92460" autoAdjust="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ata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0CCB88-926E-4BFA-BCA2-2F6E369BAAD3}" type="doc">
      <dgm:prSet loTypeId="urn:microsoft.com/office/officeart/2005/8/layout/process5" loCatId="process" qsTypeId="urn:microsoft.com/office/officeart/2005/8/quickstyle/simple1" qsCatId="simple" csTypeId="urn:microsoft.com/office/officeart/2005/8/colors/colorful2" csCatId="colorful" phldr="1"/>
      <dgm:spPr/>
      <dgm:t>
        <a:bodyPr/>
        <a:lstStyle/>
        <a:p>
          <a:endParaRPr lang="en-US"/>
        </a:p>
      </dgm:t>
    </dgm:pt>
    <dgm:pt modelId="{DEA0F597-57AE-4C45-934C-E79996643631}">
      <dgm:prSet custT="1"/>
      <dgm:spPr/>
      <dgm:t>
        <a:bodyPr/>
        <a:lstStyle/>
        <a:p>
          <a:r>
            <a:rPr lang="en-US" sz="2400" b="1" dirty="0">
              <a:solidFill>
                <a:schemeClr val="tx1"/>
              </a:solidFill>
            </a:rPr>
            <a:t>Introduction </a:t>
          </a:r>
        </a:p>
      </dgm:t>
    </dgm:pt>
    <dgm:pt modelId="{50A6A29E-F247-4F5C-98B4-3B04F7C2DB42}" type="parTrans" cxnId="{0F3B9A31-7F2A-4870-B74E-F4D0DB896979}">
      <dgm:prSet/>
      <dgm:spPr/>
      <dgm:t>
        <a:bodyPr/>
        <a:lstStyle/>
        <a:p>
          <a:endParaRPr lang="en-US"/>
        </a:p>
      </dgm:t>
    </dgm:pt>
    <dgm:pt modelId="{2904CC3A-DCC7-4572-83AC-D39514C5B0B3}" type="sibTrans" cxnId="{0F3B9A31-7F2A-4870-B74E-F4D0DB896979}">
      <dgm:prSet/>
      <dgm:spPr/>
      <dgm:t>
        <a:bodyPr/>
        <a:lstStyle/>
        <a:p>
          <a:endParaRPr lang="en-US"/>
        </a:p>
      </dgm:t>
    </dgm:pt>
    <dgm:pt modelId="{DD959646-BCAC-437E-BF49-AC82431ECF16}">
      <dgm:prSet custT="1"/>
      <dgm:spPr/>
      <dgm:t>
        <a:bodyPr/>
        <a:lstStyle/>
        <a:p>
          <a:r>
            <a:rPr lang="en-US" sz="2400" b="1" dirty="0">
              <a:solidFill>
                <a:schemeClr val="tx1"/>
              </a:solidFill>
            </a:rPr>
            <a:t>Objectives</a:t>
          </a:r>
        </a:p>
      </dgm:t>
    </dgm:pt>
    <dgm:pt modelId="{A36FE791-937E-45C8-8C6C-F352A6AF26F9}" type="parTrans" cxnId="{7CCC0FA4-A57E-497E-A156-99D2279A2259}">
      <dgm:prSet/>
      <dgm:spPr/>
      <dgm:t>
        <a:bodyPr/>
        <a:lstStyle/>
        <a:p>
          <a:endParaRPr lang="en-US"/>
        </a:p>
      </dgm:t>
    </dgm:pt>
    <dgm:pt modelId="{3FAD6C8E-9F46-49D6-A9EA-4F14B12784FB}" type="sibTrans" cxnId="{7CCC0FA4-A57E-497E-A156-99D2279A2259}">
      <dgm:prSet/>
      <dgm:spPr/>
      <dgm:t>
        <a:bodyPr/>
        <a:lstStyle/>
        <a:p>
          <a:endParaRPr lang="en-US"/>
        </a:p>
      </dgm:t>
    </dgm:pt>
    <dgm:pt modelId="{1433AC6F-0765-4C10-A372-9C7E9D767D1D}">
      <dgm:prSet custT="1"/>
      <dgm:spPr/>
      <dgm:t>
        <a:bodyPr/>
        <a:lstStyle/>
        <a:p>
          <a:r>
            <a:rPr lang="en-US" sz="2800" b="1" dirty="0">
              <a:solidFill>
                <a:schemeClr val="tx1"/>
              </a:solidFill>
            </a:rPr>
            <a:t>Methods</a:t>
          </a:r>
          <a:endParaRPr lang="en-US" sz="2400" b="1" dirty="0">
            <a:solidFill>
              <a:schemeClr val="tx1"/>
            </a:solidFill>
          </a:endParaRPr>
        </a:p>
      </dgm:t>
    </dgm:pt>
    <dgm:pt modelId="{1FBC73D8-EFF8-41F3-8242-D26501C79DD2}" type="parTrans" cxnId="{2AE52DE9-FF4F-4A5F-A4F0-00C492C29B00}">
      <dgm:prSet/>
      <dgm:spPr/>
      <dgm:t>
        <a:bodyPr/>
        <a:lstStyle/>
        <a:p>
          <a:endParaRPr lang="en-US"/>
        </a:p>
      </dgm:t>
    </dgm:pt>
    <dgm:pt modelId="{C3C7DBDD-621F-422F-9FBB-4BDAD84B7F40}" type="sibTrans" cxnId="{2AE52DE9-FF4F-4A5F-A4F0-00C492C29B00}">
      <dgm:prSet/>
      <dgm:spPr/>
      <dgm:t>
        <a:bodyPr/>
        <a:lstStyle/>
        <a:p>
          <a:endParaRPr lang="en-US"/>
        </a:p>
      </dgm:t>
    </dgm:pt>
    <dgm:pt modelId="{8116A004-DBE1-4FE6-BA9D-8DACA6CDF649}">
      <dgm:prSet custT="1"/>
      <dgm:spPr/>
      <dgm:t>
        <a:bodyPr/>
        <a:lstStyle/>
        <a:p>
          <a:r>
            <a:rPr lang="en-US" sz="2000" b="1" dirty="0">
              <a:solidFill>
                <a:schemeClr val="tx1"/>
              </a:solidFill>
            </a:rPr>
            <a:t> ARIMA: Autoregressive Integrated Moving Average</a:t>
          </a:r>
        </a:p>
      </dgm:t>
    </dgm:pt>
    <dgm:pt modelId="{C0257323-05AB-476C-8595-B12E27CDE70C}" type="parTrans" cxnId="{FEC22C1C-EC3B-4E6B-8FC3-75CE724B8DC9}">
      <dgm:prSet/>
      <dgm:spPr/>
      <dgm:t>
        <a:bodyPr/>
        <a:lstStyle/>
        <a:p>
          <a:endParaRPr lang="en-US"/>
        </a:p>
      </dgm:t>
    </dgm:pt>
    <dgm:pt modelId="{A62FFF18-C04F-428B-AA3F-8F1FC2503753}" type="sibTrans" cxnId="{FEC22C1C-EC3B-4E6B-8FC3-75CE724B8DC9}">
      <dgm:prSet/>
      <dgm:spPr/>
      <dgm:t>
        <a:bodyPr/>
        <a:lstStyle/>
        <a:p>
          <a:endParaRPr lang="en-US"/>
        </a:p>
      </dgm:t>
    </dgm:pt>
    <dgm:pt modelId="{C97F5362-342C-478D-B18A-026E8BC11497}">
      <dgm:prSet custT="1"/>
      <dgm:spPr/>
      <dgm:t>
        <a:bodyPr/>
        <a:lstStyle/>
        <a:p>
          <a:r>
            <a:rPr lang="en-US" sz="2400" b="1" dirty="0">
              <a:solidFill>
                <a:schemeClr val="tx1"/>
              </a:solidFill>
            </a:rPr>
            <a:t>ARIMA Model Results</a:t>
          </a:r>
        </a:p>
      </dgm:t>
    </dgm:pt>
    <dgm:pt modelId="{EF745910-2912-498F-825C-5CFD710055DB}" type="parTrans" cxnId="{11B746C1-848E-42C0-8533-FEDBC131B538}">
      <dgm:prSet/>
      <dgm:spPr/>
      <dgm:t>
        <a:bodyPr/>
        <a:lstStyle/>
        <a:p>
          <a:endParaRPr lang="en-US"/>
        </a:p>
      </dgm:t>
    </dgm:pt>
    <dgm:pt modelId="{28F25202-C9DB-4AD4-BFE9-02AE6BEE9F5C}" type="sibTrans" cxnId="{11B746C1-848E-42C0-8533-FEDBC131B538}">
      <dgm:prSet/>
      <dgm:spPr/>
      <dgm:t>
        <a:bodyPr/>
        <a:lstStyle/>
        <a:p>
          <a:endParaRPr lang="en-US"/>
        </a:p>
      </dgm:t>
    </dgm:pt>
    <dgm:pt modelId="{D8EDE315-F3A1-4E6E-B77C-0C62ED8EFA4B}">
      <dgm:prSet custT="1"/>
      <dgm:spPr/>
      <dgm:t>
        <a:bodyPr/>
        <a:lstStyle/>
        <a:p>
          <a:r>
            <a:rPr lang="en-US" sz="2400" b="1" dirty="0">
              <a:solidFill>
                <a:schemeClr val="tx1"/>
              </a:solidFill>
            </a:rPr>
            <a:t> LSTM: Long Short-Term Memory</a:t>
          </a:r>
        </a:p>
      </dgm:t>
    </dgm:pt>
    <dgm:pt modelId="{FDC83221-887F-41F0-B934-0F2E2B3BF6D9}" type="parTrans" cxnId="{23EABD24-B702-4DD2-ACFF-9339FD99356E}">
      <dgm:prSet/>
      <dgm:spPr/>
      <dgm:t>
        <a:bodyPr/>
        <a:lstStyle/>
        <a:p>
          <a:endParaRPr lang="en-US"/>
        </a:p>
      </dgm:t>
    </dgm:pt>
    <dgm:pt modelId="{FD1E01E4-854E-478B-8E43-BD076BA4A0C8}" type="sibTrans" cxnId="{23EABD24-B702-4DD2-ACFF-9339FD99356E}">
      <dgm:prSet/>
      <dgm:spPr/>
      <dgm:t>
        <a:bodyPr/>
        <a:lstStyle/>
        <a:p>
          <a:endParaRPr lang="en-US"/>
        </a:p>
      </dgm:t>
    </dgm:pt>
    <dgm:pt modelId="{BDF6EC69-BFA7-4F6A-B87B-D852E7CA2D7B}">
      <dgm:prSet custT="1"/>
      <dgm:spPr/>
      <dgm:t>
        <a:bodyPr/>
        <a:lstStyle/>
        <a:p>
          <a:r>
            <a:rPr lang="en-US" sz="2400" b="1" dirty="0">
              <a:solidFill>
                <a:schemeClr val="tx1"/>
              </a:solidFill>
            </a:rPr>
            <a:t>LSTM Model</a:t>
          </a:r>
        </a:p>
        <a:p>
          <a:r>
            <a:rPr lang="en-US" sz="2400" b="1" dirty="0">
              <a:solidFill>
                <a:schemeClr val="tx1"/>
              </a:solidFill>
            </a:rPr>
            <a:t>Result</a:t>
          </a:r>
        </a:p>
      </dgm:t>
    </dgm:pt>
    <dgm:pt modelId="{4F24212C-F282-41AA-B0EC-F17663AA37EA}" type="parTrans" cxnId="{5298E66A-7F06-4C8E-8B69-1CE5646EF8CF}">
      <dgm:prSet/>
      <dgm:spPr/>
      <dgm:t>
        <a:bodyPr/>
        <a:lstStyle/>
        <a:p>
          <a:endParaRPr lang="en-US"/>
        </a:p>
      </dgm:t>
    </dgm:pt>
    <dgm:pt modelId="{5F5B9AB8-A609-4AF0-B6FD-6D7AD4C694CE}" type="sibTrans" cxnId="{5298E66A-7F06-4C8E-8B69-1CE5646EF8CF}">
      <dgm:prSet/>
      <dgm:spPr/>
      <dgm:t>
        <a:bodyPr/>
        <a:lstStyle/>
        <a:p>
          <a:endParaRPr lang="en-US"/>
        </a:p>
      </dgm:t>
    </dgm:pt>
    <dgm:pt modelId="{BA867212-C572-4637-A872-5CBB275D97E2}">
      <dgm:prSet custT="1"/>
      <dgm:spPr/>
      <dgm:t>
        <a:bodyPr/>
        <a:lstStyle/>
        <a:p>
          <a:r>
            <a:rPr lang="en-US" sz="2400" b="1" dirty="0">
              <a:solidFill>
                <a:schemeClr val="tx1"/>
              </a:solidFill>
            </a:rPr>
            <a:t>Conclusions</a:t>
          </a:r>
        </a:p>
      </dgm:t>
    </dgm:pt>
    <dgm:pt modelId="{4ABCDA41-60AF-400B-9F6B-282B2C46F03F}" type="parTrans" cxnId="{79B48E94-2AED-461B-B014-66B66D9485F7}">
      <dgm:prSet/>
      <dgm:spPr/>
      <dgm:t>
        <a:bodyPr/>
        <a:lstStyle/>
        <a:p>
          <a:endParaRPr lang="en-US"/>
        </a:p>
      </dgm:t>
    </dgm:pt>
    <dgm:pt modelId="{3CD0A3C8-B53C-4E52-9CD4-71D815A42A66}" type="sibTrans" cxnId="{79B48E94-2AED-461B-B014-66B66D9485F7}">
      <dgm:prSet/>
      <dgm:spPr/>
      <dgm:t>
        <a:bodyPr/>
        <a:lstStyle/>
        <a:p>
          <a:endParaRPr lang="en-US"/>
        </a:p>
      </dgm:t>
    </dgm:pt>
    <dgm:pt modelId="{8EB7F010-2866-4A54-9A4A-8064BE460D02}">
      <dgm:prSet custT="1"/>
      <dgm:spPr/>
      <dgm:t>
        <a:bodyPr/>
        <a:lstStyle/>
        <a:p>
          <a:r>
            <a:rPr lang="en-US" sz="2400" b="1" dirty="0">
              <a:solidFill>
                <a:schemeClr val="tx1"/>
              </a:solidFill>
            </a:rPr>
            <a:t>Limitations</a:t>
          </a:r>
        </a:p>
      </dgm:t>
    </dgm:pt>
    <dgm:pt modelId="{6B73728A-1042-4B2F-A548-2D4D7A1F4F04}" type="parTrans" cxnId="{F1CC0102-8203-4B06-96C0-7489EEBCF7F9}">
      <dgm:prSet/>
      <dgm:spPr/>
      <dgm:t>
        <a:bodyPr/>
        <a:lstStyle/>
        <a:p>
          <a:endParaRPr lang="en-US"/>
        </a:p>
      </dgm:t>
    </dgm:pt>
    <dgm:pt modelId="{49659059-C584-483B-89E8-4F28CF9C1000}" type="sibTrans" cxnId="{F1CC0102-8203-4B06-96C0-7489EEBCF7F9}">
      <dgm:prSet/>
      <dgm:spPr/>
      <dgm:t>
        <a:bodyPr/>
        <a:lstStyle/>
        <a:p>
          <a:endParaRPr lang="en-US"/>
        </a:p>
      </dgm:t>
    </dgm:pt>
    <dgm:pt modelId="{E146AC35-A31C-4432-BF79-C1EBBF27A4DE}">
      <dgm:prSet custT="1"/>
      <dgm:spPr/>
      <dgm:t>
        <a:bodyPr/>
        <a:lstStyle/>
        <a:p>
          <a:r>
            <a:rPr lang="en-US" sz="2400" b="1" dirty="0">
              <a:solidFill>
                <a:schemeClr val="tx1"/>
              </a:solidFill>
            </a:rPr>
            <a:t>Future Implementation</a:t>
          </a:r>
        </a:p>
      </dgm:t>
    </dgm:pt>
    <dgm:pt modelId="{B2313BFB-9E18-4159-842E-12E89CFD16FE}" type="parTrans" cxnId="{6A457781-D9E7-4DA7-A56B-C5091B4259DF}">
      <dgm:prSet/>
      <dgm:spPr/>
      <dgm:t>
        <a:bodyPr/>
        <a:lstStyle/>
        <a:p>
          <a:endParaRPr lang="en-US"/>
        </a:p>
      </dgm:t>
    </dgm:pt>
    <dgm:pt modelId="{744DEDA5-B292-4827-81E9-998E5AB45706}" type="sibTrans" cxnId="{6A457781-D9E7-4DA7-A56B-C5091B4259DF}">
      <dgm:prSet/>
      <dgm:spPr/>
      <dgm:t>
        <a:bodyPr/>
        <a:lstStyle/>
        <a:p>
          <a:endParaRPr lang="en-US"/>
        </a:p>
      </dgm:t>
    </dgm:pt>
    <dgm:pt modelId="{E27669F3-241D-4009-B645-14442CFDFD37}">
      <dgm:prSet/>
      <dgm:spPr/>
      <dgm:t>
        <a:bodyPr/>
        <a:lstStyle/>
        <a:p>
          <a:r>
            <a:rPr lang="en-US" b="1" dirty="0">
              <a:solidFill>
                <a:schemeClr val="tx1"/>
              </a:solidFill>
            </a:rPr>
            <a:t>References</a:t>
          </a:r>
        </a:p>
      </dgm:t>
    </dgm:pt>
    <dgm:pt modelId="{6F8BB9CC-86A4-42B9-AAFD-4EA31D958DA6}" type="parTrans" cxnId="{35388B49-0320-48F8-A862-D7FE8B75AB80}">
      <dgm:prSet/>
      <dgm:spPr/>
      <dgm:t>
        <a:bodyPr/>
        <a:lstStyle/>
        <a:p>
          <a:endParaRPr lang="en-US"/>
        </a:p>
      </dgm:t>
    </dgm:pt>
    <dgm:pt modelId="{CEC25189-9BE2-4A45-A17E-D7B6763C3A25}" type="sibTrans" cxnId="{35388B49-0320-48F8-A862-D7FE8B75AB80}">
      <dgm:prSet/>
      <dgm:spPr/>
      <dgm:t>
        <a:bodyPr/>
        <a:lstStyle/>
        <a:p>
          <a:endParaRPr lang="en-US"/>
        </a:p>
      </dgm:t>
    </dgm:pt>
    <dgm:pt modelId="{9CA0C79D-31EF-47B1-A003-5E363A4647C6}" type="pres">
      <dgm:prSet presAssocID="{8D0CCB88-926E-4BFA-BCA2-2F6E369BAAD3}" presName="diagram" presStyleCnt="0">
        <dgm:presLayoutVars>
          <dgm:dir/>
          <dgm:resizeHandles val="exact"/>
        </dgm:presLayoutVars>
      </dgm:prSet>
      <dgm:spPr/>
    </dgm:pt>
    <dgm:pt modelId="{E4F72DE4-9B2E-4553-B0E4-9E2DCB0E4606}" type="pres">
      <dgm:prSet presAssocID="{DEA0F597-57AE-4C45-934C-E79996643631}" presName="node" presStyleLbl="node1" presStyleIdx="0" presStyleCnt="11">
        <dgm:presLayoutVars>
          <dgm:bulletEnabled val="1"/>
        </dgm:presLayoutVars>
      </dgm:prSet>
      <dgm:spPr/>
    </dgm:pt>
    <dgm:pt modelId="{A3F995AB-4729-4A0C-9C41-1867C3C5ACB8}" type="pres">
      <dgm:prSet presAssocID="{2904CC3A-DCC7-4572-83AC-D39514C5B0B3}" presName="sibTrans" presStyleLbl="sibTrans2D1" presStyleIdx="0" presStyleCnt="10"/>
      <dgm:spPr/>
    </dgm:pt>
    <dgm:pt modelId="{BA46B0E6-FBB2-41D7-A7FF-AB89C93E1A18}" type="pres">
      <dgm:prSet presAssocID="{2904CC3A-DCC7-4572-83AC-D39514C5B0B3}" presName="connectorText" presStyleLbl="sibTrans2D1" presStyleIdx="0" presStyleCnt="10"/>
      <dgm:spPr/>
    </dgm:pt>
    <dgm:pt modelId="{05BC6917-B60B-4516-92FF-0D6F9536DF3B}" type="pres">
      <dgm:prSet presAssocID="{DD959646-BCAC-437E-BF49-AC82431ECF16}" presName="node" presStyleLbl="node1" presStyleIdx="1" presStyleCnt="11">
        <dgm:presLayoutVars>
          <dgm:bulletEnabled val="1"/>
        </dgm:presLayoutVars>
      </dgm:prSet>
      <dgm:spPr/>
    </dgm:pt>
    <dgm:pt modelId="{7C7EBBC8-DF06-436D-B034-FB5A81E55AA1}" type="pres">
      <dgm:prSet presAssocID="{3FAD6C8E-9F46-49D6-A9EA-4F14B12784FB}" presName="sibTrans" presStyleLbl="sibTrans2D1" presStyleIdx="1" presStyleCnt="10"/>
      <dgm:spPr/>
    </dgm:pt>
    <dgm:pt modelId="{5E996D5C-A269-4772-B9EE-BE3193B0294F}" type="pres">
      <dgm:prSet presAssocID="{3FAD6C8E-9F46-49D6-A9EA-4F14B12784FB}" presName="connectorText" presStyleLbl="sibTrans2D1" presStyleIdx="1" presStyleCnt="10"/>
      <dgm:spPr/>
    </dgm:pt>
    <dgm:pt modelId="{0B534126-F36D-4949-9203-3D1E993FC25E}" type="pres">
      <dgm:prSet presAssocID="{1433AC6F-0765-4C10-A372-9C7E9D767D1D}" presName="node" presStyleLbl="node1" presStyleIdx="2" presStyleCnt="11">
        <dgm:presLayoutVars>
          <dgm:bulletEnabled val="1"/>
        </dgm:presLayoutVars>
      </dgm:prSet>
      <dgm:spPr/>
    </dgm:pt>
    <dgm:pt modelId="{58E0ED44-E8DF-4E16-A732-E502DEEBBC9C}" type="pres">
      <dgm:prSet presAssocID="{C3C7DBDD-621F-422F-9FBB-4BDAD84B7F40}" presName="sibTrans" presStyleLbl="sibTrans2D1" presStyleIdx="2" presStyleCnt="10"/>
      <dgm:spPr/>
    </dgm:pt>
    <dgm:pt modelId="{98C27B78-32EB-4CC4-9DC4-CE36068525D7}" type="pres">
      <dgm:prSet presAssocID="{C3C7DBDD-621F-422F-9FBB-4BDAD84B7F40}" presName="connectorText" presStyleLbl="sibTrans2D1" presStyleIdx="2" presStyleCnt="10"/>
      <dgm:spPr/>
    </dgm:pt>
    <dgm:pt modelId="{DDBEFF5A-83F1-4132-8283-1899C7329DE3}" type="pres">
      <dgm:prSet presAssocID="{8116A004-DBE1-4FE6-BA9D-8DACA6CDF649}" presName="node" presStyleLbl="node1" presStyleIdx="3" presStyleCnt="11" custScaleX="111153">
        <dgm:presLayoutVars>
          <dgm:bulletEnabled val="1"/>
        </dgm:presLayoutVars>
      </dgm:prSet>
      <dgm:spPr/>
    </dgm:pt>
    <dgm:pt modelId="{F01B7CB2-D671-401D-9FC6-CC026D0C0D45}" type="pres">
      <dgm:prSet presAssocID="{A62FFF18-C04F-428B-AA3F-8F1FC2503753}" presName="sibTrans" presStyleLbl="sibTrans2D1" presStyleIdx="3" presStyleCnt="10"/>
      <dgm:spPr/>
    </dgm:pt>
    <dgm:pt modelId="{E112D500-88C2-40DD-98F0-160A797960F4}" type="pres">
      <dgm:prSet presAssocID="{A62FFF18-C04F-428B-AA3F-8F1FC2503753}" presName="connectorText" presStyleLbl="sibTrans2D1" presStyleIdx="3" presStyleCnt="10"/>
      <dgm:spPr/>
    </dgm:pt>
    <dgm:pt modelId="{D54A600C-AA87-4A32-BA12-73A9469163B1}" type="pres">
      <dgm:prSet presAssocID="{C97F5362-342C-478D-B18A-026E8BC11497}" presName="node" presStyleLbl="node1" presStyleIdx="4" presStyleCnt="11" custScaleX="105504">
        <dgm:presLayoutVars>
          <dgm:bulletEnabled val="1"/>
        </dgm:presLayoutVars>
      </dgm:prSet>
      <dgm:spPr/>
    </dgm:pt>
    <dgm:pt modelId="{D725FE18-2E9E-4C49-BF4B-4C2417CB8A3B}" type="pres">
      <dgm:prSet presAssocID="{28F25202-C9DB-4AD4-BFE9-02AE6BEE9F5C}" presName="sibTrans" presStyleLbl="sibTrans2D1" presStyleIdx="4" presStyleCnt="10"/>
      <dgm:spPr/>
    </dgm:pt>
    <dgm:pt modelId="{B0C15354-4EA7-4F5A-BC73-1609581FD6BF}" type="pres">
      <dgm:prSet presAssocID="{28F25202-C9DB-4AD4-BFE9-02AE6BEE9F5C}" presName="connectorText" presStyleLbl="sibTrans2D1" presStyleIdx="4" presStyleCnt="10"/>
      <dgm:spPr/>
    </dgm:pt>
    <dgm:pt modelId="{401FA438-73BE-43B8-8A97-0B2F67015F03}" type="pres">
      <dgm:prSet presAssocID="{D8EDE315-F3A1-4E6E-B77C-0C62ED8EFA4B}" presName="node" presStyleLbl="node1" presStyleIdx="5" presStyleCnt="11">
        <dgm:presLayoutVars>
          <dgm:bulletEnabled val="1"/>
        </dgm:presLayoutVars>
      </dgm:prSet>
      <dgm:spPr/>
    </dgm:pt>
    <dgm:pt modelId="{4E7FCB87-E2E0-4C2A-85AE-9B0623A81100}" type="pres">
      <dgm:prSet presAssocID="{FD1E01E4-854E-478B-8E43-BD076BA4A0C8}" presName="sibTrans" presStyleLbl="sibTrans2D1" presStyleIdx="5" presStyleCnt="10"/>
      <dgm:spPr/>
    </dgm:pt>
    <dgm:pt modelId="{060EDFA3-6CDB-4499-8589-DFA7CDDB120E}" type="pres">
      <dgm:prSet presAssocID="{FD1E01E4-854E-478B-8E43-BD076BA4A0C8}" presName="connectorText" presStyleLbl="sibTrans2D1" presStyleIdx="5" presStyleCnt="10"/>
      <dgm:spPr/>
    </dgm:pt>
    <dgm:pt modelId="{AFAE758B-903C-4DE2-ABB9-8D3A926DE265}" type="pres">
      <dgm:prSet presAssocID="{BDF6EC69-BFA7-4F6A-B87B-D852E7CA2D7B}" presName="node" presStyleLbl="node1" presStyleIdx="6" presStyleCnt="11">
        <dgm:presLayoutVars>
          <dgm:bulletEnabled val="1"/>
        </dgm:presLayoutVars>
      </dgm:prSet>
      <dgm:spPr/>
    </dgm:pt>
    <dgm:pt modelId="{95391476-9C56-46E9-A173-2427A350B1C9}" type="pres">
      <dgm:prSet presAssocID="{5F5B9AB8-A609-4AF0-B6FD-6D7AD4C694CE}" presName="sibTrans" presStyleLbl="sibTrans2D1" presStyleIdx="6" presStyleCnt="10"/>
      <dgm:spPr/>
    </dgm:pt>
    <dgm:pt modelId="{BF38E7DE-627A-4482-9436-29849A3DD6AB}" type="pres">
      <dgm:prSet presAssocID="{5F5B9AB8-A609-4AF0-B6FD-6D7AD4C694CE}" presName="connectorText" presStyleLbl="sibTrans2D1" presStyleIdx="6" presStyleCnt="10"/>
      <dgm:spPr/>
    </dgm:pt>
    <dgm:pt modelId="{0E087780-86C3-4174-B433-9A966BF29A15}" type="pres">
      <dgm:prSet presAssocID="{BA867212-C572-4637-A872-5CBB275D97E2}" presName="node" presStyleLbl="node1" presStyleIdx="7" presStyleCnt="11">
        <dgm:presLayoutVars>
          <dgm:bulletEnabled val="1"/>
        </dgm:presLayoutVars>
      </dgm:prSet>
      <dgm:spPr/>
    </dgm:pt>
    <dgm:pt modelId="{9A40BC23-E1C0-4453-9A73-46C56F9B09FA}" type="pres">
      <dgm:prSet presAssocID="{3CD0A3C8-B53C-4E52-9CD4-71D815A42A66}" presName="sibTrans" presStyleLbl="sibTrans2D1" presStyleIdx="7" presStyleCnt="10"/>
      <dgm:spPr/>
    </dgm:pt>
    <dgm:pt modelId="{996E6A4E-7090-4E31-BAAA-E5EAD1A9B56E}" type="pres">
      <dgm:prSet presAssocID="{3CD0A3C8-B53C-4E52-9CD4-71D815A42A66}" presName="connectorText" presStyleLbl="sibTrans2D1" presStyleIdx="7" presStyleCnt="10"/>
      <dgm:spPr/>
    </dgm:pt>
    <dgm:pt modelId="{DA3421A2-31A1-429F-A052-AE802D0E741E}" type="pres">
      <dgm:prSet presAssocID="{8EB7F010-2866-4A54-9A4A-8064BE460D02}" presName="node" presStyleLbl="node1" presStyleIdx="8" presStyleCnt="11" custLinFactNeighborX="-4" custLinFactNeighborY="-19418">
        <dgm:presLayoutVars>
          <dgm:bulletEnabled val="1"/>
        </dgm:presLayoutVars>
      </dgm:prSet>
      <dgm:spPr/>
    </dgm:pt>
    <dgm:pt modelId="{CA060F89-CDE6-407A-8A8C-422A304A0CEB}" type="pres">
      <dgm:prSet presAssocID="{49659059-C584-483B-89E8-4F28CF9C1000}" presName="sibTrans" presStyleLbl="sibTrans2D1" presStyleIdx="8" presStyleCnt="10"/>
      <dgm:spPr/>
    </dgm:pt>
    <dgm:pt modelId="{06A895D3-9D4F-4B22-B173-DCB6D56D68B6}" type="pres">
      <dgm:prSet presAssocID="{49659059-C584-483B-89E8-4F28CF9C1000}" presName="connectorText" presStyleLbl="sibTrans2D1" presStyleIdx="8" presStyleCnt="10"/>
      <dgm:spPr/>
    </dgm:pt>
    <dgm:pt modelId="{5A42782A-9F30-4547-B3D7-718CD7684975}" type="pres">
      <dgm:prSet presAssocID="{E146AC35-A31C-4432-BF79-C1EBBF27A4DE}" presName="node" presStyleLbl="node1" presStyleIdx="9" presStyleCnt="11" custScaleX="127005" custLinFactNeighborX="1456" custLinFactNeighborY="-14564">
        <dgm:presLayoutVars>
          <dgm:bulletEnabled val="1"/>
        </dgm:presLayoutVars>
      </dgm:prSet>
      <dgm:spPr/>
    </dgm:pt>
    <dgm:pt modelId="{CADB942C-F56F-4419-9C0F-4744A78BE804}" type="pres">
      <dgm:prSet presAssocID="{744DEDA5-B292-4827-81E9-998E5AB45706}" presName="sibTrans" presStyleLbl="sibTrans2D1" presStyleIdx="9" presStyleCnt="10"/>
      <dgm:spPr/>
    </dgm:pt>
    <dgm:pt modelId="{8E99ABE7-F394-45F8-B3D0-80B68D339619}" type="pres">
      <dgm:prSet presAssocID="{744DEDA5-B292-4827-81E9-998E5AB45706}" presName="connectorText" presStyleLbl="sibTrans2D1" presStyleIdx="9" presStyleCnt="10"/>
      <dgm:spPr/>
    </dgm:pt>
    <dgm:pt modelId="{310CDF1B-A825-4332-A64B-7255C605DAAD}" type="pres">
      <dgm:prSet presAssocID="{E27669F3-241D-4009-B645-14442CFDFD37}" presName="node" presStyleLbl="node1" presStyleIdx="10" presStyleCnt="11" custLinFactNeighborX="-4935" custLinFactNeighborY="-16583">
        <dgm:presLayoutVars>
          <dgm:bulletEnabled val="1"/>
        </dgm:presLayoutVars>
      </dgm:prSet>
      <dgm:spPr/>
    </dgm:pt>
  </dgm:ptLst>
  <dgm:cxnLst>
    <dgm:cxn modelId="{10481701-6CE4-4BC5-9978-3FF80B1E972C}" type="presOf" srcId="{8EB7F010-2866-4A54-9A4A-8064BE460D02}" destId="{DA3421A2-31A1-429F-A052-AE802D0E741E}" srcOrd="0" destOrd="0" presId="urn:microsoft.com/office/officeart/2005/8/layout/process5"/>
    <dgm:cxn modelId="{F1CC0102-8203-4B06-96C0-7489EEBCF7F9}" srcId="{8D0CCB88-926E-4BFA-BCA2-2F6E369BAAD3}" destId="{8EB7F010-2866-4A54-9A4A-8064BE460D02}" srcOrd="8" destOrd="0" parTransId="{6B73728A-1042-4B2F-A548-2D4D7A1F4F04}" sibTransId="{49659059-C584-483B-89E8-4F28CF9C1000}"/>
    <dgm:cxn modelId="{FEC22C1C-EC3B-4E6B-8FC3-75CE724B8DC9}" srcId="{8D0CCB88-926E-4BFA-BCA2-2F6E369BAAD3}" destId="{8116A004-DBE1-4FE6-BA9D-8DACA6CDF649}" srcOrd="3" destOrd="0" parTransId="{C0257323-05AB-476C-8595-B12E27CDE70C}" sibTransId="{A62FFF18-C04F-428B-AA3F-8F1FC2503753}"/>
    <dgm:cxn modelId="{23EABD24-B702-4DD2-ACFF-9339FD99356E}" srcId="{8D0CCB88-926E-4BFA-BCA2-2F6E369BAAD3}" destId="{D8EDE315-F3A1-4E6E-B77C-0C62ED8EFA4B}" srcOrd="5" destOrd="0" parTransId="{FDC83221-887F-41F0-B934-0F2E2B3BF6D9}" sibTransId="{FD1E01E4-854E-478B-8E43-BD076BA4A0C8}"/>
    <dgm:cxn modelId="{3072FF25-CF1E-4F11-A6CB-290F569E9605}" type="presOf" srcId="{2904CC3A-DCC7-4572-83AC-D39514C5B0B3}" destId="{A3F995AB-4729-4A0C-9C41-1867C3C5ACB8}" srcOrd="0" destOrd="0" presId="urn:microsoft.com/office/officeart/2005/8/layout/process5"/>
    <dgm:cxn modelId="{C7A0DE2D-758B-4901-9A73-CB21C512807F}" type="presOf" srcId="{3CD0A3C8-B53C-4E52-9CD4-71D815A42A66}" destId="{9A40BC23-E1C0-4453-9A73-46C56F9B09FA}" srcOrd="0" destOrd="0" presId="urn:microsoft.com/office/officeart/2005/8/layout/process5"/>
    <dgm:cxn modelId="{B28CAE2E-2814-4B4B-86F3-CDF76B0B33B6}" type="presOf" srcId="{BDF6EC69-BFA7-4F6A-B87B-D852E7CA2D7B}" destId="{AFAE758B-903C-4DE2-ABB9-8D3A926DE265}" srcOrd="0" destOrd="0" presId="urn:microsoft.com/office/officeart/2005/8/layout/process5"/>
    <dgm:cxn modelId="{0F3B9A31-7F2A-4870-B74E-F4D0DB896979}" srcId="{8D0CCB88-926E-4BFA-BCA2-2F6E369BAAD3}" destId="{DEA0F597-57AE-4C45-934C-E79996643631}" srcOrd="0" destOrd="0" parTransId="{50A6A29E-F247-4F5C-98B4-3B04F7C2DB42}" sibTransId="{2904CC3A-DCC7-4572-83AC-D39514C5B0B3}"/>
    <dgm:cxn modelId="{25F4D131-76A5-4ED0-8A6A-A873AF95FFBB}" type="presOf" srcId="{C97F5362-342C-478D-B18A-026E8BC11497}" destId="{D54A600C-AA87-4A32-BA12-73A9469163B1}" srcOrd="0" destOrd="0" presId="urn:microsoft.com/office/officeart/2005/8/layout/process5"/>
    <dgm:cxn modelId="{0DEA6935-7F30-4E66-A60E-1C27DAED7BCC}" type="presOf" srcId="{BA867212-C572-4637-A872-5CBB275D97E2}" destId="{0E087780-86C3-4174-B433-9A966BF29A15}" srcOrd="0" destOrd="0" presId="urn:microsoft.com/office/officeart/2005/8/layout/process5"/>
    <dgm:cxn modelId="{A2E4D938-D1D3-4170-965A-CFDDBEC710F2}" type="presOf" srcId="{3FAD6C8E-9F46-49D6-A9EA-4F14B12784FB}" destId="{7C7EBBC8-DF06-436D-B034-FB5A81E55AA1}" srcOrd="0" destOrd="0" presId="urn:microsoft.com/office/officeart/2005/8/layout/process5"/>
    <dgm:cxn modelId="{5FEFE45D-AE77-455F-9B86-B659DDB04F46}" type="presOf" srcId="{D8EDE315-F3A1-4E6E-B77C-0C62ED8EFA4B}" destId="{401FA438-73BE-43B8-8A97-0B2F67015F03}" srcOrd="0" destOrd="0" presId="urn:microsoft.com/office/officeart/2005/8/layout/process5"/>
    <dgm:cxn modelId="{8BF71141-D483-443E-85D9-0BA3BB5475C8}" type="presOf" srcId="{A62FFF18-C04F-428B-AA3F-8F1FC2503753}" destId="{F01B7CB2-D671-401D-9FC6-CC026D0C0D45}" srcOrd="0" destOrd="0" presId="urn:microsoft.com/office/officeart/2005/8/layout/process5"/>
    <dgm:cxn modelId="{35388B49-0320-48F8-A862-D7FE8B75AB80}" srcId="{8D0CCB88-926E-4BFA-BCA2-2F6E369BAAD3}" destId="{E27669F3-241D-4009-B645-14442CFDFD37}" srcOrd="10" destOrd="0" parTransId="{6F8BB9CC-86A4-42B9-AAFD-4EA31D958DA6}" sibTransId="{CEC25189-9BE2-4A45-A17E-D7B6763C3A25}"/>
    <dgm:cxn modelId="{5298E66A-7F06-4C8E-8B69-1CE5646EF8CF}" srcId="{8D0CCB88-926E-4BFA-BCA2-2F6E369BAAD3}" destId="{BDF6EC69-BFA7-4F6A-B87B-D852E7CA2D7B}" srcOrd="6" destOrd="0" parTransId="{4F24212C-F282-41AA-B0EC-F17663AA37EA}" sibTransId="{5F5B9AB8-A609-4AF0-B6FD-6D7AD4C694CE}"/>
    <dgm:cxn modelId="{758F3F6C-D937-4505-B556-7E92B2F11770}" type="presOf" srcId="{744DEDA5-B292-4827-81E9-998E5AB45706}" destId="{8E99ABE7-F394-45F8-B3D0-80B68D339619}" srcOrd="1" destOrd="0" presId="urn:microsoft.com/office/officeart/2005/8/layout/process5"/>
    <dgm:cxn modelId="{6EE38D50-2446-446B-8233-FB6CA9FC8FBF}" type="presOf" srcId="{FD1E01E4-854E-478B-8E43-BD076BA4A0C8}" destId="{4E7FCB87-E2E0-4C2A-85AE-9B0623A81100}" srcOrd="0" destOrd="0" presId="urn:microsoft.com/office/officeart/2005/8/layout/process5"/>
    <dgm:cxn modelId="{6A457781-D9E7-4DA7-A56B-C5091B4259DF}" srcId="{8D0CCB88-926E-4BFA-BCA2-2F6E369BAAD3}" destId="{E146AC35-A31C-4432-BF79-C1EBBF27A4DE}" srcOrd="9" destOrd="0" parTransId="{B2313BFB-9E18-4159-842E-12E89CFD16FE}" sibTransId="{744DEDA5-B292-4827-81E9-998E5AB45706}"/>
    <dgm:cxn modelId="{BB82738B-CE02-4BB8-8764-83D55581881C}" type="presOf" srcId="{2904CC3A-DCC7-4572-83AC-D39514C5B0B3}" destId="{BA46B0E6-FBB2-41D7-A7FF-AB89C93E1A18}" srcOrd="1" destOrd="0" presId="urn:microsoft.com/office/officeart/2005/8/layout/process5"/>
    <dgm:cxn modelId="{7F0C7790-FC3B-4C2A-B7D3-3ED72CB404F7}" type="presOf" srcId="{8D0CCB88-926E-4BFA-BCA2-2F6E369BAAD3}" destId="{9CA0C79D-31EF-47B1-A003-5E363A4647C6}" srcOrd="0" destOrd="0" presId="urn:microsoft.com/office/officeart/2005/8/layout/process5"/>
    <dgm:cxn modelId="{79B48E94-2AED-461B-B014-66B66D9485F7}" srcId="{8D0CCB88-926E-4BFA-BCA2-2F6E369BAAD3}" destId="{BA867212-C572-4637-A872-5CBB275D97E2}" srcOrd="7" destOrd="0" parTransId="{4ABCDA41-60AF-400B-9F6B-282B2C46F03F}" sibTransId="{3CD0A3C8-B53C-4E52-9CD4-71D815A42A66}"/>
    <dgm:cxn modelId="{F72E2B95-5C3E-4E8E-9324-FCFA489CFC85}" type="presOf" srcId="{A62FFF18-C04F-428B-AA3F-8F1FC2503753}" destId="{E112D500-88C2-40DD-98F0-160A797960F4}" srcOrd="1" destOrd="0" presId="urn:microsoft.com/office/officeart/2005/8/layout/process5"/>
    <dgm:cxn modelId="{14669B95-501B-423D-8616-FD0C3A00608B}" type="presOf" srcId="{FD1E01E4-854E-478B-8E43-BD076BA4A0C8}" destId="{060EDFA3-6CDB-4499-8589-DFA7CDDB120E}" srcOrd="1" destOrd="0" presId="urn:microsoft.com/office/officeart/2005/8/layout/process5"/>
    <dgm:cxn modelId="{527A1B97-F405-421A-A1DF-B719C457447B}" type="presOf" srcId="{C3C7DBDD-621F-422F-9FBB-4BDAD84B7F40}" destId="{98C27B78-32EB-4CC4-9DC4-CE36068525D7}" srcOrd="1" destOrd="0" presId="urn:microsoft.com/office/officeart/2005/8/layout/process5"/>
    <dgm:cxn modelId="{6CE7C79A-1906-4960-9283-612D58FE3CF0}" type="presOf" srcId="{3CD0A3C8-B53C-4E52-9CD4-71D815A42A66}" destId="{996E6A4E-7090-4E31-BAAA-E5EAD1A9B56E}" srcOrd="1" destOrd="0" presId="urn:microsoft.com/office/officeart/2005/8/layout/process5"/>
    <dgm:cxn modelId="{378F579B-3F2F-408C-A1ED-99C82E1E26E4}" type="presOf" srcId="{DEA0F597-57AE-4C45-934C-E79996643631}" destId="{E4F72DE4-9B2E-4553-B0E4-9E2DCB0E4606}" srcOrd="0" destOrd="0" presId="urn:microsoft.com/office/officeart/2005/8/layout/process5"/>
    <dgm:cxn modelId="{7CCC0FA4-A57E-497E-A156-99D2279A2259}" srcId="{8D0CCB88-926E-4BFA-BCA2-2F6E369BAAD3}" destId="{DD959646-BCAC-437E-BF49-AC82431ECF16}" srcOrd="1" destOrd="0" parTransId="{A36FE791-937E-45C8-8C6C-F352A6AF26F9}" sibTransId="{3FAD6C8E-9F46-49D6-A9EA-4F14B12784FB}"/>
    <dgm:cxn modelId="{82F50BA6-3939-46F9-A20F-6FBA9D69FB2B}" type="presOf" srcId="{8116A004-DBE1-4FE6-BA9D-8DACA6CDF649}" destId="{DDBEFF5A-83F1-4132-8283-1899C7329DE3}" srcOrd="0" destOrd="0" presId="urn:microsoft.com/office/officeart/2005/8/layout/process5"/>
    <dgm:cxn modelId="{65CD59A6-B9C3-48D5-92FB-77AC994F921E}" type="presOf" srcId="{49659059-C584-483B-89E8-4F28CF9C1000}" destId="{CA060F89-CDE6-407A-8A8C-422A304A0CEB}" srcOrd="0" destOrd="0" presId="urn:microsoft.com/office/officeart/2005/8/layout/process5"/>
    <dgm:cxn modelId="{ECC02FAD-70D4-4DD5-9CE2-A5023C8790E7}" type="presOf" srcId="{3FAD6C8E-9F46-49D6-A9EA-4F14B12784FB}" destId="{5E996D5C-A269-4772-B9EE-BE3193B0294F}" srcOrd="1" destOrd="0" presId="urn:microsoft.com/office/officeart/2005/8/layout/process5"/>
    <dgm:cxn modelId="{BCBF91B1-460C-4CD9-A14A-6FB0AEAA3206}" type="presOf" srcId="{C3C7DBDD-621F-422F-9FBB-4BDAD84B7F40}" destId="{58E0ED44-E8DF-4E16-A732-E502DEEBBC9C}" srcOrd="0" destOrd="0" presId="urn:microsoft.com/office/officeart/2005/8/layout/process5"/>
    <dgm:cxn modelId="{8F0834B2-C1AB-464E-BA15-D0686AC11776}" type="presOf" srcId="{28F25202-C9DB-4AD4-BFE9-02AE6BEE9F5C}" destId="{B0C15354-4EA7-4F5A-BC73-1609581FD6BF}" srcOrd="1" destOrd="0" presId="urn:microsoft.com/office/officeart/2005/8/layout/process5"/>
    <dgm:cxn modelId="{48FE13B4-86E7-4221-A524-71B68A3DB0AE}" type="presOf" srcId="{5F5B9AB8-A609-4AF0-B6FD-6D7AD4C694CE}" destId="{95391476-9C56-46E9-A173-2427A350B1C9}" srcOrd="0" destOrd="0" presId="urn:microsoft.com/office/officeart/2005/8/layout/process5"/>
    <dgm:cxn modelId="{11B746C1-848E-42C0-8533-FEDBC131B538}" srcId="{8D0CCB88-926E-4BFA-BCA2-2F6E369BAAD3}" destId="{C97F5362-342C-478D-B18A-026E8BC11497}" srcOrd="4" destOrd="0" parTransId="{EF745910-2912-498F-825C-5CFD710055DB}" sibTransId="{28F25202-C9DB-4AD4-BFE9-02AE6BEE9F5C}"/>
    <dgm:cxn modelId="{5DB55CC2-4703-4015-8324-DC2707936F2E}" type="presOf" srcId="{28F25202-C9DB-4AD4-BFE9-02AE6BEE9F5C}" destId="{D725FE18-2E9E-4C49-BF4B-4C2417CB8A3B}" srcOrd="0" destOrd="0" presId="urn:microsoft.com/office/officeart/2005/8/layout/process5"/>
    <dgm:cxn modelId="{ED834DCE-A7CF-42C2-8FD2-5A36112FD540}" type="presOf" srcId="{E27669F3-241D-4009-B645-14442CFDFD37}" destId="{310CDF1B-A825-4332-A64B-7255C605DAAD}" srcOrd="0" destOrd="0" presId="urn:microsoft.com/office/officeart/2005/8/layout/process5"/>
    <dgm:cxn modelId="{A5DC8DDD-9215-4950-8B0F-DC6C7D53E74C}" type="presOf" srcId="{5F5B9AB8-A609-4AF0-B6FD-6D7AD4C694CE}" destId="{BF38E7DE-627A-4482-9436-29849A3DD6AB}" srcOrd="1" destOrd="0" presId="urn:microsoft.com/office/officeart/2005/8/layout/process5"/>
    <dgm:cxn modelId="{1306E5E5-8897-4E9F-BAC2-7C5E6883C37C}" type="presOf" srcId="{49659059-C584-483B-89E8-4F28CF9C1000}" destId="{06A895D3-9D4F-4B22-B173-DCB6D56D68B6}" srcOrd="1" destOrd="0" presId="urn:microsoft.com/office/officeart/2005/8/layout/process5"/>
    <dgm:cxn modelId="{2AE52DE9-FF4F-4A5F-A4F0-00C492C29B00}" srcId="{8D0CCB88-926E-4BFA-BCA2-2F6E369BAAD3}" destId="{1433AC6F-0765-4C10-A372-9C7E9D767D1D}" srcOrd="2" destOrd="0" parTransId="{1FBC73D8-EFF8-41F3-8242-D26501C79DD2}" sibTransId="{C3C7DBDD-621F-422F-9FBB-4BDAD84B7F40}"/>
    <dgm:cxn modelId="{1CFAF3EC-88CB-48A4-B521-1C46FF2A1801}" type="presOf" srcId="{E146AC35-A31C-4432-BF79-C1EBBF27A4DE}" destId="{5A42782A-9F30-4547-B3D7-718CD7684975}" srcOrd="0" destOrd="0" presId="urn:microsoft.com/office/officeart/2005/8/layout/process5"/>
    <dgm:cxn modelId="{C5CB21F5-3507-4E4F-B232-3B892A11AFE2}" type="presOf" srcId="{1433AC6F-0765-4C10-A372-9C7E9D767D1D}" destId="{0B534126-F36D-4949-9203-3D1E993FC25E}" srcOrd="0" destOrd="0" presId="urn:microsoft.com/office/officeart/2005/8/layout/process5"/>
    <dgm:cxn modelId="{F8A295FA-65F4-4722-9F0C-489EE50175D1}" type="presOf" srcId="{744DEDA5-B292-4827-81E9-998E5AB45706}" destId="{CADB942C-F56F-4419-9C0F-4744A78BE804}" srcOrd="0" destOrd="0" presId="urn:microsoft.com/office/officeart/2005/8/layout/process5"/>
    <dgm:cxn modelId="{18225AFC-4EB1-4EED-8842-E9E827A0FE7C}" type="presOf" srcId="{DD959646-BCAC-437E-BF49-AC82431ECF16}" destId="{05BC6917-B60B-4516-92FF-0D6F9536DF3B}" srcOrd="0" destOrd="0" presId="urn:microsoft.com/office/officeart/2005/8/layout/process5"/>
    <dgm:cxn modelId="{B448441F-2F50-4E3B-A725-7A414BFAB33A}" type="presParOf" srcId="{9CA0C79D-31EF-47B1-A003-5E363A4647C6}" destId="{E4F72DE4-9B2E-4553-B0E4-9E2DCB0E4606}" srcOrd="0" destOrd="0" presId="urn:microsoft.com/office/officeart/2005/8/layout/process5"/>
    <dgm:cxn modelId="{E70056CA-4D28-41AE-8F64-946C1DA20BA7}" type="presParOf" srcId="{9CA0C79D-31EF-47B1-A003-5E363A4647C6}" destId="{A3F995AB-4729-4A0C-9C41-1867C3C5ACB8}" srcOrd="1" destOrd="0" presId="urn:microsoft.com/office/officeart/2005/8/layout/process5"/>
    <dgm:cxn modelId="{F0DCF864-FFD8-4217-BBA4-1BE72AF1845B}" type="presParOf" srcId="{A3F995AB-4729-4A0C-9C41-1867C3C5ACB8}" destId="{BA46B0E6-FBB2-41D7-A7FF-AB89C93E1A18}" srcOrd="0" destOrd="0" presId="urn:microsoft.com/office/officeart/2005/8/layout/process5"/>
    <dgm:cxn modelId="{43FEB161-F542-4170-8A95-98A439EDB7C8}" type="presParOf" srcId="{9CA0C79D-31EF-47B1-A003-5E363A4647C6}" destId="{05BC6917-B60B-4516-92FF-0D6F9536DF3B}" srcOrd="2" destOrd="0" presId="urn:microsoft.com/office/officeart/2005/8/layout/process5"/>
    <dgm:cxn modelId="{B0A4CF2C-4934-4638-B7D4-CD4B4B8E7215}" type="presParOf" srcId="{9CA0C79D-31EF-47B1-A003-5E363A4647C6}" destId="{7C7EBBC8-DF06-436D-B034-FB5A81E55AA1}" srcOrd="3" destOrd="0" presId="urn:microsoft.com/office/officeart/2005/8/layout/process5"/>
    <dgm:cxn modelId="{14A10BF7-A981-4A13-9043-6B7703C55760}" type="presParOf" srcId="{7C7EBBC8-DF06-436D-B034-FB5A81E55AA1}" destId="{5E996D5C-A269-4772-B9EE-BE3193B0294F}" srcOrd="0" destOrd="0" presId="urn:microsoft.com/office/officeart/2005/8/layout/process5"/>
    <dgm:cxn modelId="{BDF9A858-F147-45B5-8E84-525777B8FCD6}" type="presParOf" srcId="{9CA0C79D-31EF-47B1-A003-5E363A4647C6}" destId="{0B534126-F36D-4949-9203-3D1E993FC25E}" srcOrd="4" destOrd="0" presId="urn:microsoft.com/office/officeart/2005/8/layout/process5"/>
    <dgm:cxn modelId="{4C709E78-77EA-4227-B19F-2A9D38120D32}" type="presParOf" srcId="{9CA0C79D-31EF-47B1-A003-5E363A4647C6}" destId="{58E0ED44-E8DF-4E16-A732-E502DEEBBC9C}" srcOrd="5" destOrd="0" presId="urn:microsoft.com/office/officeart/2005/8/layout/process5"/>
    <dgm:cxn modelId="{C790CB62-41A1-4027-A51C-2A5E916131DD}" type="presParOf" srcId="{58E0ED44-E8DF-4E16-A732-E502DEEBBC9C}" destId="{98C27B78-32EB-4CC4-9DC4-CE36068525D7}" srcOrd="0" destOrd="0" presId="urn:microsoft.com/office/officeart/2005/8/layout/process5"/>
    <dgm:cxn modelId="{8BE14949-B776-4CA7-BCEE-1BCC0359FA1A}" type="presParOf" srcId="{9CA0C79D-31EF-47B1-A003-5E363A4647C6}" destId="{DDBEFF5A-83F1-4132-8283-1899C7329DE3}" srcOrd="6" destOrd="0" presId="urn:microsoft.com/office/officeart/2005/8/layout/process5"/>
    <dgm:cxn modelId="{34449CDD-11C5-4A46-ACF7-01D1051C5060}" type="presParOf" srcId="{9CA0C79D-31EF-47B1-A003-5E363A4647C6}" destId="{F01B7CB2-D671-401D-9FC6-CC026D0C0D45}" srcOrd="7" destOrd="0" presId="urn:microsoft.com/office/officeart/2005/8/layout/process5"/>
    <dgm:cxn modelId="{196D391E-E60C-4F13-A723-C62B1DBCFEA5}" type="presParOf" srcId="{F01B7CB2-D671-401D-9FC6-CC026D0C0D45}" destId="{E112D500-88C2-40DD-98F0-160A797960F4}" srcOrd="0" destOrd="0" presId="urn:microsoft.com/office/officeart/2005/8/layout/process5"/>
    <dgm:cxn modelId="{4BD3F75F-DBF6-4AFF-B1D7-FAFA79101B5B}" type="presParOf" srcId="{9CA0C79D-31EF-47B1-A003-5E363A4647C6}" destId="{D54A600C-AA87-4A32-BA12-73A9469163B1}" srcOrd="8" destOrd="0" presId="urn:microsoft.com/office/officeart/2005/8/layout/process5"/>
    <dgm:cxn modelId="{C1C0F0E0-CA2D-40F1-84D2-0A49F0C80792}" type="presParOf" srcId="{9CA0C79D-31EF-47B1-A003-5E363A4647C6}" destId="{D725FE18-2E9E-4C49-BF4B-4C2417CB8A3B}" srcOrd="9" destOrd="0" presId="urn:microsoft.com/office/officeart/2005/8/layout/process5"/>
    <dgm:cxn modelId="{1D81C1DA-EDE0-406E-9878-A9D5FD152389}" type="presParOf" srcId="{D725FE18-2E9E-4C49-BF4B-4C2417CB8A3B}" destId="{B0C15354-4EA7-4F5A-BC73-1609581FD6BF}" srcOrd="0" destOrd="0" presId="urn:microsoft.com/office/officeart/2005/8/layout/process5"/>
    <dgm:cxn modelId="{6C423780-BC86-454E-9BE7-9912E3CB1D2D}" type="presParOf" srcId="{9CA0C79D-31EF-47B1-A003-5E363A4647C6}" destId="{401FA438-73BE-43B8-8A97-0B2F67015F03}" srcOrd="10" destOrd="0" presId="urn:microsoft.com/office/officeart/2005/8/layout/process5"/>
    <dgm:cxn modelId="{00A5635B-C389-492F-9CEA-CE64D7E30942}" type="presParOf" srcId="{9CA0C79D-31EF-47B1-A003-5E363A4647C6}" destId="{4E7FCB87-E2E0-4C2A-85AE-9B0623A81100}" srcOrd="11" destOrd="0" presId="urn:microsoft.com/office/officeart/2005/8/layout/process5"/>
    <dgm:cxn modelId="{3FA1F581-0848-4A95-93E1-35633EDC0ED1}" type="presParOf" srcId="{4E7FCB87-E2E0-4C2A-85AE-9B0623A81100}" destId="{060EDFA3-6CDB-4499-8589-DFA7CDDB120E}" srcOrd="0" destOrd="0" presId="urn:microsoft.com/office/officeart/2005/8/layout/process5"/>
    <dgm:cxn modelId="{BC08B1B4-2608-4FAA-BBD6-8E12BBF39B9A}" type="presParOf" srcId="{9CA0C79D-31EF-47B1-A003-5E363A4647C6}" destId="{AFAE758B-903C-4DE2-ABB9-8D3A926DE265}" srcOrd="12" destOrd="0" presId="urn:microsoft.com/office/officeart/2005/8/layout/process5"/>
    <dgm:cxn modelId="{3456B124-244E-4D97-8FA0-DECA1D3B1FBC}" type="presParOf" srcId="{9CA0C79D-31EF-47B1-A003-5E363A4647C6}" destId="{95391476-9C56-46E9-A173-2427A350B1C9}" srcOrd="13" destOrd="0" presId="urn:microsoft.com/office/officeart/2005/8/layout/process5"/>
    <dgm:cxn modelId="{2361A8F6-7413-4A3E-A8EB-84C14F1C856F}" type="presParOf" srcId="{95391476-9C56-46E9-A173-2427A350B1C9}" destId="{BF38E7DE-627A-4482-9436-29849A3DD6AB}" srcOrd="0" destOrd="0" presId="urn:microsoft.com/office/officeart/2005/8/layout/process5"/>
    <dgm:cxn modelId="{DBFE7912-1810-402D-8DE1-FA0974E663F1}" type="presParOf" srcId="{9CA0C79D-31EF-47B1-A003-5E363A4647C6}" destId="{0E087780-86C3-4174-B433-9A966BF29A15}" srcOrd="14" destOrd="0" presId="urn:microsoft.com/office/officeart/2005/8/layout/process5"/>
    <dgm:cxn modelId="{33C3691C-430B-4E71-B1E4-3E9D74974C1C}" type="presParOf" srcId="{9CA0C79D-31EF-47B1-A003-5E363A4647C6}" destId="{9A40BC23-E1C0-4453-9A73-46C56F9B09FA}" srcOrd="15" destOrd="0" presId="urn:microsoft.com/office/officeart/2005/8/layout/process5"/>
    <dgm:cxn modelId="{5C560C97-A17F-4B27-B4CD-23EC1D926CAE}" type="presParOf" srcId="{9A40BC23-E1C0-4453-9A73-46C56F9B09FA}" destId="{996E6A4E-7090-4E31-BAAA-E5EAD1A9B56E}" srcOrd="0" destOrd="0" presId="urn:microsoft.com/office/officeart/2005/8/layout/process5"/>
    <dgm:cxn modelId="{9A4C3D47-0C4C-448E-A3E1-5A8B82DAFAD4}" type="presParOf" srcId="{9CA0C79D-31EF-47B1-A003-5E363A4647C6}" destId="{DA3421A2-31A1-429F-A052-AE802D0E741E}" srcOrd="16" destOrd="0" presId="urn:microsoft.com/office/officeart/2005/8/layout/process5"/>
    <dgm:cxn modelId="{ADB38B9D-5BED-4349-95FE-7B634BFEC872}" type="presParOf" srcId="{9CA0C79D-31EF-47B1-A003-5E363A4647C6}" destId="{CA060F89-CDE6-407A-8A8C-422A304A0CEB}" srcOrd="17" destOrd="0" presId="urn:microsoft.com/office/officeart/2005/8/layout/process5"/>
    <dgm:cxn modelId="{FE19A3A3-E124-48D3-84A8-48A9AD3488DD}" type="presParOf" srcId="{CA060F89-CDE6-407A-8A8C-422A304A0CEB}" destId="{06A895D3-9D4F-4B22-B173-DCB6D56D68B6}" srcOrd="0" destOrd="0" presId="urn:microsoft.com/office/officeart/2005/8/layout/process5"/>
    <dgm:cxn modelId="{E6F6F327-BB43-4C5C-B0EA-F81DF9103787}" type="presParOf" srcId="{9CA0C79D-31EF-47B1-A003-5E363A4647C6}" destId="{5A42782A-9F30-4547-B3D7-718CD7684975}" srcOrd="18" destOrd="0" presId="urn:microsoft.com/office/officeart/2005/8/layout/process5"/>
    <dgm:cxn modelId="{8DEC541D-67C3-4662-B368-49E52DFFC9AF}" type="presParOf" srcId="{9CA0C79D-31EF-47B1-A003-5E363A4647C6}" destId="{CADB942C-F56F-4419-9C0F-4744A78BE804}" srcOrd="19" destOrd="0" presId="urn:microsoft.com/office/officeart/2005/8/layout/process5"/>
    <dgm:cxn modelId="{440A5C3B-4FE3-4457-909B-AED74B653E9C}" type="presParOf" srcId="{CADB942C-F56F-4419-9C0F-4744A78BE804}" destId="{8E99ABE7-F394-45F8-B3D0-80B68D339619}" srcOrd="0" destOrd="0" presId="urn:microsoft.com/office/officeart/2005/8/layout/process5"/>
    <dgm:cxn modelId="{A1CDE3FB-237A-4169-9C8B-F7EB3D38F20D}" type="presParOf" srcId="{9CA0C79D-31EF-47B1-A003-5E363A4647C6}" destId="{310CDF1B-A825-4332-A64B-7255C605DAAD}" srcOrd="2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22B965-664A-4534-9E75-433A1A847E7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D785F0B5-AE00-476B-B63F-70B161A12ABB}">
      <dgm:prSet custT="1"/>
      <dgm:spPr/>
      <dgm:t>
        <a:bodyPr/>
        <a:lstStyle/>
        <a:p>
          <a:r>
            <a:rPr lang="en-IN" sz="3600" b="1" i="1" dirty="0"/>
            <a:t>Box-Jenkins methodology:</a:t>
          </a:r>
          <a:endParaRPr lang="en-US" sz="3600" dirty="0"/>
        </a:p>
      </dgm:t>
    </dgm:pt>
    <dgm:pt modelId="{DCA45161-B790-4A12-9918-3E85747D7AFC}" type="parTrans" cxnId="{FC686572-FFC7-4706-BC64-1F5B1615EB2B}">
      <dgm:prSet/>
      <dgm:spPr/>
      <dgm:t>
        <a:bodyPr/>
        <a:lstStyle/>
        <a:p>
          <a:endParaRPr lang="en-US"/>
        </a:p>
      </dgm:t>
    </dgm:pt>
    <dgm:pt modelId="{31D15994-E912-4DDD-AF54-AC85AE34F482}" type="sibTrans" cxnId="{FC686572-FFC7-4706-BC64-1F5B1615EB2B}">
      <dgm:prSet/>
      <dgm:spPr/>
      <dgm:t>
        <a:bodyPr/>
        <a:lstStyle/>
        <a:p>
          <a:endParaRPr lang="en-US"/>
        </a:p>
      </dgm:t>
    </dgm:pt>
    <dgm:pt modelId="{A010A8F8-7F77-4CCF-AE26-31B0974AFF33}">
      <dgm:prSet custT="1"/>
      <dgm:spPr/>
      <dgm:t>
        <a:bodyPr/>
        <a:lstStyle/>
        <a:p>
          <a:r>
            <a:rPr lang="en-IN" sz="3200" b="1" i="1" dirty="0"/>
            <a:t>Step 1</a:t>
          </a:r>
          <a:r>
            <a:rPr lang="en-IN" sz="3200" i="1" dirty="0"/>
            <a:t>: Data Preparation</a:t>
          </a:r>
        </a:p>
        <a:p>
          <a:endParaRPr lang="en-IN" sz="2200" i="1" dirty="0"/>
        </a:p>
      </dgm:t>
    </dgm:pt>
    <dgm:pt modelId="{2FC4B5C5-4223-4976-B832-5496C8357B6C}" type="parTrans" cxnId="{C24BC062-9826-4C73-9D66-59313B36E472}">
      <dgm:prSet/>
      <dgm:spPr/>
      <dgm:t>
        <a:bodyPr/>
        <a:lstStyle/>
        <a:p>
          <a:endParaRPr lang="en-US"/>
        </a:p>
      </dgm:t>
    </dgm:pt>
    <dgm:pt modelId="{6AF76FB5-88EC-4AFA-BF3F-EB8D12408415}" type="sibTrans" cxnId="{C24BC062-9826-4C73-9D66-59313B36E472}">
      <dgm:prSet/>
      <dgm:spPr/>
      <dgm:t>
        <a:bodyPr/>
        <a:lstStyle/>
        <a:p>
          <a:endParaRPr lang="en-US"/>
        </a:p>
      </dgm:t>
    </dgm:pt>
    <dgm:pt modelId="{AFC3D90B-1D6F-4244-9BDF-D33ADFE60399}">
      <dgm:prSet custT="1"/>
      <dgm:spPr/>
      <dgm:t>
        <a:bodyPr/>
        <a:lstStyle/>
        <a:p>
          <a:r>
            <a:rPr lang="en-IN" sz="3200" b="1" i="1" dirty="0"/>
            <a:t>Step 2</a:t>
          </a:r>
          <a:r>
            <a:rPr lang="en-IN" sz="3200" i="1" dirty="0"/>
            <a:t>: Model Selection </a:t>
          </a:r>
          <a:endParaRPr lang="en-US" sz="3200" dirty="0"/>
        </a:p>
      </dgm:t>
    </dgm:pt>
    <dgm:pt modelId="{3E49196F-29DD-4069-8F4E-A7E69C386E2B}" type="parTrans" cxnId="{26C9CD1E-0DCF-4BA2-B9FE-77CEFD94EDDD}">
      <dgm:prSet/>
      <dgm:spPr/>
      <dgm:t>
        <a:bodyPr/>
        <a:lstStyle/>
        <a:p>
          <a:endParaRPr lang="en-US"/>
        </a:p>
      </dgm:t>
    </dgm:pt>
    <dgm:pt modelId="{F541075C-3EE4-4802-9A7E-045703E09ED6}" type="sibTrans" cxnId="{26C9CD1E-0DCF-4BA2-B9FE-77CEFD94EDDD}">
      <dgm:prSet/>
      <dgm:spPr/>
      <dgm:t>
        <a:bodyPr/>
        <a:lstStyle/>
        <a:p>
          <a:endParaRPr lang="en-US"/>
        </a:p>
      </dgm:t>
    </dgm:pt>
    <dgm:pt modelId="{F4CBD5DB-758D-46C8-9D74-7714815CE0A3}">
      <dgm:prSet custT="1"/>
      <dgm:spPr/>
      <dgm:t>
        <a:bodyPr/>
        <a:lstStyle/>
        <a:p>
          <a:r>
            <a:rPr lang="en-IN" sz="3200" b="1" i="1" dirty="0"/>
            <a:t>Step 3</a:t>
          </a:r>
          <a:r>
            <a:rPr lang="en-IN" sz="3200" i="1" dirty="0"/>
            <a:t>: Estimation and Testing </a:t>
          </a:r>
          <a:endParaRPr lang="en-US" sz="3200" dirty="0"/>
        </a:p>
      </dgm:t>
    </dgm:pt>
    <dgm:pt modelId="{DDA1B162-044E-4A30-87B0-56B64BDF95EE}" type="parTrans" cxnId="{38D4FA29-A8D0-412E-8F3C-AE3424D0E1BC}">
      <dgm:prSet/>
      <dgm:spPr/>
      <dgm:t>
        <a:bodyPr/>
        <a:lstStyle/>
        <a:p>
          <a:endParaRPr lang="en-US"/>
        </a:p>
      </dgm:t>
    </dgm:pt>
    <dgm:pt modelId="{88B1A5AD-FB8C-4657-8A59-FDBC6F4836F4}" type="sibTrans" cxnId="{38D4FA29-A8D0-412E-8F3C-AE3424D0E1BC}">
      <dgm:prSet/>
      <dgm:spPr/>
      <dgm:t>
        <a:bodyPr/>
        <a:lstStyle/>
        <a:p>
          <a:endParaRPr lang="en-US"/>
        </a:p>
      </dgm:t>
    </dgm:pt>
    <dgm:pt modelId="{69DB77D7-8CD2-4092-A004-5F8989ACCFF4}">
      <dgm:prSet custT="1"/>
      <dgm:spPr/>
      <dgm:t>
        <a:bodyPr/>
        <a:lstStyle/>
        <a:p>
          <a:r>
            <a:rPr lang="en-IN" sz="3200" b="1" i="1" dirty="0"/>
            <a:t>Step 4</a:t>
          </a:r>
          <a:r>
            <a:rPr lang="en-IN" sz="3200" i="1" dirty="0"/>
            <a:t>: Diagnostic</a:t>
          </a:r>
          <a:endParaRPr lang="en-US" sz="3200" dirty="0"/>
        </a:p>
      </dgm:t>
    </dgm:pt>
    <dgm:pt modelId="{AD1508F3-4451-4FA3-B4E0-85AAA2FFB18B}" type="parTrans" cxnId="{23B7B206-7661-4125-A504-BA9FC305130E}">
      <dgm:prSet/>
      <dgm:spPr/>
      <dgm:t>
        <a:bodyPr/>
        <a:lstStyle/>
        <a:p>
          <a:endParaRPr lang="en-US"/>
        </a:p>
      </dgm:t>
    </dgm:pt>
    <dgm:pt modelId="{DC6A5458-0198-4601-B725-CE2811607E60}" type="sibTrans" cxnId="{23B7B206-7661-4125-A504-BA9FC305130E}">
      <dgm:prSet/>
      <dgm:spPr/>
      <dgm:t>
        <a:bodyPr/>
        <a:lstStyle/>
        <a:p>
          <a:endParaRPr lang="en-US"/>
        </a:p>
      </dgm:t>
    </dgm:pt>
    <dgm:pt modelId="{A8CC6162-B560-4737-8503-CFBF681BFA40}">
      <dgm:prSet custT="1"/>
      <dgm:spPr/>
      <dgm:t>
        <a:bodyPr/>
        <a:lstStyle/>
        <a:p>
          <a:r>
            <a:rPr lang="en-IN" sz="3200" b="1" i="1" dirty="0"/>
            <a:t>Step 5</a:t>
          </a:r>
          <a:r>
            <a:rPr lang="en-IN" sz="3200" i="1" dirty="0"/>
            <a:t>: Forecast the application</a:t>
          </a:r>
        </a:p>
      </dgm:t>
    </dgm:pt>
    <dgm:pt modelId="{C3936DD7-D02B-4BBE-8F78-DDDEEC5829AC}" type="parTrans" cxnId="{95140455-0F04-46A2-A9AB-2129A81549F6}">
      <dgm:prSet/>
      <dgm:spPr/>
      <dgm:t>
        <a:bodyPr/>
        <a:lstStyle/>
        <a:p>
          <a:endParaRPr lang="en-US"/>
        </a:p>
      </dgm:t>
    </dgm:pt>
    <dgm:pt modelId="{E9960B8D-C2BA-444E-A01A-DF61E231B137}" type="sibTrans" cxnId="{95140455-0F04-46A2-A9AB-2129A81549F6}">
      <dgm:prSet/>
      <dgm:spPr/>
      <dgm:t>
        <a:bodyPr/>
        <a:lstStyle/>
        <a:p>
          <a:endParaRPr lang="en-US"/>
        </a:p>
      </dgm:t>
    </dgm:pt>
    <dgm:pt modelId="{1593F657-D5B6-4789-A678-954026ABED9B}">
      <dgm:prSet/>
      <dgm:spPr/>
      <dgm:t>
        <a:bodyPr/>
        <a:lstStyle/>
        <a:p>
          <a:endParaRPr lang="en-US" dirty="0"/>
        </a:p>
      </dgm:t>
    </dgm:pt>
    <dgm:pt modelId="{A1053862-A903-425E-8BD6-F16EA91C0784}" type="parTrans" cxnId="{85BC0871-0ECA-4CA1-B3D4-0B0D6C4FEA97}">
      <dgm:prSet/>
      <dgm:spPr/>
      <dgm:t>
        <a:bodyPr/>
        <a:lstStyle/>
        <a:p>
          <a:endParaRPr lang="en-US"/>
        </a:p>
      </dgm:t>
    </dgm:pt>
    <dgm:pt modelId="{1425403D-A401-4856-97F9-1FC00C986A18}" type="sibTrans" cxnId="{85BC0871-0ECA-4CA1-B3D4-0B0D6C4FEA97}">
      <dgm:prSet/>
      <dgm:spPr/>
      <dgm:t>
        <a:bodyPr/>
        <a:lstStyle/>
        <a:p>
          <a:endParaRPr lang="en-US"/>
        </a:p>
      </dgm:t>
    </dgm:pt>
    <dgm:pt modelId="{B3252875-9196-4472-AF3F-97F0E4857F14}" type="pres">
      <dgm:prSet presAssocID="{9C22B965-664A-4534-9E75-433A1A847E7F}" presName="vert0" presStyleCnt="0">
        <dgm:presLayoutVars>
          <dgm:dir/>
          <dgm:animOne val="branch"/>
          <dgm:animLvl val="lvl"/>
        </dgm:presLayoutVars>
      </dgm:prSet>
      <dgm:spPr/>
    </dgm:pt>
    <dgm:pt modelId="{6643B401-991F-459C-B5FF-3AD57A3FC3FA}" type="pres">
      <dgm:prSet presAssocID="{D785F0B5-AE00-476B-B63F-70B161A12ABB}" presName="thickLine" presStyleLbl="alignNode1" presStyleIdx="0" presStyleCnt="7"/>
      <dgm:spPr/>
    </dgm:pt>
    <dgm:pt modelId="{0AB89BB1-1D6D-4AE1-AF94-2D0E028EE1BA}" type="pres">
      <dgm:prSet presAssocID="{D785F0B5-AE00-476B-B63F-70B161A12ABB}" presName="horz1" presStyleCnt="0"/>
      <dgm:spPr/>
    </dgm:pt>
    <dgm:pt modelId="{E038864B-DC23-4AC9-B24C-6C635B15E8C9}" type="pres">
      <dgm:prSet presAssocID="{D785F0B5-AE00-476B-B63F-70B161A12ABB}" presName="tx1" presStyleLbl="revTx" presStyleIdx="0" presStyleCnt="7"/>
      <dgm:spPr/>
    </dgm:pt>
    <dgm:pt modelId="{565553E5-0455-49EB-84CF-645BF5BAB64C}" type="pres">
      <dgm:prSet presAssocID="{D785F0B5-AE00-476B-B63F-70B161A12ABB}" presName="vert1" presStyleCnt="0"/>
      <dgm:spPr/>
    </dgm:pt>
    <dgm:pt modelId="{3CF6DCF4-A58B-4299-B070-0181E2D236CF}" type="pres">
      <dgm:prSet presAssocID="{A010A8F8-7F77-4CCF-AE26-31B0974AFF33}" presName="thickLine" presStyleLbl="alignNode1" presStyleIdx="1" presStyleCnt="7"/>
      <dgm:spPr/>
    </dgm:pt>
    <dgm:pt modelId="{C96CD449-FFFA-4238-9196-5EA661EC3F19}" type="pres">
      <dgm:prSet presAssocID="{A010A8F8-7F77-4CCF-AE26-31B0974AFF33}" presName="horz1" presStyleCnt="0"/>
      <dgm:spPr/>
    </dgm:pt>
    <dgm:pt modelId="{E0418138-CF6C-4E0E-8585-4DAEC1C12B63}" type="pres">
      <dgm:prSet presAssocID="{A010A8F8-7F77-4CCF-AE26-31B0974AFF33}" presName="tx1" presStyleLbl="revTx" presStyleIdx="1" presStyleCnt="7"/>
      <dgm:spPr/>
    </dgm:pt>
    <dgm:pt modelId="{03436E5D-4202-453A-B425-BC9AA3A3F0A8}" type="pres">
      <dgm:prSet presAssocID="{A010A8F8-7F77-4CCF-AE26-31B0974AFF33}" presName="vert1" presStyleCnt="0"/>
      <dgm:spPr/>
    </dgm:pt>
    <dgm:pt modelId="{AFE6139E-2643-4990-9451-ECA4CD5BBB75}" type="pres">
      <dgm:prSet presAssocID="{AFC3D90B-1D6F-4244-9BDF-D33ADFE60399}" presName="thickLine" presStyleLbl="alignNode1" presStyleIdx="2" presStyleCnt="7"/>
      <dgm:spPr/>
    </dgm:pt>
    <dgm:pt modelId="{D61D2955-D51A-4932-9184-F6F8AA31C5ED}" type="pres">
      <dgm:prSet presAssocID="{AFC3D90B-1D6F-4244-9BDF-D33ADFE60399}" presName="horz1" presStyleCnt="0"/>
      <dgm:spPr/>
    </dgm:pt>
    <dgm:pt modelId="{7DB92E47-E8D4-4231-A225-CEEADC6CB878}" type="pres">
      <dgm:prSet presAssocID="{AFC3D90B-1D6F-4244-9BDF-D33ADFE60399}" presName="tx1" presStyleLbl="revTx" presStyleIdx="2" presStyleCnt="7"/>
      <dgm:spPr/>
    </dgm:pt>
    <dgm:pt modelId="{3D38C2AE-A61F-42B3-80CE-794EFE34C391}" type="pres">
      <dgm:prSet presAssocID="{AFC3D90B-1D6F-4244-9BDF-D33ADFE60399}" presName="vert1" presStyleCnt="0"/>
      <dgm:spPr/>
    </dgm:pt>
    <dgm:pt modelId="{67DAECA4-BB71-4EEF-A46F-1CB16E52DCA8}" type="pres">
      <dgm:prSet presAssocID="{F4CBD5DB-758D-46C8-9D74-7714815CE0A3}" presName="thickLine" presStyleLbl="alignNode1" presStyleIdx="3" presStyleCnt="7"/>
      <dgm:spPr/>
    </dgm:pt>
    <dgm:pt modelId="{06EB75F2-0776-4C29-92EA-92FDCE78F9AF}" type="pres">
      <dgm:prSet presAssocID="{F4CBD5DB-758D-46C8-9D74-7714815CE0A3}" presName="horz1" presStyleCnt="0"/>
      <dgm:spPr/>
    </dgm:pt>
    <dgm:pt modelId="{4CDF0F81-E3E1-4EC9-B305-B191F74C2D43}" type="pres">
      <dgm:prSet presAssocID="{F4CBD5DB-758D-46C8-9D74-7714815CE0A3}" presName="tx1" presStyleLbl="revTx" presStyleIdx="3" presStyleCnt="7"/>
      <dgm:spPr/>
    </dgm:pt>
    <dgm:pt modelId="{DEDC188A-3F4E-4B5C-8B7F-E226929B9B42}" type="pres">
      <dgm:prSet presAssocID="{F4CBD5DB-758D-46C8-9D74-7714815CE0A3}" presName="vert1" presStyleCnt="0"/>
      <dgm:spPr/>
    </dgm:pt>
    <dgm:pt modelId="{2F77C6FD-E374-4C34-B6F6-E9011CEC2F9D}" type="pres">
      <dgm:prSet presAssocID="{69DB77D7-8CD2-4092-A004-5F8989ACCFF4}" presName="thickLine" presStyleLbl="alignNode1" presStyleIdx="4" presStyleCnt="7"/>
      <dgm:spPr/>
    </dgm:pt>
    <dgm:pt modelId="{1D97127F-2DE1-4B3B-90BC-57F9237DEF37}" type="pres">
      <dgm:prSet presAssocID="{69DB77D7-8CD2-4092-A004-5F8989ACCFF4}" presName="horz1" presStyleCnt="0"/>
      <dgm:spPr/>
    </dgm:pt>
    <dgm:pt modelId="{CA4EDEB8-3775-4894-9246-75E76A1D75D8}" type="pres">
      <dgm:prSet presAssocID="{69DB77D7-8CD2-4092-A004-5F8989ACCFF4}" presName="tx1" presStyleLbl="revTx" presStyleIdx="4" presStyleCnt="7"/>
      <dgm:spPr/>
    </dgm:pt>
    <dgm:pt modelId="{D17A2395-2479-4427-A484-1EAEC5A6F66B}" type="pres">
      <dgm:prSet presAssocID="{69DB77D7-8CD2-4092-A004-5F8989ACCFF4}" presName="vert1" presStyleCnt="0"/>
      <dgm:spPr/>
    </dgm:pt>
    <dgm:pt modelId="{04C471F9-E017-41DA-AF30-BA6ADCF56AF6}" type="pres">
      <dgm:prSet presAssocID="{A8CC6162-B560-4737-8503-CFBF681BFA40}" presName="thickLine" presStyleLbl="alignNode1" presStyleIdx="5" presStyleCnt="7"/>
      <dgm:spPr/>
    </dgm:pt>
    <dgm:pt modelId="{19B60586-ACC7-401B-AFB5-69D2E6651250}" type="pres">
      <dgm:prSet presAssocID="{A8CC6162-B560-4737-8503-CFBF681BFA40}" presName="horz1" presStyleCnt="0"/>
      <dgm:spPr/>
    </dgm:pt>
    <dgm:pt modelId="{9085A1B0-C9A3-4804-A899-0E16A8120742}" type="pres">
      <dgm:prSet presAssocID="{A8CC6162-B560-4737-8503-CFBF681BFA40}" presName="tx1" presStyleLbl="revTx" presStyleIdx="5" presStyleCnt="7"/>
      <dgm:spPr/>
    </dgm:pt>
    <dgm:pt modelId="{4664B738-83CE-4250-BE91-C5C4DA6D6A0C}" type="pres">
      <dgm:prSet presAssocID="{A8CC6162-B560-4737-8503-CFBF681BFA40}" presName="vert1" presStyleCnt="0"/>
      <dgm:spPr/>
    </dgm:pt>
    <dgm:pt modelId="{0250CEC7-7261-4E81-93B3-4CC87F98CEB9}" type="pres">
      <dgm:prSet presAssocID="{1593F657-D5B6-4789-A678-954026ABED9B}" presName="thickLine" presStyleLbl="alignNode1" presStyleIdx="6" presStyleCnt="7"/>
      <dgm:spPr/>
    </dgm:pt>
    <dgm:pt modelId="{7157AE05-76DD-41A5-A3D2-08E6A8840A79}" type="pres">
      <dgm:prSet presAssocID="{1593F657-D5B6-4789-A678-954026ABED9B}" presName="horz1" presStyleCnt="0"/>
      <dgm:spPr/>
    </dgm:pt>
    <dgm:pt modelId="{79A671BB-E527-4952-9AA0-B3BAAB788A67}" type="pres">
      <dgm:prSet presAssocID="{1593F657-D5B6-4789-A678-954026ABED9B}" presName="tx1" presStyleLbl="revTx" presStyleIdx="6" presStyleCnt="7"/>
      <dgm:spPr/>
    </dgm:pt>
    <dgm:pt modelId="{3BA7DB2F-8E75-470A-B675-E904CAC174A1}" type="pres">
      <dgm:prSet presAssocID="{1593F657-D5B6-4789-A678-954026ABED9B}" presName="vert1" presStyleCnt="0"/>
      <dgm:spPr/>
    </dgm:pt>
  </dgm:ptLst>
  <dgm:cxnLst>
    <dgm:cxn modelId="{0680EF04-D39A-4457-AF4B-41FFC0C5D1B8}" type="presOf" srcId="{F4CBD5DB-758D-46C8-9D74-7714815CE0A3}" destId="{4CDF0F81-E3E1-4EC9-B305-B191F74C2D43}" srcOrd="0" destOrd="0" presId="urn:microsoft.com/office/officeart/2008/layout/LinedList"/>
    <dgm:cxn modelId="{23B7B206-7661-4125-A504-BA9FC305130E}" srcId="{9C22B965-664A-4534-9E75-433A1A847E7F}" destId="{69DB77D7-8CD2-4092-A004-5F8989ACCFF4}" srcOrd="4" destOrd="0" parTransId="{AD1508F3-4451-4FA3-B4E0-85AAA2FFB18B}" sibTransId="{DC6A5458-0198-4601-B725-CE2811607E60}"/>
    <dgm:cxn modelId="{26C9CD1E-0DCF-4BA2-B9FE-77CEFD94EDDD}" srcId="{9C22B965-664A-4534-9E75-433A1A847E7F}" destId="{AFC3D90B-1D6F-4244-9BDF-D33ADFE60399}" srcOrd="2" destOrd="0" parTransId="{3E49196F-29DD-4069-8F4E-A7E69C386E2B}" sibTransId="{F541075C-3EE4-4802-9A7E-045703E09ED6}"/>
    <dgm:cxn modelId="{38D4FA29-A8D0-412E-8F3C-AE3424D0E1BC}" srcId="{9C22B965-664A-4534-9E75-433A1A847E7F}" destId="{F4CBD5DB-758D-46C8-9D74-7714815CE0A3}" srcOrd="3" destOrd="0" parTransId="{DDA1B162-044E-4A30-87B0-56B64BDF95EE}" sibTransId="{88B1A5AD-FB8C-4657-8A59-FDBC6F4836F4}"/>
    <dgm:cxn modelId="{BDF66E2D-BBF2-4B73-8AB6-42F4B2F39752}" type="presOf" srcId="{1593F657-D5B6-4789-A678-954026ABED9B}" destId="{79A671BB-E527-4952-9AA0-B3BAAB788A67}" srcOrd="0" destOrd="0" presId="urn:microsoft.com/office/officeart/2008/layout/LinedList"/>
    <dgm:cxn modelId="{C24BC062-9826-4C73-9D66-59313B36E472}" srcId="{9C22B965-664A-4534-9E75-433A1A847E7F}" destId="{A010A8F8-7F77-4CCF-AE26-31B0974AFF33}" srcOrd="1" destOrd="0" parTransId="{2FC4B5C5-4223-4976-B832-5496C8357B6C}" sibTransId="{6AF76FB5-88EC-4AFA-BF3F-EB8D12408415}"/>
    <dgm:cxn modelId="{85BC0871-0ECA-4CA1-B3D4-0B0D6C4FEA97}" srcId="{9C22B965-664A-4534-9E75-433A1A847E7F}" destId="{1593F657-D5B6-4789-A678-954026ABED9B}" srcOrd="6" destOrd="0" parTransId="{A1053862-A903-425E-8BD6-F16EA91C0784}" sibTransId="{1425403D-A401-4856-97F9-1FC00C986A18}"/>
    <dgm:cxn modelId="{FC686572-FFC7-4706-BC64-1F5B1615EB2B}" srcId="{9C22B965-664A-4534-9E75-433A1A847E7F}" destId="{D785F0B5-AE00-476B-B63F-70B161A12ABB}" srcOrd="0" destOrd="0" parTransId="{DCA45161-B790-4A12-9918-3E85747D7AFC}" sibTransId="{31D15994-E912-4DDD-AF54-AC85AE34F482}"/>
    <dgm:cxn modelId="{95140455-0F04-46A2-A9AB-2129A81549F6}" srcId="{9C22B965-664A-4534-9E75-433A1A847E7F}" destId="{A8CC6162-B560-4737-8503-CFBF681BFA40}" srcOrd="5" destOrd="0" parTransId="{C3936DD7-D02B-4BBE-8F78-DDDEEC5829AC}" sibTransId="{E9960B8D-C2BA-444E-A01A-DF61E231B137}"/>
    <dgm:cxn modelId="{CCA26F83-292A-4E92-8948-8C3466D3E1C5}" type="presOf" srcId="{A010A8F8-7F77-4CCF-AE26-31B0974AFF33}" destId="{E0418138-CF6C-4E0E-8585-4DAEC1C12B63}" srcOrd="0" destOrd="0" presId="urn:microsoft.com/office/officeart/2008/layout/LinedList"/>
    <dgm:cxn modelId="{D9ABF9A3-0E4D-4AB0-9016-593BB41EACEA}" type="presOf" srcId="{D785F0B5-AE00-476B-B63F-70B161A12ABB}" destId="{E038864B-DC23-4AC9-B24C-6C635B15E8C9}" srcOrd="0" destOrd="0" presId="urn:microsoft.com/office/officeart/2008/layout/LinedList"/>
    <dgm:cxn modelId="{3FB59BA7-AE27-4662-ADA8-516C3477190E}" type="presOf" srcId="{9C22B965-664A-4534-9E75-433A1A847E7F}" destId="{B3252875-9196-4472-AF3F-97F0E4857F14}" srcOrd="0" destOrd="0" presId="urn:microsoft.com/office/officeart/2008/layout/LinedList"/>
    <dgm:cxn modelId="{C4242CC3-162D-4438-BCF9-17E5978EC836}" type="presOf" srcId="{A8CC6162-B560-4737-8503-CFBF681BFA40}" destId="{9085A1B0-C9A3-4804-A899-0E16A8120742}" srcOrd="0" destOrd="0" presId="urn:microsoft.com/office/officeart/2008/layout/LinedList"/>
    <dgm:cxn modelId="{867F94C3-5C0E-4905-A3D5-94E25860C798}" type="presOf" srcId="{AFC3D90B-1D6F-4244-9BDF-D33ADFE60399}" destId="{7DB92E47-E8D4-4231-A225-CEEADC6CB878}" srcOrd="0" destOrd="0" presId="urn:microsoft.com/office/officeart/2008/layout/LinedList"/>
    <dgm:cxn modelId="{850B35D7-8888-443E-A20A-D03CBC1E5B6E}" type="presOf" srcId="{69DB77D7-8CD2-4092-A004-5F8989ACCFF4}" destId="{CA4EDEB8-3775-4894-9246-75E76A1D75D8}" srcOrd="0" destOrd="0" presId="urn:microsoft.com/office/officeart/2008/layout/LinedList"/>
    <dgm:cxn modelId="{07295D03-92B3-43FC-97FC-89C84E7F360F}" type="presParOf" srcId="{B3252875-9196-4472-AF3F-97F0E4857F14}" destId="{6643B401-991F-459C-B5FF-3AD57A3FC3FA}" srcOrd="0" destOrd="0" presId="urn:microsoft.com/office/officeart/2008/layout/LinedList"/>
    <dgm:cxn modelId="{32CEB062-2CAC-4990-B51F-AEA82636F833}" type="presParOf" srcId="{B3252875-9196-4472-AF3F-97F0E4857F14}" destId="{0AB89BB1-1D6D-4AE1-AF94-2D0E028EE1BA}" srcOrd="1" destOrd="0" presId="urn:microsoft.com/office/officeart/2008/layout/LinedList"/>
    <dgm:cxn modelId="{CD3109EC-4808-4E86-B94F-DB4BFD33F063}" type="presParOf" srcId="{0AB89BB1-1D6D-4AE1-AF94-2D0E028EE1BA}" destId="{E038864B-DC23-4AC9-B24C-6C635B15E8C9}" srcOrd="0" destOrd="0" presId="urn:microsoft.com/office/officeart/2008/layout/LinedList"/>
    <dgm:cxn modelId="{47FC965A-8768-4377-98E2-F91D54CEA8DF}" type="presParOf" srcId="{0AB89BB1-1D6D-4AE1-AF94-2D0E028EE1BA}" destId="{565553E5-0455-49EB-84CF-645BF5BAB64C}" srcOrd="1" destOrd="0" presId="urn:microsoft.com/office/officeart/2008/layout/LinedList"/>
    <dgm:cxn modelId="{C7E2C5EF-B172-4905-B932-67F7D9EA198F}" type="presParOf" srcId="{B3252875-9196-4472-AF3F-97F0E4857F14}" destId="{3CF6DCF4-A58B-4299-B070-0181E2D236CF}" srcOrd="2" destOrd="0" presId="urn:microsoft.com/office/officeart/2008/layout/LinedList"/>
    <dgm:cxn modelId="{0458A1AC-5DD5-42E0-9661-37233098336C}" type="presParOf" srcId="{B3252875-9196-4472-AF3F-97F0E4857F14}" destId="{C96CD449-FFFA-4238-9196-5EA661EC3F19}" srcOrd="3" destOrd="0" presId="urn:microsoft.com/office/officeart/2008/layout/LinedList"/>
    <dgm:cxn modelId="{5835C4F5-BCC9-44B7-A29F-079253DAF4ED}" type="presParOf" srcId="{C96CD449-FFFA-4238-9196-5EA661EC3F19}" destId="{E0418138-CF6C-4E0E-8585-4DAEC1C12B63}" srcOrd="0" destOrd="0" presId="urn:microsoft.com/office/officeart/2008/layout/LinedList"/>
    <dgm:cxn modelId="{2C9F5FDB-29CC-4D7A-9BF6-2BBC2DBFF6D8}" type="presParOf" srcId="{C96CD449-FFFA-4238-9196-5EA661EC3F19}" destId="{03436E5D-4202-453A-B425-BC9AA3A3F0A8}" srcOrd="1" destOrd="0" presId="urn:microsoft.com/office/officeart/2008/layout/LinedList"/>
    <dgm:cxn modelId="{13166972-58D0-414D-AF95-D035DD85C85D}" type="presParOf" srcId="{B3252875-9196-4472-AF3F-97F0E4857F14}" destId="{AFE6139E-2643-4990-9451-ECA4CD5BBB75}" srcOrd="4" destOrd="0" presId="urn:microsoft.com/office/officeart/2008/layout/LinedList"/>
    <dgm:cxn modelId="{3E2C2022-F97C-414F-A089-3A096095C912}" type="presParOf" srcId="{B3252875-9196-4472-AF3F-97F0E4857F14}" destId="{D61D2955-D51A-4932-9184-F6F8AA31C5ED}" srcOrd="5" destOrd="0" presId="urn:microsoft.com/office/officeart/2008/layout/LinedList"/>
    <dgm:cxn modelId="{A0F06D66-FD58-40F5-BFB6-F1A0E4E3657C}" type="presParOf" srcId="{D61D2955-D51A-4932-9184-F6F8AA31C5ED}" destId="{7DB92E47-E8D4-4231-A225-CEEADC6CB878}" srcOrd="0" destOrd="0" presId="urn:microsoft.com/office/officeart/2008/layout/LinedList"/>
    <dgm:cxn modelId="{4B964131-9604-4BDA-99BE-E341FB66EACB}" type="presParOf" srcId="{D61D2955-D51A-4932-9184-F6F8AA31C5ED}" destId="{3D38C2AE-A61F-42B3-80CE-794EFE34C391}" srcOrd="1" destOrd="0" presId="urn:microsoft.com/office/officeart/2008/layout/LinedList"/>
    <dgm:cxn modelId="{713B76CE-E634-4ECB-BD41-F2D451B1680C}" type="presParOf" srcId="{B3252875-9196-4472-AF3F-97F0E4857F14}" destId="{67DAECA4-BB71-4EEF-A46F-1CB16E52DCA8}" srcOrd="6" destOrd="0" presId="urn:microsoft.com/office/officeart/2008/layout/LinedList"/>
    <dgm:cxn modelId="{95D859C1-4633-4FFD-9727-6DA4DE741861}" type="presParOf" srcId="{B3252875-9196-4472-AF3F-97F0E4857F14}" destId="{06EB75F2-0776-4C29-92EA-92FDCE78F9AF}" srcOrd="7" destOrd="0" presId="urn:microsoft.com/office/officeart/2008/layout/LinedList"/>
    <dgm:cxn modelId="{7B680586-DA88-44CB-B853-43100238BD37}" type="presParOf" srcId="{06EB75F2-0776-4C29-92EA-92FDCE78F9AF}" destId="{4CDF0F81-E3E1-4EC9-B305-B191F74C2D43}" srcOrd="0" destOrd="0" presId="urn:microsoft.com/office/officeart/2008/layout/LinedList"/>
    <dgm:cxn modelId="{A2BD7526-23D3-4261-9F4A-421A035BB30A}" type="presParOf" srcId="{06EB75F2-0776-4C29-92EA-92FDCE78F9AF}" destId="{DEDC188A-3F4E-4B5C-8B7F-E226929B9B42}" srcOrd="1" destOrd="0" presId="urn:microsoft.com/office/officeart/2008/layout/LinedList"/>
    <dgm:cxn modelId="{F46C3556-3A54-499B-9B01-E3016E60FD6C}" type="presParOf" srcId="{B3252875-9196-4472-AF3F-97F0E4857F14}" destId="{2F77C6FD-E374-4C34-B6F6-E9011CEC2F9D}" srcOrd="8" destOrd="0" presId="urn:microsoft.com/office/officeart/2008/layout/LinedList"/>
    <dgm:cxn modelId="{C1E26440-84FE-41DA-A4A8-4B4E894B155E}" type="presParOf" srcId="{B3252875-9196-4472-AF3F-97F0E4857F14}" destId="{1D97127F-2DE1-4B3B-90BC-57F9237DEF37}" srcOrd="9" destOrd="0" presId="urn:microsoft.com/office/officeart/2008/layout/LinedList"/>
    <dgm:cxn modelId="{38A94BC3-FDE9-4651-A055-46F7903EA6D2}" type="presParOf" srcId="{1D97127F-2DE1-4B3B-90BC-57F9237DEF37}" destId="{CA4EDEB8-3775-4894-9246-75E76A1D75D8}" srcOrd="0" destOrd="0" presId="urn:microsoft.com/office/officeart/2008/layout/LinedList"/>
    <dgm:cxn modelId="{AF2D5BCC-61C4-48C0-9DCA-C5EB92DDBC2B}" type="presParOf" srcId="{1D97127F-2DE1-4B3B-90BC-57F9237DEF37}" destId="{D17A2395-2479-4427-A484-1EAEC5A6F66B}" srcOrd="1" destOrd="0" presId="urn:microsoft.com/office/officeart/2008/layout/LinedList"/>
    <dgm:cxn modelId="{B4B6FD70-2E1C-4929-A737-354302DEF611}" type="presParOf" srcId="{B3252875-9196-4472-AF3F-97F0E4857F14}" destId="{04C471F9-E017-41DA-AF30-BA6ADCF56AF6}" srcOrd="10" destOrd="0" presId="urn:microsoft.com/office/officeart/2008/layout/LinedList"/>
    <dgm:cxn modelId="{DC755E2E-9E51-4249-AB8C-E51058BBA7D0}" type="presParOf" srcId="{B3252875-9196-4472-AF3F-97F0E4857F14}" destId="{19B60586-ACC7-401B-AFB5-69D2E6651250}" srcOrd="11" destOrd="0" presId="urn:microsoft.com/office/officeart/2008/layout/LinedList"/>
    <dgm:cxn modelId="{09129DD9-83FB-44A1-B97B-05F8067190CA}" type="presParOf" srcId="{19B60586-ACC7-401B-AFB5-69D2E6651250}" destId="{9085A1B0-C9A3-4804-A899-0E16A8120742}" srcOrd="0" destOrd="0" presId="urn:microsoft.com/office/officeart/2008/layout/LinedList"/>
    <dgm:cxn modelId="{A11B14C6-0981-4EF6-96AD-FB2A3DB0D3AA}" type="presParOf" srcId="{19B60586-ACC7-401B-AFB5-69D2E6651250}" destId="{4664B738-83CE-4250-BE91-C5C4DA6D6A0C}" srcOrd="1" destOrd="0" presId="urn:microsoft.com/office/officeart/2008/layout/LinedList"/>
    <dgm:cxn modelId="{7D16F038-F7D6-4F17-907A-BF594D306E43}" type="presParOf" srcId="{B3252875-9196-4472-AF3F-97F0E4857F14}" destId="{0250CEC7-7261-4E81-93B3-4CC87F98CEB9}" srcOrd="12" destOrd="0" presId="urn:microsoft.com/office/officeart/2008/layout/LinedList"/>
    <dgm:cxn modelId="{7290FF78-B43A-4A4B-9C4D-864D39F56527}" type="presParOf" srcId="{B3252875-9196-4472-AF3F-97F0E4857F14}" destId="{7157AE05-76DD-41A5-A3D2-08E6A8840A79}" srcOrd="13" destOrd="0" presId="urn:microsoft.com/office/officeart/2008/layout/LinedList"/>
    <dgm:cxn modelId="{8B5F36CA-982B-40CB-B453-51059BF36210}" type="presParOf" srcId="{7157AE05-76DD-41A5-A3D2-08E6A8840A79}" destId="{79A671BB-E527-4952-9AA0-B3BAAB788A67}" srcOrd="0" destOrd="0" presId="urn:microsoft.com/office/officeart/2008/layout/LinedList"/>
    <dgm:cxn modelId="{5BA9B658-CB32-438E-9D7A-B377D68ABF18}" type="presParOf" srcId="{7157AE05-76DD-41A5-A3D2-08E6A8840A79}" destId="{3BA7DB2F-8E75-470A-B675-E904CAC174A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0B885B-2A57-4E2F-8E07-93505E0A689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33047E0-3FD7-4C22-B138-A7D60A6BE3EC}">
      <dgm:prSet custT="1"/>
      <dgm:spPr/>
      <dgm:t>
        <a:bodyPr/>
        <a:lstStyle/>
        <a:p>
          <a:pPr>
            <a:lnSpc>
              <a:spcPct val="100000"/>
            </a:lnSpc>
            <a:buFont typeface="Wingdings" panose="05000000000000000000" pitchFamily="2" charset="2"/>
            <a:buChar char=""/>
          </a:pPr>
          <a:endParaRPr lang="en-US" sz="2400" dirty="0"/>
        </a:p>
      </dgm:t>
    </dgm:pt>
    <dgm:pt modelId="{B7689872-628B-4A7B-8CF7-8011F525A538}" type="parTrans" cxnId="{F395A8AD-9910-4527-A5C0-1B4C4192A7D6}">
      <dgm:prSet/>
      <dgm:spPr/>
      <dgm:t>
        <a:bodyPr/>
        <a:lstStyle/>
        <a:p>
          <a:endParaRPr lang="en-US"/>
        </a:p>
      </dgm:t>
    </dgm:pt>
    <dgm:pt modelId="{B70C15F8-75AB-43F1-ADEA-9165AF3BA8CA}" type="sibTrans" cxnId="{F395A8AD-9910-4527-A5C0-1B4C4192A7D6}">
      <dgm:prSet/>
      <dgm:spPr/>
      <dgm:t>
        <a:bodyPr/>
        <a:lstStyle/>
        <a:p>
          <a:endParaRPr lang="en-US"/>
        </a:p>
      </dgm:t>
    </dgm:pt>
    <dgm:pt modelId="{87FE334A-C743-45AF-AC90-0D687439A28C}">
      <dgm:prSet custT="1"/>
      <dgm:spPr/>
      <dgm:t>
        <a:bodyPr/>
        <a:lstStyle/>
        <a:p>
          <a:pPr>
            <a:lnSpc>
              <a:spcPct val="100000"/>
            </a:lnSpc>
            <a:buFont typeface="Wingdings" panose="05000000000000000000" pitchFamily="2" charset="2"/>
            <a:buChar char=""/>
          </a:pPr>
          <a:r>
            <a:rPr lang="en-IN" sz="2400" dirty="0"/>
            <a:t>ARIMA model is best for to predict the share price on short time historical data and LSTM model is best for to predict the share price on long time historical data.</a:t>
          </a:r>
          <a:endParaRPr lang="en-US" sz="2400" dirty="0"/>
        </a:p>
      </dgm:t>
    </dgm:pt>
    <dgm:pt modelId="{A824075E-A09B-42EC-A965-6B8061370E1B}" type="parTrans" cxnId="{BBDDDF44-5D47-498D-A621-DF3CAE4D5B14}">
      <dgm:prSet/>
      <dgm:spPr/>
      <dgm:t>
        <a:bodyPr/>
        <a:lstStyle/>
        <a:p>
          <a:endParaRPr lang="en-US"/>
        </a:p>
      </dgm:t>
    </dgm:pt>
    <dgm:pt modelId="{485505EE-7FF8-415D-BCD6-CD32A9E21788}" type="sibTrans" cxnId="{BBDDDF44-5D47-498D-A621-DF3CAE4D5B14}">
      <dgm:prSet/>
      <dgm:spPr/>
      <dgm:t>
        <a:bodyPr/>
        <a:lstStyle/>
        <a:p>
          <a:endParaRPr lang="en-US"/>
        </a:p>
      </dgm:t>
    </dgm:pt>
    <dgm:pt modelId="{E06C96F0-1EEF-4779-92AF-C33CAEBB0D18}" type="pres">
      <dgm:prSet presAssocID="{6A0B885B-2A57-4E2F-8E07-93505E0A689F}" presName="root" presStyleCnt="0">
        <dgm:presLayoutVars>
          <dgm:dir/>
          <dgm:resizeHandles val="exact"/>
        </dgm:presLayoutVars>
      </dgm:prSet>
      <dgm:spPr/>
    </dgm:pt>
    <dgm:pt modelId="{11379EEA-FB29-4B1A-86D2-90507BC5AA57}" type="pres">
      <dgm:prSet presAssocID="{233047E0-3FD7-4C22-B138-A7D60A6BE3EC}" presName="compNode" presStyleCnt="0"/>
      <dgm:spPr/>
    </dgm:pt>
    <dgm:pt modelId="{14392CB8-5C2B-4D6E-BB9E-A22D3B7A55DA}" type="pres">
      <dgm:prSet presAssocID="{233047E0-3FD7-4C22-B138-A7D60A6BE3EC}" presName="bgRect" presStyleLbl="bgShp" presStyleIdx="0" presStyleCnt="2" custScaleY="223259"/>
      <dgm:spPr/>
    </dgm:pt>
    <dgm:pt modelId="{85EAB81C-9EB9-40A5-B4DE-D78D64CA4C2C}" type="pres">
      <dgm:prSet presAssocID="{233047E0-3FD7-4C22-B138-A7D60A6BE3EC}" presName="iconRect" presStyleLbl="node1" presStyleIdx="0" presStyleCnt="2" custScaleX="168447" custScaleY="16964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orkflow"/>
        </a:ext>
      </dgm:extLst>
    </dgm:pt>
    <dgm:pt modelId="{8EE5A223-4D09-4714-A1B0-1F5D030096F5}" type="pres">
      <dgm:prSet presAssocID="{233047E0-3FD7-4C22-B138-A7D60A6BE3EC}" presName="spaceRect" presStyleCnt="0"/>
      <dgm:spPr/>
    </dgm:pt>
    <dgm:pt modelId="{3F54C802-F05B-4F69-B411-0F3DE41808E9}" type="pres">
      <dgm:prSet presAssocID="{233047E0-3FD7-4C22-B138-A7D60A6BE3EC}" presName="parTx" presStyleLbl="revTx" presStyleIdx="0" presStyleCnt="2">
        <dgm:presLayoutVars>
          <dgm:chMax val="0"/>
          <dgm:chPref val="0"/>
        </dgm:presLayoutVars>
      </dgm:prSet>
      <dgm:spPr/>
    </dgm:pt>
    <dgm:pt modelId="{80952211-AE7F-41B7-A617-F7D3980B23ED}" type="pres">
      <dgm:prSet presAssocID="{B70C15F8-75AB-43F1-ADEA-9165AF3BA8CA}" presName="sibTrans" presStyleCnt="0"/>
      <dgm:spPr/>
    </dgm:pt>
    <dgm:pt modelId="{C5B3629D-4368-4980-9137-AEC78F3C7CB3}" type="pres">
      <dgm:prSet presAssocID="{87FE334A-C743-45AF-AC90-0D687439A28C}" presName="compNode" presStyleCnt="0"/>
      <dgm:spPr/>
    </dgm:pt>
    <dgm:pt modelId="{A2740204-437B-428A-970E-531E72AFC1EE}" type="pres">
      <dgm:prSet presAssocID="{87FE334A-C743-45AF-AC90-0D687439A28C}" presName="bgRect" presStyleLbl="bgShp" presStyleIdx="1" presStyleCnt="2" custScaleY="201442"/>
      <dgm:spPr/>
    </dgm:pt>
    <dgm:pt modelId="{FDAA53C2-9B05-42FB-A516-BBB97724116E}" type="pres">
      <dgm:prSet presAssocID="{87FE334A-C743-45AF-AC90-0D687439A28C}" presName="iconRect" presStyleLbl="node1" presStyleIdx="1" presStyleCnt="2" custScaleX="160052" custScaleY="16853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pward trend"/>
        </a:ext>
      </dgm:extLst>
    </dgm:pt>
    <dgm:pt modelId="{4CB6BC3F-70C9-4368-BE67-2292CCFD33D3}" type="pres">
      <dgm:prSet presAssocID="{87FE334A-C743-45AF-AC90-0D687439A28C}" presName="spaceRect" presStyleCnt="0"/>
      <dgm:spPr/>
    </dgm:pt>
    <dgm:pt modelId="{225919C9-452F-43E0-B6AF-356ED7EF53DA}" type="pres">
      <dgm:prSet presAssocID="{87FE334A-C743-45AF-AC90-0D687439A28C}" presName="parTx" presStyleLbl="revTx" presStyleIdx="1" presStyleCnt="2">
        <dgm:presLayoutVars>
          <dgm:chMax val="0"/>
          <dgm:chPref val="0"/>
        </dgm:presLayoutVars>
      </dgm:prSet>
      <dgm:spPr/>
    </dgm:pt>
  </dgm:ptLst>
  <dgm:cxnLst>
    <dgm:cxn modelId="{BBDDDF44-5D47-498D-A621-DF3CAE4D5B14}" srcId="{6A0B885B-2A57-4E2F-8E07-93505E0A689F}" destId="{87FE334A-C743-45AF-AC90-0D687439A28C}" srcOrd="1" destOrd="0" parTransId="{A824075E-A09B-42EC-A965-6B8061370E1B}" sibTransId="{485505EE-7FF8-415D-BCD6-CD32A9E21788}"/>
    <dgm:cxn modelId="{BC01CD7C-1771-4156-852D-5B17383E1E94}" type="presOf" srcId="{233047E0-3FD7-4C22-B138-A7D60A6BE3EC}" destId="{3F54C802-F05B-4F69-B411-0F3DE41808E9}" srcOrd="0" destOrd="0" presId="urn:microsoft.com/office/officeart/2018/2/layout/IconVerticalSolidList"/>
    <dgm:cxn modelId="{F395A8AD-9910-4527-A5C0-1B4C4192A7D6}" srcId="{6A0B885B-2A57-4E2F-8E07-93505E0A689F}" destId="{233047E0-3FD7-4C22-B138-A7D60A6BE3EC}" srcOrd="0" destOrd="0" parTransId="{B7689872-628B-4A7B-8CF7-8011F525A538}" sibTransId="{B70C15F8-75AB-43F1-ADEA-9165AF3BA8CA}"/>
    <dgm:cxn modelId="{01561BBA-DDFD-4814-ACEF-2FD3AAA09EF4}" type="presOf" srcId="{6A0B885B-2A57-4E2F-8E07-93505E0A689F}" destId="{E06C96F0-1EEF-4779-92AF-C33CAEBB0D18}" srcOrd="0" destOrd="0" presId="urn:microsoft.com/office/officeart/2018/2/layout/IconVerticalSolidList"/>
    <dgm:cxn modelId="{65FF8DD5-63A4-440D-A681-D93DB9968303}" type="presOf" srcId="{87FE334A-C743-45AF-AC90-0D687439A28C}" destId="{225919C9-452F-43E0-B6AF-356ED7EF53DA}" srcOrd="0" destOrd="0" presId="urn:microsoft.com/office/officeart/2018/2/layout/IconVerticalSolidList"/>
    <dgm:cxn modelId="{14440F91-E9D0-4CE9-935E-1E5BF98ADBFB}" type="presParOf" srcId="{E06C96F0-1EEF-4779-92AF-C33CAEBB0D18}" destId="{11379EEA-FB29-4B1A-86D2-90507BC5AA57}" srcOrd="0" destOrd="0" presId="urn:microsoft.com/office/officeart/2018/2/layout/IconVerticalSolidList"/>
    <dgm:cxn modelId="{DCA66C75-1A05-4725-BF15-D705F7FE677A}" type="presParOf" srcId="{11379EEA-FB29-4B1A-86D2-90507BC5AA57}" destId="{14392CB8-5C2B-4D6E-BB9E-A22D3B7A55DA}" srcOrd="0" destOrd="0" presId="urn:microsoft.com/office/officeart/2018/2/layout/IconVerticalSolidList"/>
    <dgm:cxn modelId="{15B5B126-3316-4D54-AA17-ABDAFF699968}" type="presParOf" srcId="{11379EEA-FB29-4B1A-86D2-90507BC5AA57}" destId="{85EAB81C-9EB9-40A5-B4DE-D78D64CA4C2C}" srcOrd="1" destOrd="0" presId="urn:microsoft.com/office/officeart/2018/2/layout/IconVerticalSolidList"/>
    <dgm:cxn modelId="{16C31BA7-28F2-4D6A-8942-BCF813735CD2}" type="presParOf" srcId="{11379EEA-FB29-4B1A-86D2-90507BC5AA57}" destId="{8EE5A223-4D09-4714-A1B0-1F5D030096F5}" srcOrd="2" destOrd="0" presId="urn:microsoft.com/office/officeart/2018/2/layout/IconVerticalSolidList"/>
    <dgm:cxn modelId="{376DE5A3-C048-4523-97A5-46EA65E7D6CA}" type="presParOf" srcId="{11379EEA-FB29-4B1A-86D2-90507BC5AA57}" destId="{3F54C802-F05B-4F69-B411-0F3DE41808E9}" srcOrd="3" destOrd="0" presId="urn:microsoft.com/office/officeart/2018/2/layout/IconVerticalSolidList"/>
    <dgm:cxn modelId="{F474EE5A-3B03-404F-827D-159F59DA51E3}" type="presParOf" srcId="{E06C96F0-1EEF-4779-92AF-C33CAEBB0D18}" destId="{80952211-AE7F-41B7-A617-F7D3980B23ED}" srcOrd="1" destOrd="0" presId="urn:microsoft.com/office/officeart/2018/2/layout/IconVerticalSolidList"/>
    <dgm:cxn modelId="{6131FF79-8FC3-4C07-B8AC-827FB4B76551}" type="presParOf" srcId="{E06C96F0-1EEF-4779-92AF-C33CAEBB0D18}" destId="{C5B3629D-4368-4980-9137-AEC78F3C7CB3}" srcOrd="2" destOrd="0" presId="urn:microsoft.com/office/officeart/2018/2/layout/IconVerticalSolidList"/>
    <dgm:cxn modelId="{400BC37A-A5F5-4ED2-B3D7-81DFCEB7954E}" type="presParOf" srcId="{C5B3629D-4368-4980-9137-AEC78F3C7CB3}" destId="{A2740204-437B-428A-970E-531E72AFC1EE}" srcOrd="0" destOrd="0" presId="urn:microsoft.com/office/officeart/2018/2/layout/IconVerticalSolidList"/>
    <dgm:cxn modelId="{6F983804-E796-483D-AACD-824AFF475681}" type="presParOf" srcId="{C5B3629D-4368-4980-9137-AEC78F3C7CB3}" destId="{FDAA53C2-9B05-42FB-A516-BBB97724116E}" srcOrd="1" destOrd="0" presId="urn:microsoft.com/office/officeart/2018/2/layout/IconVerticalSolidList"/>
    <dgm:cxn modelId="{DC87E60D-E8FD-404C-811E-7CE799432E34}" type="presParOf" srcId="{C5B3629D-4368-4980-9137-AEC78F3C7CB3}" destId="{4CB6BC3F-70C9-4368-BE67-2292CCFD33D3}" srcOrd="2" destOrd="0" presId="urn:microsoft.com/office/officeart/2018/2/layout/IconVerticalSolidList"/>
    <dgm:cxn modelId="{FFC14B72-E3E1-4E7A-8A64-0E28A16231E0}" type="presParOf" srcId="{C5B3629D-4368-4980-9137-AEC78F3C7CB3}" destId="{225919C9-452F-43E0-B6AF-356ED7EF53D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8FD3CD-8154-4B5C-BD67-8CAFC5DE4B0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F2F1FAC-26AB-4E06-8696-3AF5690A1CC2}">
      <dgm:prSet/>
      <dgm:spPr/>
      <dgm:t>
        <a:bodyPr/>
        <a:lstStyle/>
        <a:p>
          <a:pPr>
            <a:lnSpc>
              <a:spcPct val="100000"/>
            </a:lnSpc>
          </a:pPr>
          <a:endParaRPr lang="en-US" dirty="0"/>
        </a:p>
      </dgm:t>
    </dgm:pt>
    <dgm:pt modelId="{F4787B60-88BA-4A41-B467-B71847015396}" type="parTrans" cxnId="{A63F9AFA-2682-40C4-83DD-C567243527FC}">
      <dgm:prSet/>
      <dgm:spPr/>
      <dgm:t>
        <a:bodyPr/>
        <a:lstStyle/>
        <a:p>
          <a:endParaRPr lang="en-US"/>
        </a:p>
      </dgm:t>
    </dgm:pt>
    <dgm:pt modelId="{482D68B3-B6EB-4584-95C7-31240CE4C32A}" type="sibTrans" cxnId="{A63F9AFA-2682-40C4-83DD-C567243527FC}">
      <dgm:prSet/>
      <dgm:spPr/>
      <dgm:t>
        <a:bodyPr/>
        <a:lstStyle/>
        <a:p>
          <a:endParaRPr lang="en-US"/>
        </a:p>
      </dgm:t>
    </dgm:pt>
    <dgm:pt modelId="{E803C23F-6A11-4375-9E3C-60C45C73C11C}">
      <dgm:prSet/>
      <dgm:spPr/>
      <dgm:t>
        <a:bodyPr/>
        <a:lstStyle/>
        <a:p>
          <a:pPr>
            <a:lnSpc>
              <a:spcPct val="100000"/>
            </a:lnSpc>
          </a:pPr>
          <a:endParaRPr lang="en-US" b="1" dirty="0"/>
        </a:p>
      </dgm:t>
    </dgm:pt>
    <dgm:pt modelId="{18EAA875-23FE-473F-B7AD-36C63E8E4A34}" type="parTrans" cxnId="{0B6A2263-27D0-4AFD-994F-CEB9AD16911C}">
      <dgm:prSet/>
      <dgm:spPr/>
      <dgm:t>
        <a:bodyPr/>
        <a:lstStyle/>
        <a:p>
          <a:endParaRPr lang="en-US"/>
        </a:p>
      </dgm:t>
    </dgm:pt>
    <dgm:pt modelId="{01C12A24-E13A-427B-9990-4B4C396D507D}" type="sibTrans" cxnId="{0B6A2263-27D0-4AFD-994F-CEB9AD16911C}">
      <dgm:prSet/>
      <dgm:spPr/>
      <dgm:t>
        <a:bodyPr/>
        <a:lstStyle/>
        <a:p>
          <a:endParaRPr lang="en-US"/>
        </a:p>
      </dgm:t>
    </dgm:pt>
    <dgm:pt modelId="{53191444-C970-4B55-997C-58227B1F194B}">
      <dgm:prSet/>
      <dgm:spPr/>
      <dgm:t>
        <a:bodyPr/>
        <a:lstStyle/>
        <a:p>
          <a:pPr>
            <a:lnSpc>
              <a:spcPct val="100000"/>
            </a:lnSpc>
          </a:pPr>
          <a:r>
            <a:rPr lang="en-US" b="1" dirty="0"/>
            <a:t>Future Implementation:</a:t>
          </a:r>
        </a:p>
      </dgm:t>
    </dgm:pt>
    <dgm:pt modelId="{F1205DC8-33F2-461E-A720-9A05F5F7243E}" type="parTrans" cxnId="{E3C70E5D-B536-41B6-B2A8-F73E3452D6BB}">
      <dgm:prSet/>
      <dgm:spPr/>
      <dgm:t>
        <a:bodyPr/>
        <a:lstStyle/>
        <a:p>
          <a:endParaRPr lang="en-US"/>
        </a:p>
      </dgm:t>
    </dgm:pt>
    <dgm:pt modelId="{8C65C95B-7FC2-46E5-95E3-CACF313A0C94}" type="sibTrans" cxnId="{E3C70E5D-B536-41B6-B2A8-F73E3452D6BB}">
      <dgm:prSet/>
      <dgm:spPr/>
      <dgm:t>
        <a:bodyPr/>
        <a:lstStyle/>
        <a:p>
          <a:endParaRPr lang="en-US"/>
        </a:p>
      </dgm:t>
    </dgm:pt>
    <dgm:pt modelId="{B728AB3D-BA16-40B7-A8FD-DC8E61CAA9E6}">
      <dgm:prSet custT="1"/>
      <dgm:spPr/>
      <dgm:t>
        <a:bodyPr/>
        <a:lstStyle/>
        <a:p>
          <a:pPr>
            <a:lnSpc>
              <a:spcPct val="100000"/>
            </a:lnSpc>
          </a:pPr>
          <a:endParaRPr lang="en-US" sz="1600" b="1" dirty="0"/>
        </a:p>
      </dgm:t>
    </dgm:pt>
    <dgm:pt modelId="{6537B750-5616-4165-A429-BA45EEB9D248}" type="parTrans" cxnId="{ACCD3B3B-322B-49AA-9FA0-CA415A92C88D}">
      <dgm:prSet/>
      <dgm:spPr/>
      <dgm:t>
        <a:bodyPr/>
        <a:lstStyle/>
        <a:p>
          <a:endParaRPr lang="en-US"/>
        </a:p>
      </dgm:t>
    </dgm:pt>
    <dgm:pt modelId="{3B4FB288-14E1-462E-867E-B59B24AEBBDF}" type="sibTrans" cxnId="{ACCD3B3B-322B-49AA-9FA0-CA415A92C88D}">
      <dgm:prSet/>
      <dgm:spPr/>
      <dgm:t>
        <a:bodyPr/>
        <a:lstStyle/>
        <a:p>
          <a:endParaRPr lang="en-US"/>
        </a:p>
      </dgm:t>
    </dgm:pt>
    <dgm:pt modelId="{220B395E-7E2E-4896-AF54-A990D04A00D5}" type="pres">
      <dgm:prSet presAssocID="{C18FD3CD-8154-4B5C-BD67-8CAFC5DE4B02}" presName="root" presStyleCnt="0">
        <dgm:presLayoutVars>
          <dgm:dir/>
          <dgm:resizeHandles val="exact"/>
        </dgm:presLayoutVars>
      </dgm:prSet>
      <dgm:spPr/>
    </dgm:pt>
    <dgm:pt modelId="{BBED7874-5073-40B7-9B40-69CECE26B91E}" type="pres">
      <dgm:prSet presAssocID="{FF2F1FAC-26AB-4E06-8696-3AF5690A1CC2}" presName="compNode" presStyleCnt="0"/>
      <dgm:spPr/>
    </dgm:pt>
    <dgm:pt modelId="{C62FA6E0-89F9-44C8-A706-39A21D4F3A69}" type="pres">
      <dgm:prSet presAssocID="{FF2F1FAC-26AB-4E06-8696-3AF5690A1CC2}" presName="bgRect" presStyleLbl="bgShp" presStyleIdx="0" presStyleCnt="2" custScaleY="157862" custLinFactNeighborX="1015" custLinFactNeighborY="-669"/>
      <dgm:spPr/>
    </dgm:pt>
    <dgm:pt modelId="{25A05D07-2144-45A2-A93D-9F79831E0AF4}" type="pres">
      <dgm:prSet presAssocID="{FF2F1FAC-26AB-4E06-8696-3AF5690A1CC2}" presName="iconRect" presStyleLbl="node1" presStyleIdx="0" presStyleCnt="2" custLinFactNeighborX="-23470" custLinFactNeighborY="956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nk"/>
        </a:ext>
      </dgm:extLst>
    </dgm:pt>
    <dgm:pt modelId="{8E4118FC-FA4F-43FD-BEC7-C5145A798C14}" type="pres">
      <dgm:prSet presAssocID="{FF2F1FAC-26AB-4E06-8696-3AF5690A1CC2}" presName="spaceRect" presStyleCnt="0"/>
      <dgm:spPr/>
    </dgm:pt>
    <dgm:pt modelId="{2D997A9B-A2FB-4108-9A2D-C0F1363C63BB}" type="pres">
      <dgm:prSet presAssocID="{FF2F1FAC-26AB-4E06-8696-3AF5690A1CC2}" presName="parTx" presStyleLbl="revTx" presStyleIdx="0" presStyleCnt="4" custScaleX="100035">
        <dgm:presLayoutVars>
          <dgm:chMax val="0"/>
          <dgm:chPref val="0"/>
        </dgm:presLayoutVars>
      </dgm:prSet>
      <dgm:spPr/>
    </dgm:pt>
    <dgm:pt modelId="{78F14700-0318-458F-8D51-5CC562D0DE80}" type="pres">
      <dgm:prSet presAssocID="{FF2F1FAC-26AB-4E06-8696-3AF5690A1CC2}" presName="desTx" presStyleLbl="revTx" presStyleIdx="1" presStyleCnt="4" custLinFactNeighborX="-42071">
        <dgm:presLayoutVars/>
      </dgm:prSet>
      <dgm:spPr/>
    </dgm:pt>
    <dgm:pt modelId="{50F1432D-D15C-42F5-8D68-16A6A43F759B}" type="pres">
      <dgm:prSet presAssocID="{482D68B3-B6EB-4584-95C7-31240CE4C32A}" presName="sibTrans" presStyleCnt="0"/>
      <dgm:spPr/>
    </dgm:pt>
    <dgm:pt modelId="{62712089-B89D-460F-89F3-0D2111318CE0}" type="pres">
      <dgm:prSet presAssocID="{53191444-C970-4B55-997C-58227B1F194B}" presName="compNode" presStyleCnt="0"/>
      <dgm:spPr/>
    </dgm:pt>
    <dgm:pt modelId="{D1B99E78-A7A7-4DEF-B4BC-4ECB44D00AF2}" type="pres">
      <dgm:prSet presAssocID="{53191444-C970-4B55-997C-58227B1F194B}" presName="bgRect" presStyleLbl="bgShp" presStyleIdx="1" presStyleCnt="2" custScaleY="180303" custLinFactNeighborX="830" custLinFactNeighborY="69"/>
      <dgm:spPr/>
    </dgm:pt>
    <dgm:pt modelId="{BECF1739-3748-47BB-9D95-1FCF3313C607}" type="pres">
      <dgm:prSet presAssocID="{53191444-C970-4B55-997C-58227B1F194B}" presName="iconRect" presStyleLbl="node1" presStyleIdx="1" presStyleCnt="2" custLinFactNeighborX="-28784" custLinFactNeighborY="-687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7E17901E-FA66-4680-8697-9FFCD33B657C}" type="pres">
      <dgm:prSet presAssocID="{53191444-C970-4B55-997C-58227B1F194B}" presName="spaceRect" presStyleCnt="0"/>
      <dgm:spPr/>
    </dgm:pt>
    <dgm:pt modelId="{988460AA-DE87-48B3-80F3-F19EF06A485D}" type="pres">
      <dgm:prSet presAssocID="{53191444-C970-4B55-997C-58227B1F194B}" presName="parTx" presStyleLbl="revTx" presStyleIdx="2" presStyleCnt="4" custLinFactNeighborX="-10977" custLinFactNeighborY="-74301">
        <dgm:presLayoutVars>
          <dgm:chMax val="0"/>
          <dgm:chPref val="0"/>
        </dgm:presLayoutVars>
      </dgm:prSet>
      <dgm:spPr/>
    </dgm:pt>
    <dgm:pt modelId="{83185F39-AD61-4B0A-AAA5-2B39B93CC238}" type="pres">
      <dgm:prSet presAssocID="{53191444-C970-4B55-997C-58227B1F194B}" presName="desTx" presStyleLbl="revTx" presStyleIdx="3" presStyleCnt="4" custScaleX="142214" custLinFactNeighborX="-34572" custLinFactNeighborY="-36107">
        <dgm:presLayoutVars/>
      </dgm:prSet>
      <dgm:spPr/>
    </dgm:pt>
  </dgm:ptLst>
  <dgm:cxnLst>
    <dgm:cxn modelId="{C4FAC037-F599-419B-BB9F-05EADED5A270}" type="presOf" srcId="{B728AB3D-BA16-40B7-A8FD-DC8E61CAA9E6}" destId="{83185F39-AD61-4B0A-AAA5-2B39B93CC238}" srcOrd="0" destOrd="0" presId="urn:microsoft.com/office/officeart/2018/2/layout/IconVerticalSolidList"/>
    <dgm:cxn modelId="{ACCD3B3B-322B-49AA-9FA0-CA415A92C88D}" srcId="{53191444-C970-4B55-997C-58227B1F194B}" destId="{B728AB3D-BA16-40B7-A8FD-DC8E61CAA9E6}" srcOrd="0" destOrd="0" parTransId="{6537B750-5616-4165-A429-BA45EEB9D248}" sibTransId="{3B4FB288-14E1-462E-867E-B59B24AEBBDF}"/>
    <dgm:cxn modelId="{E3C70E5D-B536-41B6-B2A8-F73E3452D6BB}" srcId="{C18FD3CD-8154-4B5C-BD67-8CAFC5DE4B02}" destId="{53191444-C970-4B55-997C-58227B1F194B}" srcOrd="1" destOrd="0" parTransId="{F1205DC8-33F2-461E-A720-9A05F5F7243E}" sibTransId="{8C65C95B-7FC2-46E5-95E3-CACF313A0C94}"/>
    <dgm:cxn modelId="{0B6A2263-27D0-4AFD-994F-CEB9AD16911C}" srcId="{FF2F1FAC-26AB-4E06-8696-3AF5690A1CC2}" destId="{E803C23F-6A11-4375-9E3C-60C45C73C11C}" srcOrd="0" destOrd="0" parTransId="{18EAA875-23FE-473F-B7AD-36C63E8E4A34}" sibTransId="{01C12A24-E13A-427B-9990-4B4C396D507D}"/>
    <dgm:cxn modelId="{E2D8BE52-5AB9-4603-95FF-C5D4E927412C}" type="presOf" srcId="{FF2F1FAC-26AB-4E06-8696-3AF5690A1CC2}" destId="{2D997A9B-A2FB-4108-9A2D-C0F1363C63BB}" srcOrd="0" destOrd="0" presId="urn:microsoft.com/office/officeart/2018/2/layout/IconVerticalSolidList"/>
    <dgm:cxn modelId="{1922AE81-1C6D-4DD6-9CF0-9CD73583EEBA}" type="presOf" srcId="{53191444-C970-4B55-997C-58227B1F194B}" destId="{988460AA-DE87-48B3-80F3-F19EF06A485D}" srcOrd="0" destOrd="0" presId="urn:microsoft.com/office/officeart/2018/2/layout/IconVerticalSolidList"/>
    <dgm:cxn modelId="{88CC5CB1-0C2B-4A14-B863-EF28525CC028}" type="presOf" srcId="{E803C23F-6A11-4375-9E3C-60C45C73C11C}" destId="{78F14700-0318-458F-8D51-5CC562D0DE80}" srcOrd="0" destOrd="0" presId="urn:microsoft.com/office/officeart/2018/2/layout/IconVerticalSolidList"/>
    <dgm:cxn modelId="{93A4CCED-13A8-4E42-B473-A05AF684C148}" type="presOf" srcId="{C18FD3CD-8154-4B5C-BD67-8CAFC5DE4B02}" destId="{220B395E-7E2E-4896-AF54-A990D04A00D5}" srcOrd="0" destOrd="0" presId="urn:microsoft.com/office/officeart/2018/2/layout/IconVerticalSolidList"/>
    <dgm:cxn modelId="{A63F9AFA-2682-40C4-83DD-C567243527FC}" srcId="{C18FD3CD-8154-4B5C-BD67-8CAFC5DE4B02}" destId="{FF2F1FAC-26AB-4E06-8696-3AF5690A1CC2}" srcOrd="0" destOrd="0" parTransId="{F4787B60-88BA-4A41-B467-B71847015396}" sibTransId="{482D68B3-B6EB-4584-95C7-31240CE4C32A}"/>
    <dgm:cxn modelId="{DAB66F79-F86F-4902-A45C-F0D45E2421FF}" type="presParOf" srcId="{220B395E-7E2E-4896-AF54-A990D04A00D5}" destId="{BBED7874-5073-40B7-9B40-69CECE26B91E}" srcOrd="0" destOrd="0" presId="urn:microsoft.com/office/officeart/2018/2/layout/IconVerticalSolidList"/>
    <dgm:cxn modelId="{15E25DA6-1A43-4D74-8450-411ED9976664}" type="presParOf" srcId="{BBED7874-5073-40B7-9B40-69CECE26B91E}" destId="{C62FA6E0-89F9-44C8-A706-39A21D4F3A69}" srcOrd="0" destOrd="0" presId="urn:microsoft.com/office/officeart/2018/2/layout/IconVerticalSolidList"/>
    <dgm:cxn modelId="{2D70CD91-CD13-4257-AD93-0D3534AF5CE6}" type="presParOf" srcId="{BBED7874-5073-40B7-9B40-69CECE26B91E}" destId="{25A05D07-2144-45A2-A93D-9F79831E0AF4}" srcOrd="1" destOrd="0" presId="urn:microsoft.com/office/officeart/2018/2/layout/IconVerticalSolidList"/>
    <dgm:cxn modelId="{F98D2E62-16F8-401D-90DB-5A58500D05AF}" type="presParOf" srcId="{BBED7874-5073-40B7-9B40-69CECE26B91E}" destId="{8E4118FC-FA4F-43FD-BEC7-C5145A798C14}" srcOrd="2" destOrd="0" presId="urn:microsoft.com/office/officeart/2018/2/layout/IconVerticalSolidList"/>
    <dgm:cxn modelId="{32D976E0-EAA6-4077-ACD7-A6761996009D}" type="presParOf" srcId="{BBED7874-5073-40B7-9B40-69CECE26B91E}" destId="{2D997A9B-A2FB-4108-9A2D-C0F1363C63BB}" srcOrd="3" destOrd="0" presId="urn:microsoft.com/office/officeart/2018/2/layout/IconVerticalSolidList"/>
    <dgm:cxn modelId="{868CC20D-44FE-45B8-A1A2-F5EF47F45B11}" type="presParOf" srcId="{BBED7874-5073-40B7-9B40-69CECE26B91E}" destId="{78F14700-0318-458F-8D51-5CC562D0DE80}" srcOrd="4" destOrd="0" presId="urn:microsoft.com/office/officeart/2018/2/layout/IconVerticalSolidList"/>
    <dgm:cxn modelId="{2059F3B4-0723-470A-9DEA-81F992FA0012}" type="presParOf" srcId="{220B395E-7E2E-4896-AF54-A990D04A00D5}" destId="{50F1432D-D15C-42F5-8D68-16A6A43F759B}" srcOrd="1" destOrd="0" presId="urn:microsoft.com/office/officeart/2018/2/layout/IconVerticalSolidList"/>
    <dgm:cxn modelId="{4740125B-16D1-4AEA-8A01-301382C9AC87}" type="presParOf" srcId="{220B395E-7E2E-4896-AF54-A990D04A00D5}" destId="{62712089-B89D-460F-89F3-0D2111318CE0}" srcOrd="2" destOrd="0" presId="urn:microsoft.com/office/officeart/2018/2/layout/IconVerticalSolidList"/>
    <dgm:cxn modelId="{4FA05E44-D708-49FD-B852-5EF4EBCB082D}" type="presParOf" srcId="{62712089-B89D-460F-89F3-0D2111318CE0}" destId="{D1B99E78-A7A7-4DEF-B4BC-4ECB44D00AF2}" srcOrd="0" destOrd="0" presId="urn:microsoft.com/office/officeart/2018/2/layout/IconVerticalSolidList"/>
    <dgm:cxn modelId="{7B9131B5-4D53-48FB-8335-64E036A8DB8D}" type="presParOf" srcId="{62712089-B89D-460F-89F3-0D2111318CE0}" destId="{BECF1739-3748-47BB-9D95-1FCF3313C607}" srcOrd="1" destOrd="0" presId="urn:microsoft.com/office/officeart/2018/2/layout/IconVerticalSolidList"/>
    <dgm:cxn modelId="{E67AB33C-98FB-440B-9E43-70937ABE28EE}" type="presParOf" srcId="{62712089-B89D-460F-89F3-0D2111318CE0}" destId="{7E17901E-FA66-4680-8697-9FFCD33B657C}" srcOrd="2" destOrd="0" presId="urn:microsoft.com/office/officeart/2018/2/layout/IconVerticalSolidList"/>
    <dgm:cxn modelId="{6538916B-D65F-4AED-BDEB-CF35AF957577}" type="presParOf" srcId="{62712089-B89D-460F-89F3-0D2111318CE0}" destId="{988460AA-DE87-48B3-80F3-F19EF06A485D}" srcOrd="3" destOrd="0" presId="urn:microsoft.com/office/officeart/2018/2/layout/IconVerticalSolidList"/>
    <dgm:cxn modelId="{A5723145-D68C-4B7D-B18D-A25030BDC859}" type="presParOf" srcId="{62712089-B89D-460F-89F3-0D2111318CE0}" destId="{83185F39-AD61-4B0A-AAA5-2B39B93CC238}"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F72DE4-9B2E-4553-B0E4-9E2DCB0E4606}">
      <dsp:nvSpPr>
        <dsp:cNvPr id="0" name=""/>
        <dsp:cNvSpPr/>
      </dsp:nvSpPr>
      <dsp:spPr>
        <a:xfrm>
          <a:off x="150970" y="1679"/>
          <a:ext cx="1922025" cy="1153215"/>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rPr>
            <a:t>Introduction </a:t>
          </a:r>
        </a:p>
      </dsp:txBody>
      <dsp:txXfrm>
        <a:off x="184747" y="35456"/>
        <a:ext cx="1854471" cy="1085661"/>
      </dsp:txXfrm>
    </dsp:sp>
    <dsp:sp modelId="{A3F995AB-4729-4A0C-9C41-1867C3C5ACB8}">
      <dsp:nvSpPr>
        <dsp:cNvPr id="0" name=""/>
        <dsp:cNvSpPr/>
      </dsp:nvSpPr>
      <dsp:spPr>
        <a:xfrm>
          <a:off x="2242134" y="339955"/>
          <a:ext cx="407469" cy="47666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2242134" y="435287"/>
        <a:ext cx="285228" cy="285998"/>
      </dsp:txXfrm>
    </dsp:sp>
    <dsp:sp modelId="{05BC6917-B60B-4516-92FF-0D6F9536DF3B}">
      <dsp:nvSpPr>
        <dsp:cNvPr id="0" name=""/>
        <dsp:cNvSpPr/>
      </dsp:nvSpPr>
      <dsp:spPr>
        <a:xfrm>
          <a:off x="2841806" y="1679"/>
          <a:ext cx="1922025" cy="1153215"/>
        </a:xfrm>
        <a:prstGeom prst="roundRect">
          <a:avLst>
            <a:gd name="adj" fmla="val 10000"/>
          </a:avLst>
        </a:prstGeom>
        <a:solidFill>
          <a:schemeClr val="accent2">
            <a:hueOff val="-132337"/>
            <a:satOff val="149"/>
            <a:lumOff val="3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rPr>
            <a:t>Objectives</a:t>
          </a:r>
        </a:p>
      </dsp:txBody>
      <dsp:txXfrm>
        <a:off x="2875583" y="35456"/>
        <a:ext cx="1854471" cy="1085661"/>
      </dsp:txXfrm>
    </dsp:sp>
    <dsp:sp modelId="{7C7EBBC8-DF06-436D-B034-FB5A81E55AA1}">
      <dsp:nvSpPr>
        <dsp:cNvPr id="0" name=""/>
        <dsp:cNvSpPr/>
      </dsp:nvSpPr>
      <dsp:spPr>
        <a:xfrm>
          <a:off x="4932969" y="339955"/>
          <a:ext cx="407469" cy="476662"/>
        </a:xfrm>
        <a:prstGeom prst="rightArrow">
          <a:avLst>
            <a:gd name="adj1" fmla="val 60000"/>
            <a:gd name="adj2" fmla="val 50000"/>
          </a:avLst>
        </a:prstGeom>
        <a:solidFill>
          <a:schemeClr val="accent2">
            <a:hueOff val="-147041"/>
            <a:satOff val="166"/>
            <a:lumOff val="39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4932969" y="435287"/>
        <a:ext cx="285228" cy="285998"/>
      </dsp:txXfrm>
    </dsp:sp>
    <dsp:sp modelId="{0B534126-F36D-4949-9203-3D1E993FC25E}">
      <dsp:nvSpPr>
        <dsp:cNvPr id="0" name=""/>
        <dsp:cNvSpPr/>
      </dsp:nvSpPr>
      <dsp:spPr>
        <a:xfrm>
          <a:off x="5532641" y="1679"/>
          <a:ext cx="1922025" cy="1153215"/>
        </a:xfrm>
        <a:prstGeom prst="roundRect">
          <a:avLst>
            <a:gd name="adj" fmla="val 10000"/>
          </a:avLst>
        </a:prstGeom>
        <a:solidFill>
          <a:schemeClr val="accent2">
            <a:hueOff val="-264675"/>
            <a:satOff val="298"/>
            <a:lumOff val="70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tx1"/>
              </a:solidFill>
            </a:rPr>
            <a:t>Methods</a:t>
          </a:r>
          <a:endParaRPr lang="en-US" sz="2400" b="1" kern="1200" dirty="0">
            <a:solidFill>
              <a:schemeClr val="tx1"/>
            </a:solidFill>
          </a:endParaRPr>
        </a:p>
      </dsp:txBody>
      <dsp:txXfrm>
        <a:off x="5566418" y="35456"/>
        <a:ext cx="1854471" cy="1085661"/>
      </dsp:txXfrm>
    </dsp:sp>
    <dsp:sp modelId="{58E0ED44-E8DF-4E16-A732-E502DEEBBC9C}">
      <dsp:nvSpPr>
        <dsp:cNvPr id="0" name=""/>
        <dsp:cNvSpPr/>
      </dsp:nvSpPr>
      <dsp:spPr>
        <a:xfrm>
          <a:off x="7623805" y="339955"/>
          <a:ext cx="407469" cy="476662"/>
        </a:xfrm>
        <a:prstGeom prst="rightArrow">
          <a:avLst>
            <a:gd name="adj1" fmla="val 60000"/>
            <a:gd name="adj2" fmla="val 50000"/>
          </a:avLst>
        </a:prstGeom>
        <a:solidFill>
          <a:schemeClr val="accent2">
            <a:hueOff val="-294083"/>
            <a:satOff val="332"/>
            <a:lumOff val="78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623805" y="435287"/>
        <a:ext cx="285228" cy="285998"/>
      </dsp:txXfrm>
    </dsp:sp>
    <dsp:sp modelId="{DDBEFF5A-83F1-4132-8283-1899C7329DE3}">
      <dsp:nvSpPr>
        <dsp:cNvPr id="0" name=""/>
        <dsp:cNvSpPr/>
      </dsp:nvSpPr>
      <dsp:spPr>
        <a:xfrm>
          <a:off x="8223477" y="1679"/>
          <a:ext cx="2136389" cy="1153215"/>
        </a:xfrm>
        <a:prstGeom prst="roundRect">
          <a:avLst>
            <a:gd name="adj" fmla="val 10000"/>
          </a:avLst>
        </a:prstGeom>
        <a:solidFill>
          <a:schemeClr val="accent2">
            <a:hueOff val="-397012"/>
            <a:satOff val="448"/>
            <a:lumOff val="105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rPr>
            <a:t> ARIMA: Autoregressive Integrated Moving Average</a:t>
          </a:r>
        </a:p>
      </dsp:txBody>
      <dsp:txXfrm>
        <a:off x="8257254" y="35456"/>
        <a:ext cx="2068835" cy="1085661"/>
      </dsp:txXfrm>
    </dsp:sp>
    <dsp:sp modelId="{F01B7CB2-D671-401D-9FC6-CC026D0C0D45}">
      <dsp:nvSpPr>
        <dsp:cNvPr id="0" name=""/>
        <dsp:cNvSpPr/>
      </dsp:nvSpPr>
      <dsp:spPr>
        <a:xfrm rot="5302927">
          <a:off x="9114674" y="1289436"/>
          <a:ext cx="407631" cy="476662"/>
        </a:xfrm>
        <a:prstGeom prst="rightArrow">
          <a:avLst>
            <a:gd name="adj1" fmla="val 60000"/>
            <a:gd name="adj2" fmla="val 50000"/>
          </a:avLst>
        </a:prstGeom>
        <a:solidFill>
          <a:schemeClr val="accent2">
            <a:hueOff val="-441124"/>
            <a:satOff val="497"/>
            <a:lumOff val="11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rot="-5400000">
        <a:off x="9173764" y="1323976"/>
        <a:ext cx="285998" cy="285342"/>
      </dsp:txXfrm>
    </dsp:sp>
    <dsp:sp modelId="{D54A600C-AA87-4A32-BA12-73A9469163B1}">
      <dsp:nvSpPr>
        <dsp:cNvPr id="0" name=""/>
        <dsp:cNvSpPr/>
      </dsp:nvSpPr>
      <dsp:spPr>
        <a:xfrm>
          <a:off x="8332052" y="1923704"/>
          <a:ext cx="2027813" cy="1153215"/>
        </a:xfrm>
        <a:prstGeom prst="roundRect">
          <a:avLst>
            <a:gd name="adj" fmla="val 10000"/>
          </a:avLst>
        </a:prstGeom>
        <a:solidFill>
          <a:schemeClr val="accent2">
            <a:hueOff val="-529349"/>
            <a:satOff val="597"/>
            <a:lumOff val="141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rPr>
            <a:t>ARIMA Model Results</a:t>
          </a:r>
        </a:p>
      </dsp:txBody>
      <dsp:txXfrm>
        <a:off x="8365829" y="1957481"/>
        <a:ext cx="1960259" cy="1085661"/>
      </dsp:txXfrm>
    </dsp:sp>
    <dsp:sp modelId="{D725FE18-2E9E-4C49-BF4B-4C2417CB8A3B}">
      <dsp:nvSpPr>
        <dsp:cNvPr id="0" name=""/>
        <dsp:cNvSpPr/>
      </dsp:nvSpPr>
      <dsp:spPr>
        <a:xfrm rot="10800000">
          <a:off x="7755445" y="2261981"/>
          <a:ext cx="407469" cy="476662"/>
        </a:xfrm>
        <a:prstGeom prst="rightArrow">
          <a:avLst>
            <a:gd name="adj1" fmla="val 60000"/>
            <a:gd name="adj2" fmla="val 50000"/>
          </a:avLst>
        </a:prstGeom>
        <a:solidFill>
          <a:schemeClr val="accent2">
            <a:hueOff val="-588166"/>
            <a:satOff val="663"/>
            <a:lumOff val="156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rot="10800000">
        <a:off x="7877686" y="2357313"/>
        <a:ext cx="285228" cy="285998"/>
      </dsp:txXfrm>
    </dsp:sp>
    <dsp:sp modelId="{401FA438-73BE-43B8-8A97-0B2F67015F03}">
      <dsp:nvSpPr>
        <dsp:cNvPr id="0" name=""/>
        <dsp:cNvSpPr/>
      </dsp:nvSpPr>
      <dsp:spPr>
        <a:xfrm>
          <a:off x="5641217" y="1923704"/>
          <a:ext cx="1922025" cy="1153215"/>
        </a:xfrm>
        <a:prstGeom prst="roundRect">
          <a:avLst>
            <a:gd name="adj" fmla="val 10000"/>
          </a:avLst>
        </a:prstGeom>
        <a:solidFill>
          <a:schemeClr val="accent2">
            <a:hueOff val="-661686"/>
            <a:satOff val="746"/>
            <a:lumOff val="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rPr>
            <a:t> LSTM: Long Short-Term Memory</a:t>
          </a:r>
        </a:p>
      </dsp:txBody>
      <dsp:txXfrm>
        <a:off x="5674994" y="1957481"/>
        <a:ext cx="1854471" cy="1085661"/>
      </dsp:txXfrm>
    </dsp:sp>
    <dsp:sp modelId="{4E7FCB87-E2E0-4C2A-85AE-9B0623A81100}">
      <dsp:nvSpPr>
        <dsp:cNvPr id="0" name=""/>
        <dsp:cNvSpPr/>
      </dsp:nvSpPr>
      <dsp:spPr>
        <a:xfrm rot="10800000">
          <a:off x="5064609" y="2261981"/>
          <a:ext cx="407469" cy="476662"/>
        </a:xfrm>
        <a:prstGeom prst="rightArrow">
          <a:avLst>
            <a:gd name="adj1" fmla="val 60000"/>
            <a:gd name="adj2" fmla="val 50000"/>
          </a:avLst>
        </a:prstGeom>
        <a:solidFill>
          <a:schemeClr val="accent2">
            <a:hueOff val="-735207"/>
            <a:satOff val="829"/>
            <a:lumOff val="196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rot="10800000">
        <a:off x="5186850" y="2357313"/>
        <a:ext cx="285228" cy="285998"/>
      </dsp:txXfrm>
    </dsp:sp>
    <dsp:sp modelId="{AFAE758B-903C-4DE2-ABB9-8D3A926DE265}">
      <dsp:nvSpPr>
        <dsp:cNvPr id="0" name=""/>
        <dsp:cNvSpPr/>
      </dsp:nvSpPr>
      <dsp:spPr>
        <a:xfrm>
          <a:off x="2950381" y="1923704"/>
          <a:ext cx="1922025" cy="1153215"/>
        </a:xfrm>
        <a:prstGeom prst="roundRect">
          <a:avLst>
            <a:gd name="adj" fmla="val 10000"/>
          </a:avLst>
        </a:prstGeom>
        <a:solidFill>
          <a:schemeClr val="accent2">
            <a:hueOff val="-794024"/>
            <a:satOff val="895"/>
            <a:lumOff val="211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rPr>
            <a:t>LSTM Model</a:t>
          </a:r>
        </a:p>
        <a:p>
          <a:pPr marL="0" lvl="0" indent="0" algn="ctr" defTabSz="1066800">
            <a:lnSpc>
              <a:spcPct val="90000"/>
            </a:lnSpc>
            <a:spcBef>
              <a:spcPct val="0"/>
            </a:spcBef>
            <a:spcAft>
              <a:spcPct val="35000"/>
            </a:spcAft>
            <a:buNone/>
          </a:pPr>
          <a:r>
            <a:rPr lang="en-US" sz="2400" b="1" kern="1200" dirty="0">
              <a:solidFill>
                <a:schemeClr val="tx1"/>
              </a:solidFill>
            </a:rPr>
            <a:t>Result</a:t>
          </a:r>
        </a:p>
      </dsp:txBody>
      <dsp:txXfrm>
        <a:off x="2984158" y="1957481"/>
        <a:ext cx="1854471" cy="1085661"/>
      </dsp:txXfrm>
    </dsp:sp>
    <dsp:sp modelId="{95391476-9C56-46E9-A173-2427A350B1C9}">
      <dsp:nvSpPr>
        <dsp:cNvPr id="0" name=""/>
        <dsp:cNvSpPr/>
      </dsp:nvSpPr>
      <dsp:spPr>
        <a:xfrm rot="10800000">
          <a:off x="2373773" y="2261981"/>
          <a:ext cx="407469" cy="476662"/>
        </a:xfrm>
        <a:prstGeom prst="rightArrow">
          <a:avLst>
            <a:gd name="adj1" fmla="val 60000"/>
            <a:gd name="adj2" fmla="val 50000"/>
          </a:avLst>
        </a:prstGeom>
        <a:solidFill>
          <a:schemeClr val="accent2">
            <a:hueOff val="-882249"/>
            <a:satOff val="995"/>
            <a:lumOff val="23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rot="10800000">
        <a:off x="2496014" y="2357313"/>
        <a:ext cx="285228" cy="285998"/>
      </dsp:txXfrm>
    </dsp:sp>
    <dsp:sp modelId="{0E087780-86C3-4174-B433-9A966BF29A15}">
      <dsp:nvSpPr>
        <dsp:cNvPr id="0" name=""/>
        <dsp:cNvSpPr/>
      </dsp:nvSpPr>
      <dsp:spPr>
        <a:xfrm>
          <a:off x="259545" y="1923704"/>
          <a:ext cx="1922025" cy="1153215"/>
        </a:xfrm>
        <a:prstGeom prst="roundRect">
          <a:avLst>
            <a:gd name="adj" fmla="val 10000"/>
          </a:avLst>
        </a:prstGeom>
        <a:solidFill>
          <a:schemeClr val="accent2">
            <a:hueOff val="-926361"/>
            <a:satOff val="1044"/>
            <a:lumOff val="247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rPr>
            <a:t>Conclusions</a:t>
          </a:r>
        </a:p>
      </dsp:txBody>
      <dsp:txXfrm>
        <a:off x="293322" y="1957481"/>
        <a:ext cx="1854471" cy="1085661"/>
      </dsp:txXfrm>
    </dsp:sp>
    <dsp:sp modelId="{9A40BC23-E1C0-4453-9A73-46C56F9B09FA}">
      <dsp:nvSpPr>
        <dsp:cNvPr id="0" name=""/>
        <dsp:cNvSpPr/>
      </dsp:nvSpPr>
      <dsp:spPr>
        <a:xfrm rot="5400156">
          <a:off x="1076127" y="3102855"/>
          <a:ext cx="288785" cy="476662"/>
        </a:xfrm>
        <a:prstGeom prst="rightArrow">
          <a:avLst>
            <a:gd name="adj1" fmla="val 60000"/>
            <a:gd name="adj2" fmla="val 50000"/>
          </a:avLst>
        </a:prstGeom>
        <a:solidFill>
          <a:schemeClr val="accent2">
            <a:hueOff val="-1029290"/>
            <a:satOff val="1160"/>
            <a:lumOff val="274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1077522" y="3196794"/>
        <a:ext cx="285998" cy="202150"/>
      </dsp:txXfrm>
    </dsp:sp>
    <dsp:sp modelId="{DA3421A2-31A1-429F-A052-AE802D0E741E}">
      <dsp:nvSpPr>
        <dsp:cNvPr id="0" name=""/>
        <dsp:cNvSpPr/>
      </dsp:nvSpPr>
      <dsp:spPr>
        <a:xfrm>
          <a:off x="259468" y="3621799"/>
          <a:ext cx="1922025" cy="1153215"/>
        </a:xfrm>
        <a:prstGeom prst="roundRect">
          <a:avLst>
            <a:gd name="adj" fmla="val 10000"/>
          </a:avLst>
        </a:prstGeom>
        <a:solidFill>
          <a:schemeClr val="accent2">
            <a:hueOff val="-1058698"/>
            <a:satOff val="1194"/>
            <a:lumOff val="282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rPr>
            <a:t>Limitations</a:t>
          </a:r>
        </a:p>
      </dsp:txBody>
      <dsp:txXfrm>
        <a:off x="293245" y="3655576"/>
        <a:ext cx="1854471" cy="1085661"/>
      </dsp:txXfrm>
    </dsp:sp>
    <dsp:sp modelId="{CA060F89-CDE6-407A-8A8C-422A304A0CEB}">
      <dsp:nvSpPr>
        <dsp:cNvPr id="0" name=""/>
        <dsp:cNvSpPr/>
      </dsp:nvSpPr>
      <dsp:spPr>
        <a:xfrm rot="64602">
          <a:off x="2356768" y="3985400"/>
          <a:ext cx="422416" cy="476662"/>
        </a:xfrm>
        <a:prstGeom prst="rightArrow">
          <a:avLst>
            <a:gd name="adj1" fmla="val 60000"/>
            <a:gd name="adj2" fmla="val 50000"/>
          </a:avLst>
        </a:prstGeom>
        <a:solidFill>
          <a:schemeClr val="accent2">
            <a:hueOff val="-1176331"/>
            <a:satOff val="1326"/>
            <a:lumOff val="313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2356779" y="4079541"/>
        <a:ext cx="295691" cy="285998"/>
      </dsp:txXfrm>
    </dsp:sp>
    <dsp:sp modelId="{5A42782A-9F30-4547-B3D7-718CD7684975}">
      <dsp:nvSpPr>
        <dsp:cNvPr id="0" name=""/>
        <dsp:cNvSpPr/>
      </dsp:nvSpPr>
      <dsp:spPr>
        <a:xfrm>
          <a:off x="2978365" y="3677776"/>
          <a:ext cx="2441068" cy="1153215"/>
        </a:xfrm>
        <a:prstGeom prst="roundRect">
          <a:avLst>
            <a:gd name="adj" fmla="val 10000"/>
          </a:avLst>
        </a:prstGeom>
        <a:solidFill>
          <a:schemeClr val="accent2">
            <a:hueOff val="-1191035"/>
            <a:satOff val="1343"/>
            <a:lumOff val="3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rPr>
            <a:t>Future Implementation</a:t>
          </a:r>
        </a:p>
      </dsp:txBody>
      <dsp:txXfrm>
        <a:off x="3012142" y="3711553"/>
        <a:ext cx="2373514" cy="1085661"/>
      </dsp:txXfrm>
    </dsp:sp>
    <dsp:sp modelId="{CADB942C-F56F-4419-9C0F-4744A78BE804}">
      <dsp:nvSpPr>
        <dsp:cNvPr id="0" name=""/>
        <dsp:cNvSpPr/>
      </dsp:nvSpPr>
      <dsp:spPr>
        <a:xfrm rot="21571692">
          <a:off x="5561542" y="4003422"/>
          <a:ext cx="342377" cy="476662"/>
        </a:xfrm>
        <a:prstGeom prst="rightArrow">
          <a:avLst>
            <a:gd name="adj1" fmla="val 60000"/>
            <a:gd name="adj2" fmla="val 50000"/>
          </a:avLst>
        </a:prstGeom>
        <a:solidFill>
          <a:schemeClr val="accent2">
            <a:hueOff val="-1323373"/>
            <a:satOff val="1492"/>
            <a:lumOff val="353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5561544" y="4099177"/>
        <a:ext cx="239664" cy="285998"/>
      </dsp:txXfrm>
    </dsp:sp>
    <dsp:sp modelId="{310CDF1B-A825-4332-A64B-7255C605DAAD}">
      <dsp:nvSpPr>
        <dsp:cNvPr id="0" name=""/>
        <dsp:cNvSpPr/>
      </dsp:nvSpPr>
      <dsp:spPr>
        <a:xfrm>
          <a:off x="6065408" y="3654492"/>
          <a:ext cx="1922025" cy="1153215"/>
        </a:xfrm>
        <a:prstGeom prst="roundRect">
          <a:avLst>
            <a:gd name="adj" fmla="val 10000"/>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tx1"/>
              </a:solidFill>
            </a:rPr>
            <a:t>References</a:t>
          </a:r>
        </a:p>
      </dsp:txBody>
      <dsp:txXfrm>
        <a:off x="6099185" y="3688269"/>
        <a:ext cx="1854471" cy="10856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43B401-991F-459C-B5FF-3AD57A3FC3FA}">
      <dsp:nvSpPr>
        <dsp:cNvPr id="0" name=""/>
        <dsp:cNvSpPr/>
      </dsp:nvSpPr>
      <dsp:spPr>
        <a:xfrm>
          <a:off x="0" y="719"/>
          <a:ext cx="105156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38864B-DC23-4AC9-B24C-6C635B15E8C9}">
      <dsp:nvSpPr>
        <dsp:cNvPr id="0" name=""/>
        <dsp:cNvSpPr/>
      </dsp:nvSpPr>
      <dsp:spPr>
        <a:xfrm>
          <a:off x="0" y="719"/>
          <a:ext cx="10515600" cy="841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IN" sz="3600" b="1" i="1" kern="1200" dirty="0"/>
            <a:t>Box-Jenkins methodology:</a:t>
          </a:r>
          <a:endParaRPr lang="en-US" sz="3600" kern="1200" dirty="0"/>
        </a:p>
      </dsp:txBody>
      <dsp:txXfrm>
        <a:off x="0" y="719"/>
        <a:ext cx="10515600" cy="841577"/>
      </dsp:txXfrm>
    </dsp:sp>
    <dsp:sp modelId="{3CF6DCF4-A58B-4299-B070-0181E2D236CF}">
      <dsp:nvSpPr>
        <dsp:cNvPr id="0" name=""/>
        <dsp:cNvSpPr/>
      </dsp:nvSpPr>
      <dsp:spPr>
        <a:xfrm>
          <a:off x="0" y="842297"/>
          <a:ext cx="105156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418138-CF6C-4E0E-8585-4DAEC1C12B63}">
      <dsp:nvSpPr>
        <dsp:cNvPr id="0" name=""/>
        <dsp:cNvSpPr/>
      </dsp:nvSpPr>
      <dsp:spPr>
        <a:xfrm>
          <a:off x="0" y="842297"/>
          <a:ext cx="10515600" cy="841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IN" sz="3200" b="1" i="1" kern="1200" dirty="0"/>
            <a:t>Step 1</a:t>
          </a:r>
          <a:r>
            <a:rPr lang="en-IN" sz="3200" i="1" kern="1200" dirty="0"/>
            <a:t>: Data Preparation</a:t>
          </a:r>
        </a:p>
        <a:p>
          <a:pPr marL="0" lvl="0" indent="0" algn="l" defTabSz="1422400">
            <a:lnSpc>
              <a:spcPct val="90000"/>
            </a:lnSpc>
            <a:spcBef>
              <a:spcPct val="0"/>
            </a:spcBef>
            <a:spcAft>
              <a:spcPct val="35000"/>
            </a:spcAft>
            <a:buNone/>
          </a:pPr>
          <a:endParaRPr lang="en-IN" sz="2200" i="1" kern="1200" dirty="0"/>
        </a:p>
      </dsp:txBody>
      <dsp:txXfrm>
        <a:off x="0" y="842297"/>
        <a:ext cx="10515600" cy="841577"/>
      </dsp:txXfrm>
    </dsp:sp>
    <dsp:sp modelId="{AFE6139E-2643-4990-9451-ECA4CD5BBB75}">
      <dsp:nvSpPr>
        <dsp:cNvPr id="0" name=""/>
        <dsp:cNvSpPr/>
      </dsp:nvSpPr>
      <dsp:spPr>
        <a:xfrm>
          <a:off x="0" y="1683874"/>
          <a:ext cx="105156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B92E47-E8D4-4231-A225-CEEADC6CB878}">
      <dsp:nvSpPr>
        <dsp:cNvPr id="0" name=""/>
        <dsp:cNvSpPr/>
      </dsp:nvSpPr>
      <dsp:spPr>
        <a:xfrm>
          <a:off x="0" y="1683874"/>
          <a:ext cx="10515600" cy="841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IN" sz="3200" b="1" i="1" kern="1200" dirty="0"/>
            <a:t>Step 2</a:t>
          </a:r>
          <a:r>
            <a:rPr lang="en-IN" sz="3200" i="1" kern="1200" dirty="0"/>
            <a:t>: Model Selection </a:t>
          </a:r>
          <a:endParaRPr lang="en-US" sz="3200" kern="1200" dirty="0"/>
        </a:p>
      </dsp:txBody>
      <dsp:txXfrm>
        <a:off x="0" y="1683874"/>
        <a:ext cx="10515600" cy="841577"/>
      </dsp:txXfrm>
    </dsp:sp>
    <dsp:sp modelId="{67DAECA4-BB71-4EEF-A46F-1CB16E52DCA8}">
      <dsp:nvSpPr>
        <dsp:cNvPr id="0" name=""/>
        <dsp:cNvSpPr/>
      </dsp:nvSpPr>
      <dsp:spPr>
        <a:xfrm>
          <a:off x="0" y="2525452"/>
          <a:ext cx="105156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DF0F81-E3E1-4EC9-B305-B191F74C2D43}">
      <dsp:nvSpPr>
        <dsp:cNvPr id="0" name=""/>
        <dsp:cNvSpPr/>
      </dsp:nvSpPr>
      <dsp:spPr>
        <a:xfrm>
          <a:off x="0" y="2525452"/>
          <a:ext cx="10515600" cy="841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IN" sz="3200" b="1" i="1" kern="1200" dirty="0"/>
            <a:t>Step 3</a:t>
          </a:r>
          <a:r>
            <a:rPr lang="en-IN" sz="3200" i="1" kern="1200" dirty="0"/>
            <a:t>: Estimation and Testing </a:t>
          </a:r>
          <a:endParaRPr lang="en-US" sz="3200" kern="1200" dirty="0"/>
        </a:p>
      </dsp:txBody>
      <dsp:txXfrm>
        <a:off x="0" y="2525452"/>
        <a:ext cx="10515600" cy="841577"/>
      </dsp:txXfrm>
    </dsp:sp>
    <dsp:sp modelId="{2F77C6FD-E374-4C34-B6F6-E9011CEC2F9D}">
      <dsp:nvSpPr>
        <dsp:cNvPr id="0" name=""/>
        <dsp:cNvSpPr/>
      </dsp:nvSpPr>
      <dsp:spPr>
        <a:xfrm>
          <a:off x="0" y="3367030"/>
          <a:ext cx="105156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4EDEB8-3775-4894-9246-75E76A1D75D8}">
      <dsp:nvSpPr>
        <dsp:cNvPr id="0" name=""/>
        <dsp:cNvSpPr/>
      </dsp:nvSpPr>
      <dsp:spPr>
        <a:xfrm>
          <a:off x="0" y="3367030"/>
          <a:ext cx="10515600" cy="841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IN" sz="3200" b="1" i="1" kern="1200" dirty="0"/>
            <a:t>Step 4</a:t>
          </a:r>
          <a:r>
            <a:rPr lang="en-IN" sz="3200" i="1" kern="1200" dirty="0"/>
            <a:t>: Diagnostic</a:t>
          </a:r>
          <a:endParaRPr lang="en-US" sz="3200" kern="1200" dirty="0"/>
        </a:p>
      </dsp:txBody>
      <dsp:txXfrm>
        <a:off x="0" y="3367030"/>
        <a:ext cx="10515600" cy="841577"/>
      </dsp:txXfrm>
    </dsp:sp>
    <dsp:sp modelId="{04C471F9-E017-41DA-AF30-BA6ADCF56AF6}">
      <dsp:nvSpPr>
        <dsp:cNvPr id="0" name=""/>
        <dsp:cNvSpPr/>
      </dsp:nvSpPr>
      <dsp:spPr>
        <a:xfrm>
          <a:off x="0" y="4208608"/>
          <a:ext cx="105156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85A1B0-C9A3-4804-A899-0E16A8120742}">
      <dsp:nvSpPr>
        <dsp:cNvPr id="0" name=""/>
        <dsp:cNvSpPr/>
      </dsp:nvSpPr>
      <dsp:spPr>
        <a:xfrm>
          <a:off x="0" y="4208608"/>
          <a:ext cx="10515600" cy="841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IN" sz="3200" b="1" i="1" kern="1200" dirty="0"/>
            <a:t>Step 5</a:t>
          </a:r>
          <a:r>
            <a:rPr lang="en-IN" sz="3200" i="1" kern="1200" dirty="0"/>
            <a:t>: Forecast the application</a:t>
          </a:r>
        </a:p>
      </dsp:txBody>
      <dsp:txXfrm>
        <a:off x="0" y="4208608"/>
        <a:ext cx="10515600" cy="841577"/>
      </dsp:txXfrm>
    </dsp:sp>
    <dsp:sp modelId="{0250CEC7-7261-4E81-93B3-4CC87F98CEB9}">
      <dsp:nvSpPr>
        <dsp:cNvPr id="0" name=""/>
        <dsp:cNvSpPr/>
      </dsp:nvSpPr>
      <dsp:spPr>
        <a:xfrm>
          <a:off x="0" y="5050185"/>
          <a:ext cx="105156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A671BB-E527-4952-9AA0-B3BAAB788A67}">
      <dsp:nvSpPr>
        <dsp:cNvPr id="0" name=""/>
        <dsp:cNvSpPr/>
      </dsp:nvSpPr>
      <dsp:spPr>
        <a:xfrm>
          <a:off x="0" y="5050185"/>
          <a:ext cx="10515600" cy="841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endParaRPr lang="en-US" sz="4100" kern="1200" dirty="0"/>
        </a:p>
      </dsp:txBody>
      <dsp:txXfrm>
        <a:off x="0" y="5050185"/>
        <a:ext cx="10515600" cy="8415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392CB8-5C2B-4D6E-BB9E-A22D3B7A55DA}">
      <dsp:nvSpPr>
        <dsp:cNvPr id="0" name=""/>
        <dsp:cNvSpPr/>
      </dsp:nvSpPr>
      <dsp:spPr>
        <a:xfrm>
          <a:off x="0" y="368239"/>
          <a:ext cx="9720072" cy="20509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EAB81C-9EB9-40A5-B4DE-D78D64CA4C2C}">
      <dsp:nvSpPr>
        <dsp:cNvPr id="0" name=""/>
        <dsp:cNvSpPr/>
      </dsp:nvSpPr>
      <dsp:spPr>
        <a:xfrm>
          <a:off x="104806" y="965156"/>
          <a:ext cx="851925" cy="8571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54C802-F05B-4F69-B411-0F3DE41808E9}">
      <dsp:nvSpPr>
        <dsp:cNvPr id="0" name=""/>
        <dsp:cNvSpPr/>
      </dsp:nvSpPr>
      <dsp:spPr>
        <a:xfrm>
          <a:off x="1061537" y="934400"/>
          <a:ext cx="8563163" cy="1090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454" tIns="115454" rIns="115454" bIns="115454" numCol="1" spcCol="1270" anchor="ctr" anchorCtr="0">
          <a:noAutofit/>
        </a:bodyPr>
        <a:lstStyle/>
        <a:p>
          <a:pPr marL="0" lvl="0" indent="0" algn="l" defTabSz="1066800">
            <a:lnSpc>
              <a:spcPct val="100000"/>
            </a:lnSpc>
            <a:spcBef>
              <a:spcPct val="0"/>
            </a:spcBef>
            <a:spcAft>
              <a:spcPct val="35000"/>
            </a:spcAft>
            <a:buFont typeface="Wingdings" panose="05000000000000000000" pitchFamily="2" charset="2"/>
            <a:buNone/>
          </a:pPr>
          <a:endParaRPr lang="en-US" sz="2400" kern="1200" dirty="0"/>
        </a:p>
      </dsp:txBody>
      <dsp:txXfrm>
        <a:off x="1061537" y="934400"/>
        <a:ext cx="8563163" cy="1090899"/>
      </dsp:txXfrm>
    </dsp:sp>
    <dsp:sp modelId="{A2740204-437B-428A-970E-531E72AFC1EE}">
      <dsp:nvSpPr>
        <dsp:cNvPr id="0" name=""/>
        <dsp:cNvSpPr/>
      </dsp:nvSpPr>
      <dsp:spPr>
        <a:xfrm>
          <a:off x="0" y="2691938"/>
          <a:ext cx="9720072" cy="185055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AA53C2-9B05-42FB-A516-BBB97724116E}">
      <dsp:nvSpPr>
        <dsp:cNvPr id="0" name=""/>
        <dsp:cNvSpPr/>
      </dsp:nvSpPr>
      <dsp:spPr>
        <a:xfrm>
          <a:off x="126306" y="3191445"/>
          <a:ext cx="809467" cy="8515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5919C9-452F-43E0-B6AF-356ED7EF53DA}">
      <dsp:nvSpPr>
        <dsp:cNvPr id="0" name=""/>
        <dsp:cNvSpPr/>
      </dsp:nvSpPr>
      <dsp:spPr>
        <a:xfrm>
          <a:off x="1062080" y="3157888"/>
          <a:ext cx="8458852" cy="1090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454" tIns="115454" rIns="115454" bIns="115454" numCol="1" spcCol="1270" anchor="ctr" anchorCtr="0">
          <a:noAutofit/>
        </a:bodyPr>
        <a:lstStyle/>
        <a:p>
          <a:pPr marL="0" lvl="0" indent="0" algn="l" defTabSz="1066800">
            <a:lnSpc>
              <a:spcPct val="100000"/>
            </a:lnSpc>
            <a:spcBef>
              <a:spcPct val="0"/>
            </a:spcBef>
            <a:spcAft>
              <a:spcPct val="35000"/>
            </a:spcAft>
            <a:buFont typeface="Wingdings" panose="05000000000000000000" pitchFamily="2" charset="2"/>
            <a:buNone/>
          </a:pPr>
          <a:r>
            <a:rPr lang="en-IN" sz="2400" kern="1200" dirty="0"/>
            <a:t>ARIMA model is best for to predict the share price on short time historical data and LSTM model is best for to predict the share price on long time historical data.</a:t>
          </a:r>
          <a:endParaRPr lang="en-US" sz="2400" kern="1200" dirty="0"/>
        </a:p>
      </dsp:txBody>
      <dsp:txXfrm>
        <a:off x="1062080" y="3157888"/>
        <a:ext cx="8458852" cy="10908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2FA6E0-89F9-44C8-A706-39A21D4F3A69}">
      <dsp:nvSpPr>
        <dsp:cNvPr id="0" name=""/>
        <dsp:cNvSpPr/>
      </dsp:nvSpPr>
      <dsp:spPr>
        <a:xfrm>
          <a:off x="-316437" y="541"/>
          <a:ext cx="10515600" cy="23974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A05D07-2144-45A2-A93D-9F79831E0AF4}">
      <dsp:nvSpPr>
        <dsp:cNvPr id="0" name=""/>
        <dsp:cNvSpPr/>
      </dsp:nvSpPr>
      <dsp:spPr>
        <a:xfrm>
          <a:off x="0" y="871652"/>
          <a:ext cx="835298" cy="8352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997A9B-A2FB-4108-9A2D-C0F1363C63BB}">
      <dsp:nvSpPr>
        <dsp:cNvPr id="0" name=""/>
        <dsp:cNvSpPr/>
      </dsp:nvSpPr>
      <dsp:spPr>
        <a:xfrm>
          <a:off x="1330129" y="450084"/>
          <a:ext cx="4733676" cy="1518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732" tIns="160732" rIns="160732" bIns="160732" numCol="1" spcCol="1270" anchor="ctr" anchorCtr="0">
          <a:noAutofit/>
        </a:bodyPr>
        <a:lstStyle/>
        <a:p>
          <a:pPr marL="0" lvl="0" indent="0" algn="l" defTabSz="1111250">
            <a:lnSpc>
              <a:spcPct val="100000"/>
            </a:lnSpc>
            <a:spcBef>
              <a:spcPct val="0"/>
            </a:spcBef>
            <a:spcAft>
              <a:spcPct val="35000"/>
            </a:spcAft>
            <a:buNone/>
          </a:pPr>
          <a:endParaRPr lang="en-US" sz="2500" kern="1200" dirty="0"/>
        </a:p>
      </dsp:txBody>
      <dsp:txXfrm>
        <a:off x="1330129" y="450084"/>
        <a:ext cx="4733676" cy="1518725"/>
      </dsp:txXfrm>
    </dsp:sp>
    <dsp:sp modelId="{78F14700-0318-458F-8D51-5CC562D0DE80}">
      <dsp:nvSpPr>
        <dsp:cNvPr id="0" name=""/>
        <dsp:cNvSpPr/>
      </dsp:nvSpPr>
      <dsp:spPr>
        <a:xfrm>
          <a:off x="4369189" y="450084"/>
          <a:ext cx="4026021" cy="1518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732" tIns="160732" rIns="160732" bIns="160732" numCol="1" spcCol="1270" anchor="ctr" anchorCtr="0">
          <a:noAutofit/>
        </a:bodyPr>
        <a:lstStyle/>
        <a:p>
          <a:pPr marL="0" lvl="0" indent="0" algn="l" defTabSz="800100">
            <a:lnSpc>
              <a:spcPct val="100000"/>
            </a:lnSpc>
            <a:spcBef>
              <a:spcPct val="0"/>
            </a:spcBef>
            <a:spcAft>
              <a:spcPct val="35000"/>
            </a:spcAft>
            <a:buNone/>
          </a:pPr>
          <a:endParaRPr lang="en-US" sz="1800" b="1" kern="1200" dirty="0"/>
        </a:p>
      </dsp:txBody>
      <dsp:txXfrm>
        <a:off x="4369189" y="450084"/>
        <a:ext cx="4026021" cy="1518725"/>
      </dsp:txXfrm>
    </dsp:sp>
    <dsp:sp modelId="{D1B99E78-A7A7-4DEF-B4BC-4ECB44D00AF2}">
      <dsp:nvSpPr>
        <dsp:cNvPr id="0" name=""/>
        <dsp:cNvSpPr/>
      </dsp:nvSpPr>
      <dsp:spPr>
        <a:xfrm>
          <a:off x="-335891" y="2788921"/>
          <a:ext cx="10515600" cy="273830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CF1739-3748-47BB-9D95-1FCF3313C607}">
      <dsp:nvSpPr>
        <dsp:cNvPr id="0" name=""/>
        <dsp:cNvSpPr/>
      </dsp:nvSpPr>
      <dsp:spPr>
        <a:xfrm>
          <a:off x="0" y="3681992"/>
          <a:ext cx="835298" cy="8352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8460AA-DE87-48B3-80F3-F19EF06A485D}">
      <dsp:nvSpPr>
        <dsp:cNvPr id="0" name=""/>
        <dsp:cNvSpPr/>
      </dsp:nvSpPr>
      <dsp:spPr>
        <a:xfrm>
          <a:off x="811523" y="2269236"/>
          <a:ext cx="4732020" cy="1518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732" tIns="160732" rIns="160732" bIns="160732" numCol="1" spcCol="1270" anchor="ctr" anchorCtr="0">
          <a:noAutofit/>
        </a:bodyPr>
        <a:lstStyle/>
        <a:p>
          <a:pPr marL="0" lvl="0" indent="0" algn="l" defTabSz="1111250">
            <a:lnSpc>
              <a:spcPct val="100000"/>
            </a:lnSpc>
            <a:spcBef>
              <a:spcPct val="0"/>
            </a:spcBef>
            <a:spcAft>
              <a:spcPct val="35000"/>
            </a:spcAft>
            <a:buNone/>
          </a:pPr>
          <a:r>
            <a:rPr lang="en-US" sz="2500" b="1" kern="1200" dirty="0"/>
            <a:t>Future Implementation:</a:t>
          </a:r>
        </a:p>
      </dsp:txBody>
      <dsp:txXfrm>
        <a:off x="811523" y="2269236"/>
        <a:ext cx="4732020" cy="1518725"/>
      </dsp:txXfrm>
    </dsp:sp>
    <dsp:sp modelId="{83185F39-AD61-4B0A-AAA5-2B39B93CC238}">
      <dsp:nvSpPr>
        <dsp:cNvPr id="0" name=""/>
        <dsp:cNvSpPr/>
      </dsp:nvSpPr>
      <dsp:spPr>
        <a:xfrm>
          <a:off x="3821329" y="2849298"/>
          <a:ext cx="5725565" cy="1518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732" tIns="160732" rIns="160732" bIns="160732" numCol="1" spcCol="1270" anchor="ctr" anchorCtr="0">
          <a:noAutofit/>
        </a:bodyPr>
        <a:lstStyle/>
        <a:p>
          <a:pPr marL="0" lvl="0" indent="0" algn="l" defTabSz="711200">
            <a:lnSpc>
              <a:spcPct val="100000"/>
            </a:lnSpc>
            <a:spcBef>
              <a:spcPct val="0"/>
            </a:spcBef>
            <a:spcAft>
              <a:spcPct val="35000"/>
            </a:spcAft>
            <a:buNone/>
          </a:pPr>
          <a:endParaRPr lang="en-US" sz="1600" b="1" kern="1200" dirty="0"/>
        </a:p>
      </dsp:txBody>
      <dsp:txXfrm>
        <a:off x="3821329" y="2849298"/>
        <a:ext cx="5725565" cy="151872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150456-58BC-465E-B859-5835A10455FA}" type="datetimeFigureOut">
              <a:rPr lang="en-US" smtClean="0"/>
              <a:t>7/5/2022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21C76C-021E-4AFA-A21F-922965C1C2F7}" type="slidenum">
              <a:rPr lang="en-US" smtClean="0"/>
              <a:t>‹#›</a:t>
            </a:fld>
            <a:endParaRPr lang="en-US"/>
          </a:p>
        </p:txBody>
      </p:sp>
    </p:spTree>
    <p:extLst>
      <p:ext uri="{BB962C8B-B14F-4D97-AF65-F5344CB8AC3E}">
        <p14:creationId xmlns:p14="http://schemas.microsoft.com/office/powerpoint/2010/main" val="1884158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21C76C-021E-4AFA-A21F-922965C1C2F7}" type="slidenum">
              <a:rPr lang="en-US" smtClean="0"/>
              <a:t>6</a:t>
            </a:fld>
            <a:endParaRPr lang="en-US"/>
          </a:p>
        </p:txBody>
      </p:sp>
    </p:spTree>
    <p:extLst>
      <p:ext uri="{BB962C8B-B14F-4D97-AF65-F5344CB8AC3E}">
        <p14:creationId xmlns:p14="http://schemas.microsoft.com/office/powerpoint/2010/main" val="3183820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121C76C-021E-4AFA-A21F-922965C1C2F7}" type="slidenum">
              <a:rPr lang="en-US" smtClean="0"/>
              <a:t>7</a:t>
            </a:fld>
            <a:endParaRPr lang="en-US"/>
          </a:p>
        </p:txBody>
      </p:sp>
    </p:spTree>
    <p:extLst>
      <p:ext uri="{BB962C8B-B14F-4D97-AF65-F5344CB8AC3E}">
        <p14:creationId xmlns:p14="http://schemas.microsoft.com/office/powerpoint/2010/main" val="957722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009C824-5C17-48E1-A207-60FD18751A9D}"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C8B45-94E8-45C6-95F0-1C4D96AB8CF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156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09C824-5C17-48E1-A207-60FD18751A9D}"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C8B45-94E8-45C6-95F0-1C4D96AB8CF7}" type="slidenum">
              <a:rPr lang="en-US" smtClean="0"/>
              <a:t>‹#›</a:t>
            </a:fld>
            <a:endParaRPr lang="en-US"/>
          </a:p>
        </p:txBody>
      </p:sp>
    </p:spTree>
    <p:extLst>
      <p:ext uri="{BB962C8B-B14F-4D97-AF65-F5344CB8AC3E}">
        <p14:creationId xmlns:p14="http://schemas.microsoft.com/office/powerpoint/2010/main" val="2276369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09C824-5C17-48E1-A207-60FD18751A9D}"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C8B45-94E8-45C6-95F0-1C4D96AB8CF7}"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9431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09C824-5C17-48E1-A207-60FD18751A9D}"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C8B45-94E8-45C6-95F0-1C4D96AB8CF7}" type="slidenum">
              <a:rPr lang="en-US" smtClean="0"/>
              <a:t>‹#›</a:t>
            </a:fld>
            <a:endParaRPr lang="en-US"/>
          </a:p>
        </p:txBody>
      </p:sp>
    </p:spTree>
    <p:extLst>
      <p:ext uri="{BB962C8B-B14F-4D97-AF65-F5344CB8AC3E}">
        <p14:creationId xmlns:p14="http://schemas.microsoft.com/office/powerpoint/2010/main" val="2054778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09C824-5C17-48E1-A207-60FD18751A9D}"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C8B45-94E8-45C6-95F0-1C4D96AB8CF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962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09C824-5C17-48E1-A207-60FD18751A9D}" type="datetimeFigureOut">
              <a:rPr lang="en-US" smtClean="0"/>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C8B45-94E8-45C6-95F0-1C4D96AB8CF7}" type="slidenum">
              <a:rPr lang="en-US" smtClean="0"/>
              <a:t>‹#›</a:t>
            </a:fld>
            <a:endParaRPr lang="en-US"/>
          </a:p>
        </p:txBody>
      </p:sp>
    </p:spTree>
    <p:extLst>
      <p:ext uri="{BB962C8B-B14F-4D97-AF65-F5344CB8AC3E}">
        <p14:creationId xmlns:p14="http://schemas.microsoft.com/office/powerpoint/2010/main" val="2991236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09C824-5C17-48E1-A207-60FD18751A9D}" type="datetimeFigureOut">
              <a:rPr lang="en-US" smtClean="0"/>
              <a:t>7/5/2022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CC8B45-94E8-45C6-95F0-1C4D96AB8CF7}" type="slidenum">
              <a:rPr lang="en-US" smtClean="0"/>
              <a:t>‹#›</a:t>
            </a:fld>
            <a:endParaRPr lang="en-US"/>
          </a:p>
        </p:txBody>
      </p:sp>
    </p:spTree>
    <p:extLst>
      <p:ext uri="{BB962C8B-B14F-4D97-AF65-F5344CB8AC3E}">
        <p14:creationId xmlns:p14="http://schemas.microsoft.com/office/powerpoint/2010/main" val="3272159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09C824-5C17-48E1-A207-60FD18751A9D}" type="datetimeFigureOut">
              <a:rPr lang="en-US" smtClean="0"/>
              <a:t>7/5/2022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CC8B45-94E8-45C6-95F0-1C4D96AB8CF7}" type="slidenum">
              <a:rPr lang="en-US" smtClean="0"/>
              <a:t>‹#›</a:t>
            </a:fld>
            <a:endParaRPr lang="en-US"/>
          </a:p>
        </p:txBody>
      </p:sp>
    </p:spTree>
    <p:extLst>
      <p:ext uri="{BB962C8B-B14F-4D97-AF65-F5344CB8AC3E}">
        <p14:creationId xmlns:p14="http://schemas.microsoft.com/office/powerpoint/2010/main" val="528536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09C824-5C17-48E1-A207-60FD18751A9D}" type="datetimeFigureOut">
              <a:rPr lang="en-US" smtClean="0"/>
              <a:t>7/5/2022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CC8B45-94E8-45C6-95F0-1C4D96AB8CF7}" type="slidenum">
              <a:rPr lang="en-US" smtClean="0"/>
              <a:t>‹#›</a:t>
            </a:fld>
            <a:endParaRPr lang="en-US"/>
          </a:p>
        </p:txBody>
      </p:sp>
    </p:spTree>
    <p:extLst>
      <p:ext uri="{BB962C8B-B14F-4D97-AF65-F5344CB8AC3E}">
        <p14:creationId xmlns:p14="http://schemas.microsoft.com/office/powerpoint/2010/main" val="1991862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09C824-5C17-48E1-A207-60FD18751A9D}" type="datetimeFigureOut">
              <a:rPr lang="en-US" smtClean="0"/>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C8B45-94E8-45C6-95F0-1C4D96AB8CF7}" type="slidenum">
              <a:rPr lang="en-US" smtClean="0"/>
              <a:t>‹#›</a:t>
            </a:fld>
            <a:endParaRPr lang="en-US"/>
          </a:p>
        </p:txBody>
      </p:sp>
    </p:spTree>
    <p:extLst>
      <p:ext uri="{BB962C8B-B14F-4D97-AF65-F5344CB8AC3E}">
        <p14:creationId xmlns:p14="http://schemas.microsoft.com/office/powerpoint/2010/main" val="1569357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09C824-5C17-48E1-A207-60FD18751A9D}" type="datetimeFigureOut">
              <a:rPr lang="en-US" smtClean="0"/>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C8B45-94E8-45C6-95F0-1C4D96AB8CF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1708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009C824-5C17-48E1-A207-60FD18751A9D}" type="datetimeFigureOut">
              <a:rPr lang="en-US" smtClean="0"/>
              <a:t>7/5/2022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7CC8B45-94E8-45C6-95F0-1C4D96AB8CF7}"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523096"/>
      </p:ext>
    </p:extLst>
  </p:cSld>
  <p:clrMap bg1="lt1" tx1="dk1" bg2="lt2" tx2="dk2" accent1="accent1" accent2="accent2" accent3="accent3" accent4="accent4" accent5="accent5" accent6="accent6" hlink="hlink" folHlink="folHlink"/>
  <p:sldLayoutIdLst>
    <p:sldLayoutId id="2147484225" r:id="rId1"/>
    <p:sldLayoutId id="2147484226" r:id="rId2"/>
    <p:sldLayoutId id="2147484227" r:id="rId3"/>
    <p:sldLayoutId id="2147484228" r:id="rId4"/>
    <p:sldLayoutId id="2147484229" r:id="rId5"/>
    <p:sldLayoutId id="2147484230" r:id="rId6"/>
    <p:sldLayoutId id="2147484231" r:id="rId7"/>
    <p:sldLayoutId id="2147484232" r:id="rId8"/>
    <p:sldLayoutId id="2147484233" r:id="rId9"/>
    <p:sldLayoutId id="2147484234" r:id="rId10"/>
    <p:sldLayoutId id="214748423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45504" y="165517"/>
            <a:ext cx="11938715" cy="369332"/>
          </a:xfrm>
          <a:prstGeom prst="rect">
            <a:avLst/>
          </a:prstGeom>
          <a:noFill/>
        </p:spPr>
        <p:txBody>
          <a:bodyPr wrap="square" rtlCol="0">
            <a:spAutoFit/>
          </a:bodyPr>
          <a:lstStyle/>
          <a:p>
            <a:r>
              <a:rPr lang="en-US" dirty="0"/>
              <a:t>                                                                                                                </a:t>
            </a:r>
          </a:p>
        </p:txBody>
      </p:sp>
      <p:sp>
        <p:nvSpPr>
          <p:cNvPr id="5" name="TextBox 4"/>
          <p:cNvSpPr txBox="1"/>
          <p:nvPr/>
        </p:nvSpPr>
        <p:spPr>
          <a:xfrm>
            <a:off x="-65119" y="2065860"/>
            <a:ext cx="12594459" cy="6555641"/>
          </a:xfrm>
          <a:prstGeom prst="rect">
            <a:avLst/>
          </a:prstGeom>
          <a:noFill/>
        </p:spPr>
        <p:txBody>
          <a:bodyPr wrap="square" rtlCol="0">
            <a:spAutoFit/>
          </a:bodyPr>
          <a:lstStyle/>
          <a:p>
            <a:r>
              <a:rPr lang="en-US" sz="2000" dirty="0"/>
              <a:t>			                                                 </a:t>
            </a:r>
            <a:r>
              <a:rPr lang="en-US" sz="2000" b="1" dirty="0"/>
              <a:t>A Presentation on</a:t>
            </a:r>
          </a:p>
          <a:p>
            <a:pPr algn="ctr"/>
            <a:r>
              <a:rPr lang="en-IN"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t>
            </a:r>
            <a:r>
              <a:rPr lang="en-IN" sz="2800" b="1" dirty="0">
                <a:solidFill>
                  <a:srgbClr val="FF0000"/>
                </a:solidFill>
                <a:effectLst/>
                <a:latin typeface="inherit"/>
                <a:ea typeface="Calibri" panose="020F0502020204030204" pitchFamily="34" charset="0"/>
                <a:cs typeface="Times New Roman" panose="02020603050405020304" pitchFamily="18" charset="0"/>
              </a:rPr>
              <a:t>A Comparative Study of Private and Public Sector Banks Share Price”</a:t>
            </a:r>
          </a:p>
          <a:p>
            <a:pPr algn="ctr"/>
            <a:r>
              <a:rPr lang="en-US" b="1" dirty="0"/>
              <a:t> </a:t>
            </a:r>
            <a:r>
              <a:rPr lang="en-US" b="1" dirty="0" err="1"/>
              <a:t>K.R.T.Arts</a:t>
            </a:r>
            <a:r>
              <a:rPr lang="en-US" b="1" dirty="0"/>
              <a:t>, B.H. Commerce &amp; A.M. Science College, Nashik</a:t>
            </a:r>
            <a:endPar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en-IN" sz="2000" b="1" dirty="0"/>
              <a:t>Submitted By</a:t>
            </a:r>
            <a:endParaRPr lang="en-US" dirty="0"/>
          </a:p>
          <a:p>
            <a:pPr algn="just"/>
            <a:r>
              <a:rPr lang="en-IN" dirty="0"/>
              <a:t>                        			</a:t>
            </a:r>
            <a:r>
              <a:rPr lang="en-IN" sz="2000" dirty="0"/>
              <a:t>                             Archana </a:t>
            </a:r>
            <a:r>
              <a:rPr lang="en-IN" sz="2000" dirty="0" err="1"/>
              <a:t>Ramkrishna</a:t>
            </a:r>
            <a:r>
              <a:rPr lang="en-IN" sz="2000" dirty="0"/>
              <a:t> </a:t>
            </a:r>
            <a:r>
              <a:rPr lang="en-IN" sz="2000" dirty="0" err="1"/>
              <a:t>Sangle</a:t>
            </a:r>
            <a:endParaRPr lang="en-US" sz="2000" dirty="0"/>
          </a:p>
          <a:p>
            <a:pPr algn="just"/>
            <a:r>
              <a:rPr lang="en-IN" sz="2000" dirty="0"/>
              <a:t>                         			                             Omkar Mahesh </a:t>
            </a:r>
            <a:r>
              <a:rPr lang="en-IN" sz="2000" dirty="0" err="1"/>
              <a:t>Aher</a:t>
            </a:r>
            <a:endParaRPr lang="en-US" sz="2000" dirty="0"/>
          </a:p>
          <a:p>
            <a:pPr algn="just"/>
            <a:r>
              <a:rPr lang="en-IN" sz="2000" dirty="0"/>
              <a:t>                                                                    Shweta Sanjay Jadhav</a:t>
            </a:r>
            <a:endParaRPr lang="en-US" sz="2000" dirty="0"/>
          </a:p>
          <a:p>
            <a:pPr algn="just"/>
            <a:r>
              <a:rPr lang="en-IN" dirty="0"/>
              <a:t> </a:t>
            </a:r>
            <a:endParaRPr lang="en-US" dirty="0"/>
          </a:p>
          <a:p>
            <a:pPr algn="just"/>
            <a:r>
              <a:rPr lang="en-IN" b="1" dirty="0"/>
              <a:t>                                                                               </a:t>
            </a:r>
            <a:r>
              <a:rPr lang="en-IN" sz="2000" b="1" dirty="0"/>
              <a:t>Under the Guidance of,</a:t>
            </a:r>
            <a:endParaRPr lang="en-US" sz="2000" dirty="0"/>
          </a:p>
          <a:p>
            <a:pPr algn="just"/>
            <a:r>
              <a:rPr lang="en-IN" sz="2000" dirty="0"/>
              <a:t>                                                                         Mr. D. B. </a:t>
            </a:r>
            <a:r>
              <a:rPr lang="en-IN" sz="2000" dirty="0" err="1"/>
              <a:t>Uphade</a:t>
            </a:r>
            <a:endParaRPr lang="en-US" sz="2000" dirty="0"/>
          </a:p>
          <a:p>
            <a:pPr algn="just"/>
            <a:r>
              <a:rPr lang="en-IN" sz="2000" dirty="0"/>
              <a:t> </a:t>
            </a:r>
            <a:endParaRPr lang="en-US" sz="2000" dirty="0"/>
          </a:p>
          <a:p>
            <a:pPr algn="just"/>
            <a:r>
              <a:rPr lang="en-IN" b="1" dirty="0"/>
              <a:t>                                                                                       (2021-2022)</a:t>
            </a:r>
            <a:endParaRPr lang="en-US" dirty="0"/>
          </a:p>
          <a:p>
            <a:endParaRPr lang="en-IN"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endPar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endPar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endPar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6"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3952" y="622717"/>
            <a:ext cx="1416516" cy="119024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373790" y="196141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4472C4"/>
                </a:solidFill>
                <a:effectLst/>
                <a:latin typeface="Calibri" panose="020F0502020204030204" pitchFamily="34" charset="0"/>
                <a:ea typeface="等线"/>
                <a:cs typeface="Times New Roman" panose="02020603050405020304" pitchFamily="18" charset="0"/>
              </a:rPr>
              <a:t>M.V.P SAMAJ’S</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p:cNvSpPr txBox="1"/>
          <p:nvPr/>
        </p:nvSpPr>
        <p:spPr>
          <a:xfrm>
            <a:off x="0" y="2464904"/>
            <a:ext cx="45719" cy="369332"/>
          </a:xfrm>
          <a:prstGeom prst="rect">
            <a:avLst/>
          </a:prstGeom>
          <a:noFill/>
        </p:spPr>
        <p:txBody>
          <a:bodyPr wrap="square" rtlCol="0">
            <a:spAutoFit/>
          </a:bodyPr>
          <a:lstStyle/>
          <a:p>
            <a:endParaRPr lang="en-US" dirty="0"/>
          </a:p>
        </p:txBody>
      </p:sp>
      <p:sp>
        <p:nvSpPr>
          <p:cNvPr id="9" name="TextBox 8"/>
          <p:cNvSpPr txBox="1"/>
          <p:nvPr/>
        </p:nvSpPr>
        <p:spPr>
          <a:xfrm>
            <a:off x="251791" y="2054087"/>
            <a:ext cx="184731" cy="369332"/>
          </a:xfrm>
          <a:prstGeom prst="rect">
            <a:avLst/>
          </a:prstGeom>
          <a:noFill/>
        </p:spPr>
        <p:txBody>
          <a:bodyPr wrap="none" rtlCol="0">
            <a:spAutoFit/>
          </a:bodyPr>
          <a:lstStyle/>
          <a:p>
            <a:endParaRPr lang="en-US" dirty="0"/>
          </a:p>
        </p:txBody>
      </p:sp>
      <p:sp>
        <p:nvSpPr>
          <p:cNvPr id="10" name="TextBox 9"/>
          <p:cNvSpPr txBox="1"/>
          <p:nvPr/>
        </p:nvSpPr>
        <p:spPr>
          <a:xfrm>
            <a:off x="1003836" y="6046152"/>
            <a:ext cx="10722636" cy="646331"/>
          </a:xfrm>
          <a:prstGeom prst="rect">
            <a:avLst/>
          </a:prstGeom>
          <a:noFill/>
        </p:spPr>
        <p:txBody>
          <a:bodyPr wrap="square" rtlCol="0">
            <a:spAutoFit/>
          </a:bodyPr>
          <a:lstStyle/>
          <a:p>
            <a:endParaRPr lang="en-US" dirty="0"/>
          </a:p>
          <a:p>
            <a:r>
              <a:rPr lang="en-US" dirty="0"/>
              <a:t>                                                            </a:t>
            </a:r>
          </a:p>
        </p:txBody>
      </p:sp>
    </p:spTree>
    <p:extLst>
      <p:ext uri="{BB962C8B-B14F-4D97-AF65-F5344CB8AC3E}">
        <p14:creationId xmlns:p14="http://schemas.microsoft.com/office/powerpoint/2010/main" val="1142497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0424F-BDAD-FA40-2387-24B6B7F3386B}"/>
              </a:ext>
            </a:extLst>
          </p:cNvPr>
          <p:cNvSpPr>
            <a:spLocks noGrp="1"/>
          </p:cNvSpPr>
          <p:nvPr>
            <p:ph type="title"/>
          </p:nvPr>
        </p:nvSpPr>
        <p:spPr>
          <a:xfrm>
            <a:off x="0" y="3199257"/>
            <a:ext cx="11220449" cy="1499616"/>
          </a:xfrm>
        </p:spPr>
        <p:txBody>
          <a:bodyPr>
            <a:normAutofit fontScale="90000"/>
          </a:bodyPr>
          <a:lstStyle/>
          <a:p>
            <a:r>
              <a:rPr lang="en-US" sz="5400" b="1" dirty="0"/>
              <a:t>ARIMA MODEL </a:t>
            </a:r>
            <a:br>
              <a:rPr lang="en-US" sz="5400" b="1" dirty="0"/>
            </a:br>
            <a:r>
              <a:rPr lang="en-US" sz="5400" b="1" dirty="0"/>
              <a:t>RESULTS</a:t>
            </a:r>
            <a:br>
              <a:rPr lang="en-US" sz="5400" b="1" dirty="0"/>
            </a:br>
            <a:br>
              <a:rPr lang="en-IN" dirty="0"/>
            </a:br>
            <a:endParaRPr lang="en-IN" dirty="0"/>
          </a:p>
        </p:txBody>
      </p:sp>
      <p:graphicFrame>
        <p:nvGraphicFramePr>
          <p:cNvPr id="6" name="Table 6">
            <a:extLst>
              <a:ext uri="{FF2B5EF4-FFF2-40B4-BE49-F238E27FC236}">
                <a16:creationId xmlns:a16="http://schemas.microsoft.com/office/drawing/2014/main" id="{EAF265D1-8206-B301-829A-258B06F7DBC8}"/>
              </a:ext>
            </a:extLst>
          </p:cNvPr>
          <p:cNvGraphicFramePr>
            <a:graphicFrameLocks noGrp="1"/>
          </p:cNvGraphicFramePr>
          <p:nvPr>
            <p:ph idx="1"/>
            <p:extLst>
              <p:ext uri="{D42A27DB-BD31-4B8C-83A1-F6EECF244321}">
                <p14:modId xmlns:p14="http://schemas.microsoft.com/office/powerpoint/2010/main" val="1284184468"/>
              </p:ext>
            </p:extLst>
          </p:nvPr>
        </p:nvGraphicFramePr>
        <p:xfrm>
          <a:off x="3870960" y="91440"/>
          <a:ext cx="7839456" cy="6339840"/>
        </p:xfrm>
        <a:graphic>
          <a:graphicData uri="http://schemas.openxmlformats.org/drawingml/2006/table">
            <a:tbl>
              <a:tblPr firstRow="1" bandRow="1">
                <a:tableStyleId>{5C22544A-7EE6-4342-B048-85BDC9FD1C3A}</a:tableStyleId>
              </a:tblPr>
              <a:tblGrid>
                <a:gridCol w="3898392">
                  <a:extLst>
                    <a:ext uri="{9D8B030D-6E8A-4147-A177-3AD203B41FA5}">
                      <a16:colId xmlns:a16="http://schemas.microsoft.com/office/drawing/2014/main" val="166737504"/>
                    </a:ext>
                  </a:extLst>
                </a:gridCol>
                <a:gridCol w="3941064">
                  <a:extLst>
                    <a:ext uri="{9D8B030D-6E8A-4147-A177-3AD203B41FA5}">
                      <a16:colId xmlns:a16="http://schemas.microsoft.com/office/drawing/2014/main" val="1809207138"/>
                    </a:ext>
                  </a:extLst>
                </a:gridCol>
              </a:tblGrid>
              <a:tr h="374094">
                <a:tc>
                  <a:txBody>
                    <a:bodyPr/>
                    <a:lstStyle/>
                    <a:p>
                      <a:pPr algn="ctr"/>
                      <a:r>
                        <a:rPr lang="en-US" sz="2000" b="1" dirty="0">
                          <a:solidFill>
                            <a:schemeClr val="tx1"/>
                          </a:solidFill>
                        </a:rPr>
                        <a:t>Model</a:t>
                      </a:r>
                      <a:endParaRPr lang="en-IN" sz="2000" b="1" dirty="0">
                        <a:solidFill>
                          <a:schemeClr val="tx1"/>
                        </a:solidFill>
                      </a:endParaRPr>
                    </a:p>
                  </a:txBody>
                  <a:tcPr/>
                </a:tc>
                <a:tc>
                  <a:txBody>
                    <a:bodyPr/>
                    <a:lstStyle/>
                    <a:p>
                      <a:pPr algn="ctr"/>
                      <a:r>
                        <a:rPr lang="en-US" sz="2000" b="1" dirty="0">
                          <a:solidFill>
                            <a:schemeClr val="tx1"/>
                          </a:solidFill>
                        </a:rPr>
                        <a:t>ARIMAX(0,1,0)</a:t>
                      </a:r>
                      <a:endParaRPr lang="en-IN" sz="2000" b="1" dirty="0">
                        <a:solidFill>
                          <a:schemeClr val="tx1"/>
                        </a:solidFill>
                      </a:endParaRPr>
                    </a:p>
                  </a:txBody>
                  <a:tcPr/>
                </a:tc>
                <a:extLst>
                  <a:ext uri="{0D108BD9-81ED-4DB2-BD59-A6C34878D82A}">
                    <a16:rowId xmlns:a16="http://schemas.microsoft.com/office/drawing/2014/main" val="2484328296"/>
                  </a:ext>
                </a:extLst>
              </a:tr>
              <a:tr h="374094">
                <a:tc>
                  <a:txBody>
                    <a:bodyPr/>
                    <a:lstStyle/>
                    <a:p>
                      <a:pPr algn="ctr"/>
                      <a:r>
                        <a:rPr lang="en-US" sz="2000" b="1" dirty="0">
                          <a:solidFill>
                            <a:schemeClr val="tx1"/>
                          </a:solidFill>
                        </a:rPr>
                        <a:t>Sample</a:t>
                      </a:r>
                      <a:endParaRPr lang="en-IN" sz="2000" b="1" dirty="0">
                        <a:solidFill>
                          <a:schemeClr val="tx1"/>
                        </a:solidFill>
                      </a:endParaRPr>
                    </a:p>
                  </a:txBody>
                  <a:tcPr/>
                </a:tc>
                <a:tc>
                  <a:txBody>
                    <a:bodyPr/>
                    <a:lstStyle/>
                    <a:p>
                      <a:pPr algn="ctr"/>
                      <a:r>
                        <a:rPr lang="en-US" sz="2000" b="1" dirty="0">
                          <a:solidFill>
                            <a:schemeClr val="tx1"/>
                          </a:solidFill>
                        </a:rPr>
                        <a:t>0-1046</a:t>
                      </a:r>
                      <a:endParaRPr lang="en-IN" sz="2000" b="1" dirty="0">
                        <a:solidFill>
                          <a:schemeClr val="tx1"/>
                        </a:solidFill>
                      </a:endParaRPr>
                    </a:p>
                  </a:txBody>
                  <a:tcPr/>
                </a:tc>
                <a:extLst>
                  <a:ext uri="{0D108BD9-81ED-4DB2-BD59-A6C34878D82A}">
                    <a16:rowId xmlns:a16="http://schemas.microsoft.com/office/drawing/2014/main" val="928947828"/>
                  </a:ext>
                </a:extLst>
              </a:tr>
              <a:tr h="374094">
                <a:tc>
                  <a:txBody>
                    <a:bodyPr/>
                    <a:lstStyle/>
                    <a:p>
                      <a:pPr algn="ctr"/>
                      <a:r>
                        <a:rPr lang="en-US" sz="2000" b="1" dirty="0">
                          <a:solidFill>
                            <a:schemeClr val="tx1"/>
                          </a:solidFill>
                        </a:rPr>
                        <a:t>No. Observation</a:t>
                      </a:r>
                      <a:endParaRPr lang="en-IN" sz="2000" b="1" dirty="0">
                        <a:solidFill>
                          <a:schemeClr val="tx1"/>
                        </a:solidFill>
                      </a:endParaRPr>
                    </a:p>
                  </a:txBody>
                  <a:tcPr/>
                </a:tc>
                <a:tc>
                  <a:txBody>
                    <a:bodyPr/>
                    <a:lstStyle/>
                    <a:p>
                      <a:pPr algn="ctr"/>
                      <a:r>
                        <a:rPr lang="en-US" sz="2000" b="1" dirty="0">
                          <a:solidFill>
                            <a:schemeClr val="tx1"/>
                          </a:solidFill>
                        </a:rPr>
                        <a:t>1046</a:t>
                      </a:r>
                      <a:endParaRPr lang="en-IN" sz="2000" b="1" dirty="0">
                        <a:solidFill>
                          <a:schemeClr val="tx1"/>
                        </a:solidFill>
                      </a:endParaRPr>
                    </a:p>
                  </a:txBody>
                  <a:tcPr/>
                </a:tc>
                <a:extLst>
                  <a:ext uri="{0D108BD9-81ED-4DB2-BD59-A6C34878D82A}">
                    <a16:rowId xmlns:a16="http://schemas.microsoft.com/office/drawing/2014/main" val="80073768"/>
                  </a:ext>
                </a:extLst>
              </a:tr>
              <a:tr h="374094">
                <a:tc>
                  <a:txBody>
                    <a:bodyPr/>
                    <a:lstStyle/>
                    <a:p>
                      <a:pPr algn="ctr"/>
                      <a:r>
                        <a:rPr lang="en-US" sz="2000" b="1" dirty="0">
                          <a:solidFill>
                            <a:schemeClr val="tx1"/>
                          </a:solidFill>
                        </a:rPr>
                        <a:t>Log Likelihood</a:t>
                      </a:r>
                    </a:p>
                  </a:txBody>
                  <a:tcPr/>
                </a:tc>
                <a:tc>
                  <a:txBody>
                    <a:bodyPr/>
                    <a:lstStyle/>
                    <a:p>
                      <a:pPr algn="ctr"/>
                      <a:r>
                        <a:rPr lang="en-US" sz="2000" b="1" dirty="0">
                          <a:solidFill>
                            <a:schemeClr val="tx1"/>
                          </a:solidFill>
                        </a:rPr>
                        <a:t>2351.263</a:t>
                      </a:r>
                      <a:endParaRPr lang="en-IN" sz="2000" b="1" dirty="0">
                        <a:solidFill>
                          <a:schemeClr val="tx1"/>
                        </a:solidFill>
                      </a:endParaRPr>
                    </a:p>
                  </a:txBody>
                  <a:tcPr/>
                </a:tc>
                <a:extLst>
                  <a:ext uri="{0D108BD9-81ED-4DB2-BD59-A6C34878D82A}">
                    <a16:rowId xmlns:a16="http://schemas.microsoft.com/office/drawing/2014/main" val="1972045181"/>
                  </a:ext>
                </a:extLst>
              </a:tr>
              <a:tr h="374094">
                <a:tc>
                  <a:txBody>
                    <a:bodyPr/>
                    <a:lstStyle/>
                    <a:p>
                      <a:pPr algn="ctr"/>
                      <a:r>
                        <a:rPr lang="en-US" sz="2000" b="1" dirty="0">
                          <a:solidFill>
                            <a:schemeClr val="tx1"/>
                          </a:solidFill>
                        </a:rPr>
                        <a:t>AIC</a:t>
                      </a:r>
                      <a:endParaRPr lang="en-IN" sz="2000" b="1" dirty="0">
                        <a:solidFill>
                          <a:schemeClr val="tx1"/>
                        </a:solidFill>
                      </a:endParaRPr>
                    </a:p>
                  </a:txBody>
                  <a:tcPr/>
                </a:tc>
                <a:tc>
                  <a:txBody>
                    <a:bodyPr/>
                    <a:lstStyle/>
                    <a:p>
                      <a:pPr algn="ctr"/>
                      <a:r>
                        <a:rPr lang="en-US" sz="2000" b="1" dirty="0">
                          <a:solidFill>
                            <a:schemeClr val="tx1"/>
                          </a:solidFill>
                        </a:rPr>
                        <a:t>-4700.525</a:t>
                      </a:r>
                      <a:endParaRPr lang="en-IN" sz="2000" b="1" dirty="0">
                        <a:solidFill>
                          <a:schemeClr val="tx1"/>
                        </a:solidFill>
                      </a:endParaRPr>
                    </a:p>
                  </a:txBody>
                  <a:tcPr/>
                </a:tc>
                <a:extLst>
                  <a:ext uri="{0D108BD9-81ED-4DB2-BD59-A6C34878D82A}">
                    <a16:rowId xmlns:a16="http://schemas.microsoft.com/office/drawing/2014/main" val="2744812407"/>
                  </a:ext>
                </a:extLst>
              </a:tr>
              <a:tr h="374094">
                <a:tc>
                  <a:txBody>
                    <a:bodyPr/>
                    <a:lstStyle/>
                    <a:p>
                      <a:pPr algn="ctr"/>
                      <a:r>
                        <a:rPr lang="en-US" sz="2000" b="1" dirty="0">
                          <a:solidFill>
                            <a:schemeClr val="tx1"/>
                          </a:solidFill>
                        </a:rPr>
                        <a:t>BIC</a:t>
                      </a:r>
                      <a:endParaRPr lang="en-IN" sz="2000" b="1" dirty="0">
                        <a:solidFill>
                          <a:schemeClr val="tx1"/>
                        </a:solidFill>
                      </a:endParaRPr>
                    </a:p>
                  </a:txBody>
                  <a:tcPr/>
                </a:tc>
                <a:tc>
                  <a:txBody>
                    <a:bodyPr/>
                    <a:lstStyle/>
                    <a:p>
                      <a:pPr algn="ctr"/>
                      <a:r>
                        <a:rPr lang="en-US" sz="2000" b="1" dirty="0">
                          <a:solidFill>
                            <a:schemeClr val="tx1"/>
                          </a:solidFill>
                        </a:rPr>
                        <a:t>-4695.573</a:t>
                      </a:r>
                      <a:endParaRPr lang="en-IN" sz="2000" b="1" dirty="0">
                        <a:solidFill>
                          <a:schemeClr val="tx1"/>
                        </a:solidFill>
                      </a:endParaRPr>
                    </a:p>
                  </a:txBody>
                  <a:tcPr/>
                </a:tc>
                <a:extLst>
                  <a:ext uri="{0D108BD9-81ED-4DB2-BD59-A6C34878D82A}">
                    <a16:rowId xmlns:a16="http://schemas.microsoft.com/office/drawing/2014/main" val="3489347263"/>
                  </a:ext>
                </a:extLst>
              </a:tr>
              <a:tr h="374094">
                <a:tc>
                  <a:txBody>
                    <a:bodyPr/>
                    <a:lstStyle/>
                    <a:p>
                      <a:pPr algn="ctr"/>
                      <a:r>
                        <a:rPr lang="en-US" sz="2000" b="1" dirty="0">
                          <a:solidFill>
                            <a:schemeClr val="tx1"/>
                          </a:solidFill>
                        </a:rPr>
                        <a:t>HQIC</a:t>
                      </a:r>
                      <a:endParaRPr lang="en-IN" sz="2000" b="1" dirty="0">
                        <a:solidFill>
                          <a:schemeClr val="tx1"/>
                        </a:solidFill>
                      </a:endParaRPr>
                    </a:p>
                  </a:txBody>
                  <a:tcPr/>
                </a:tc>
                <a:tc>
                  <a:txBody>
                    <a:bodyPr/>
                    <a:lstStyle/>
                    <a:p>
                      <a:pPr algn="ctr"/>
                      <a:r>
                        <a:rPr lang="en-US" sz="2000" b="1" dirty="0">
                          <a:solidFill>
                            <a:schemeClr val="tx1"/>
                          </a:solidFill>
                        </a:rPr>
                        <a:t>-4698.647</a:t>
                      </a:r>
                      <a:endParaRPr lang="en-IN" sz="2000" b="1" dirty="0">
                        <a:solidFill>
                          <a:schemeClr val="tx1"/>
                        </a:solidFill>
                      </a:endParaRPr>
                    </a:p>
                  </a:txBody>
                  <a:tcPr/>
                </a:tc>
                <a:extLst>
                  <a:ext uri="{0D108BD9-81ED-4DB2-BD59-A6C34878D82A}">
                    <a16:rowId xmlns:a16="http://schemas.microsoft.com/office/drawing/2014/main" val="3668612690"/>
                  </a:ext>
                </a:extLst>
              </a:tr>
              <a:tr h="374094">
                <a:tc>
                  <a:txBody>
                    <a:bodyPr/>
                    <a:lstStyle/>
                    <a:p>
                      <a:pPr algn="ctr"/>
                      <a:r>
                        <a:rPr lang="en-US" sz="2000" b="1" dirty="0" err="1">
                          <a:solidFill>
                            <a:schemeClr val="tx1"/>
                          </a:solidFill>
                        </a:rPr>
                        <a:t>Ljung</a:t>
                      </a:r>
                      <a:r>
                        <a:rPr lang="en-US" sz="2000" b="1" dirty="0">
                          <a:solidFill>
                            <a:schemeClr val="tx1"/>
                          </a:solidFill>
                        </a:rPr>
                        <a:t>-Box</a:t>
                      </a:r>
                      <a:endParaRPr lang="en-IN" sz="2000" b="1" dirty="0">
                        <a:solidFill>
                          <a:schemeClr val="tx1"/>
                        </a:solidFill>
                      </a:endParaRPr>
                    </a:p>
                  </a:txBody>
                  <a:tcPr/>
                </a:tc>
                <a:tc>
                  <a:txBody>
                    <a:bodyPr/>
                    <a:lstStyle/>
                    <a:p>
                      <a:pPr algn="ctr"/>
                      <a:r>
                        <a:rPr lang="en-US" sz="2000" b="1" dirty="0">
                          <a:solidFill>
                            <a:schemeClr val="tx1"/>
                          </a:solidFill>
                        </a:rPr>
                        <a:t>0.38</a:t>
                      </a:r>
                      <a:endParaRPr lang="en-IN" sz="2000" b="1" dirty="0">
                        <a:solidFill>
                          <a:schemeClr val="tx1"/>
                        </a:solidFill>
                      </a:endParaRPr>
                    </a:p>
                  </a:txBody>
                  <a:tcPr/>
                </a:tc>
                <a:extLst>
                  <a:ext uri="{0D108BD9-81ED-4DB2-BD59-A6C34878D82A}">
                    <a16:rowId xmlns:a16="http://schemas.microsoft.com/office/drawing/2014/main" val="1032712337"/>
                  </a:ext>
                </a:extLst>
              </a:tr>
              <a:tr h="374094">
                <a:tc>
                  <a:txBody>
                    <a:bodyPr/>
                    <a:lstStyle/>
                    <a:p>
                      <a:pPr algn="ctr"/>
                      <a:r>
                        <a:rPr lang="en-US" sz="2000" b="1" dirty="0">
                          <a:solidFill>
                            <a:schemeClr val="tx1"/>
                          </a:solidFill>
                        </a:rPr>
                        <a:t>Prob(Q)</a:t>
                      </a:r>
                      <a:endParaRPr lang="en-IN" sz="2000" b="1" dirty="0">
                        <a:solidFill>
                          <a:schemeClr val="tx1"/>
                        </a:solidFill>
                      </a:endParaRPr>
                    </a:p>
                  </a:txBody>
                  <a:tcPr/>
                </a:tc>
                <a:tc>
                  <a:txBody>
                    <a:bodyPr/>
                    <a:lstStyle/>
                    <a:p>
                      <a:pPr algn="ctr"/>
                      <a:r>
                        <a:rPr lang="en-US" sz="2000" b="1" dirty="0">
                          <a:solidFill>
                            <a:schemeClr val="tx1"/>
                          </a:solidFill>
                        </a:rPr>
                        <a:t>0.54</a:t>
                      </a:r>
                      <a:endParaRPr lang="en-IN" sz="2000" b="1" dirty="0">
                        <a:solidFill>
                          <a:schemeClr val="tx1"/>
                        </a:solidFill>
                      </a:endParaRPr>
                    </a:p>
                  </a:txBody>
                  <a:tcPr/>
                </a:tc>
                <a:extLst>
                  <a:ext uri="{0D108BD9-81ED-4DB2-BD59-A6C34878D82A}">
                    <a16:rowId xmlns:a16="http://schemas.microsoft.com/office/drawing/2014/main" val="3848504869"/>
                  </a:ext>
                </a:extLst>
              </a:tr>
              <a:tr h="374094">
                <a:tc>
                  <a:txBody>
                    <a:bodyPr/>
                    <a:lstStyle/>
                    <a:p>
                      <a:pPr algn="ctr"/>
                      <a:r>
                        <a:rPr lang="en-US" sz="2000" b="1" dirty="0">
                          <a:solidFill>
                            <a:schemeClr val="tx1"/>
                          </a:solidFill>
                        </a:rPr>
                        <a:t>Heteroskedasticity</a:t>
                      </a:r>
                      <a:endParaRPr lang="en-IN" sz="2000" b="1" dirty="0">
                        <a:solidFill>
                          <a:schemeClr val="tx1"/>
                        </a:solidFill>
                      </a:endParaRPr>
                    </a:p>
                  </a:txBody>
                  <a:tcPr/>
                </a:tc>
                <a:tc>
                  <a:txBody>
                    <a:bodyPr/>
                    <a:lstStyle/>
                    <a:p>
                      <a:pPr algn="ctr"/>
                      <a:r>
                        <a:rPr lang="en-US" sz="2000" b="1" dirty="0">
                          <a:solidFill>
                            <a:schemeClr val="tx1"/>
                          </a:solidFill>
                        </a:rPr>
                        <a:t>2.47</a:t>
                      </a:r>
                      <a:endParaRPr lang="en-IN" sz="2000" b="1" dirty="0">
                        <a:solidFill>
                          <a:schemeClr val="tx1"/>
                        </a:solidFill>
                      </a:endParaRPr>
                    </a:p>
                  </a:txBody>
                  <a:tcPr/>
                </a:tc>
                <a:extLst>
                  <a:ext uri="{0D108BD9-81ED-4DB2-BD59-A6C34878D82A}">
                    <a16:rowId xmlns:a16="http://schemas.microsoft.com/office/drawing/2014/main" val="3899545769"/>
                  </a:ext>
                </a:extLst>
              </a:tr>
              <a:tr h="374094">
                <a:tc>
                  <a:txBody>
                    <a:bodyPr/>
                    <a:lstStyle/>
                    <a:p>
                      <a:pPr algn="ctr"/>
                      <a:r>
                        <a:rPr lang="en-US" sz="2000" b="1" dirty="0">
                          <a:solidFill>
                            <a:schemeClr val="tx1"/>
                          </a:solidFill>
                        </a:rPr>
                        <a:t>Jarque-</a:t>
                      </a:r>
                      <a:r>
                        <a:rPr lang="en-US" sz="2000" b="1" dirty="0" err="1">
                          <a:solidFill>
                            <a:schemeClr val="tx1"/>
                          </a:solidFill>
                        </a:rPr>
                        <a:t>Bera</a:t>
                      </a:r>
                      <a:r>
                        <a:rPr lang="en-US" sz="2000" b="1" dirty="0">
                          <a:solidFill>
                            <a:schemeClr val="tx1"/>
                          </a:solidFill>
                        </a:rPr>
                        <a:t> (JB)</a:t>
                      </a:r>
                      <a:endParaRPr lang="en-IN" sz="2000" b="1"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rPr>
                        <a:t>460674.38</a:t>
                      </a:r>
                      <a:endParaRPr lang="en-IN" sz="2000" b="1" dirty="0">
                        <a:solidFill>
                          <a:schemeClr val="tx1"/>
                        </a:solidFill>
                      </a:endParaRPr>
                    </a:p>
                  </a:txBody>
                  <a:tcPr/>
                </a:tc>
                <a:extLst>
                  <a:ext uri="{0D108BD9-81ED-4DB2-BD59-A6C34878D82A}">
                    <a16:rowId xmlns:a16="http://schemas.microsoft.com/office/drawing/2014/main" val="2706514415"/>
                  </a:ext>
                </a:extLst>
              </a:tr>
              <a:tr h="374094">
                <a:tc>
                  <a:txBody>
                    <a:bodyPr/>
                    <a:lstStyle/>
                    <a:p>
                      <a:pPr algn="ctr"/>
                      <a:r>
                        <a:rPr lang="en-US" sz="2000" b="1" dirty="0">
                          <a:solidFill>
                            <a:schemeClr val="tx1"/>
                          </a:solidFill>
                        </a:rPr>
                        <a:t>Prob(JB)</a:t>
                      </a:r>
                    </a:p>
                  </a:txBody>
                  <a:tcPr/>
                </a:tc>
                <a:tc>
                  <a:txBody>
                    <a:bodyPr/>
                    <a:lstStyle/>
                    <a:p>
                      <a:pPr algn="ctr"/>
                      <a:r>
                        <a:rPr lang="en-US" sz="2000" b="1" dirty="0">
                          <a:solidFill>
                            <a:schemeClr val="tx1"/>
                          </a:solidFill>
                        </a:rPr>
                        <a:t>0.00</a:t>
                      </a:r>
                      <a:endParaRPr lang="en-IN" sz="2000" b="1" dirty="0">
                        <a:solidFill>
                          <a:schemeClr val="tx1"/>
                        </a:solidFill>
                      </a:endParaRPr>
                    </a:p>
                  </a:txBody>
                  <a:tcPr/>
                </a:tc>
                <a:extLst>
                  <a:ext uri="{0D108BD9-81ED-4DB2-BD59-A6C34878D82A}">
                    <a16:rowId xmlns:a16="http://schemas.microsoft.com/office/drawing/2014/main" val="2501711059"/>
                  </a:ext>
                </a:extLst>
              </a:tr>
              <a:tr h="374094">
                <a:tc>
                  <a:txBody>
                    <a:bodyPr/>
                    <a:lstStyle/>
                    <a:p>
                      <a:pPr algn="ctr"/>
                      <a:r>
                        <a:rPr lang="en-US" sz="2000" b="1" dirty="0">
                          <a:solidFill>
                            <a:schemeClr val="tx1"/>
                          </a:solidFill>
                        </a:rPr>
                        <a:t>Skew</a:t>
                      </a:r>
                      <a:endParaRPr lang="en-IN" sz="2000" b="1" dirty="0">
                        <a:solidFill>
                          <a:schemeClr val="tx1"/>
                        </a:solidFill>
                      </a:endParaRPr>
                    </a:p>
                  </a:txBody>
                  <a:tcPr/>
                </a:tc>
                <a:tc>
                  <a:txBody>
                    <a:bodyPr/>
                    <a:lstStyle/>
                    <a:p>
                      <a:pPr algn="ctr"/>
                      <a:r>
                        <a:rPr lang="en-US" sz="2000" b="1" dirty="0">
                          <a:solidFill>
                            <a:schemeClr val="tx1"/>
                          </a:solidFill>
                        </a:rPr>
                        <a:t>-1.71</a:t>
                      </a:r>
                      <a:endParaRPr lang="en-IN" sz="2000" b="1" dirty="0">
                        <a:solidFill>
                          <a:schemeClr val="tx1"/>
                        </a:solidFill>
                      </a:endParaRPr>
                    </a:p>
                  </a:txBody>
                  <a:tcPr/>
                </a:tc>
                <a:extLst>
                  <a:ext uri="{0D108BD9-81ED-4DB2-BD59-A6C34878D82A}">
                    <a16:rowId xmlns:a16="http://schemas.microsoft.com/office/drawing/2014/main" val="1237357805"/>
                  </a:ext>
                </a:extLst>
              </a:tr>
              <a:tr h="374094">
                <a:tc>
                  <a:txBody>
                    <a:bodyPr/>
                    <a:lstStyle/>
                    <a:p>
                      <a:pPr algn="ctr"/>
                      <a:r>
                        <a:rPr lang="en-US" sz="2000" b="1" dirty="0">
                          <a:solidFill>
                            <a:schemeClr val="tx1"/>
                          </a:solidFill>
                        </a:rPr>
                        <a:t>Kurtosis</a:t>
                      </a:r>
                      <a:endParaRPr lang="en-IN" sz="2000" b="1" dirty="0">
                        <a:solidFill>
                          <a:schemeClr val="tx1"/>
                        </a:solidFill>
                      </a:endParaRPr>
                    </a:p>
                  </a:txBody>
                  <a:tcPr/>
                </a:tc>
                <a:tc>
                  <a:txBody>
                    <a:bodyPr/>
                    <a:lstStyle/>
                    <a:p>
                      <a:pPr algn="ctr"/>
                      <a:r>
                        <a:rPr lang="en-US" sz="2000" b="1" dirty="0">
                          <a:solidFill>
                            <a:schemeClr val="tx1"/>
                          </a:solidFill>
                        </a:rPr>
                        <a:t>33.37</a:t>
                      </a:r>
                      <a:endParaRPr lang="en-IN" sz="2000" b="1" dirty="0">
                        <a:solidFill>
                          <a:schemeClr val="tx1"/>
                        </a:solidFill>
                      </a:endParaRPr>
                    </a:p>
                  </a:txBody>
                  <a:tcPr/>
                </a:tc>
                <a:extLst>
                  <a:ext uri="{0D108BD9-81ED-4DB2-BD59-A6C34878D82A}">
                    <a16:rowId xmlns:a16="http://schemas.microsoft.com/office/drawing/2014/main" val="3930831434"/>
                  </a:ext>
                </a:extLst>
              </a:tr>
              <a:tr h="374094">
                <a:tc>
                  <a:txBody>
                    <a:bodyPr/>
                    <a:lstStyle/>
                    <a:p>
                      <a:pPr algn="ctr"/>
                      <a:r>
                        <a:rPr lang="en-US" sz="2000" b="1" dirty="0">
                          <a:solidFill>
                            <a:schemeClr val="tx1"/>
                          </a:solidFill>
                        </a:rPr>
                        <a:t>Prob(H)(two sided)</a:t>
                      </a:r>
                      <a:endParaRPr lang="en-IN" sz="2000" b="1" dirty="0">
                        <a:solidFill>
                          <a:schemeClr val="tx1"/>
                        </a:solidFill>
                      </a:endParaRPr>
                    </a:p>
                  </a:txBody>
                  <a:tcPr/>
                </a:tc>
                <a:tc>
                  <a:txBody>
                    <a:bodyPr/>
                    <a:lstStyle/>
                    <a:p>
                      <a:pPr algn="ctr"/>
                      <a:r>
                        <a:rPr lang="en-US" sz="2000" b="1" dirty="0">
                          <a:solidFill>
                            <a:schemeClr val="tx1"/>
                          </a:solidFill>
                        </a:rPr>
                        <a:t>0.00</a:t>
                      </a:r>
                      <a:endParaRPr lang="en-IN" sz="2000" b="1" dirty="0">
                        <a:solidFill>
                          <a:schemeClr val="tx1"/>
                        </a:solidFill>
                      </a:endParaRPr>
                    </a:p>
                  </a:txBody>
                  <a:tcPr/>
                </a:tc>
                <a:extLst>
                  <a:ext uri="{0D108BD9-81ED-4DB2-BD59-A6C34878D82A}">
                    <a16:rowId xmlns:a16="http://schemas.microsoft.com/office/drawing/2014/main" val="1716778829"/>
                  </a:ext>
                </a:extLst>
              </a:tr>
              <a:tr h="374094">
                <a:tc>
                  <a:txBody>
                    <a:bodyPr/>
                    <a:lstStyle/>
                    <a:p>
                      <a:pPr algn="ctr"/>
                      <a:r>
                        <a:rPr lang="en-US" sz="2000" b="1" dirty="0">
                          <a:solidFill>
                            <a:schemeClr val="tx1"/>
                          </a:solidFill>
                        </a:rPr>
                        <a:t>Covariance Type</a:t>
                      </a:r>
                      <a:endParaRPr lang="en-IN" sz="2000" b="1" dirty="0">
                        <a:solidFill>
                          <a:schemeClr val="tx1"/>
                        </a:solidFill>
                      </a:endParaRPr>
                    </a:p>
                  </a:txBody>
                  <a:tcPr/>
                </a:tc>
                <a:tc>
                  <a:txBody>
                    <a:bodyPr/>
                    <a:lstStyle/>
                    <a:p>
                      <a:pPr algn="ctr"/>
                      <a:r>
                        <a:rPr lang="en-US" sz="2000" b="1" dirty="0" err="1">
                          <a:solidFill>
                            <a:schemeClr val="tx1"/>
                          </a:solidFill>
                        </a:rPr>
                        <a:t>opg</a:t>
                      </a:r>
                      <a:endParaRPr lang="en-IN" sz="2000" b="1" dirty="0">
                        <a:solidFill>
                          <a:schemeClr val="tx1"/>
                        </a:solidFill>
                      </a:endParaRPr>
                    </a:p>
                  </a:txBody>
                  <a:tcPr/>
                </a:tc>
                <a:extLst>
                  <a:ext uri="{0D108BD9-81ED-4DB2-BD59-A6C34878D82A}">
                    <a16:rowId xmlns:a16="http://schemas.microsoft.com/office/drawing/2014/main" val="4089933601"/>
                  </a:ext>
                </a:extLst>
              </a:tr>
            </a:tbl>
          </a:graphicData>
        </a:graphic>
      </p:graphicFrame>
    </p:spTree>
    <p:extLst>
      <p:ext uri="{BB962C8B-B14F-4D97-AF65-F5344CB8AC3E}">
        <p14:creationId xmlns:p14="http://schemas.microsoft.com/office/powerpoint/2010/main" val="982024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ABF8B0-C804-AC74-EB15-A878CC049239}"/>
              </a:ext>
            </a:extLst>
          </p:cNvPr>
          <p:cNvSpPr txBox="1"/>
          <p:nvPr/>
        </p:nvSpPr>
        <p:spPr>
          <a:xfrm>
            <a:off x="7466531" y="378005"/>
            <a:ext cx="4739244" cy="5738438"/>
          </a:xfrm>
          <a:prstGeom prst="rect">
            <a:avLst/>
          </a:prstGeom>
        </p:spPr>
        <p:txBody>
          <a:bodyPr vert="horz" lIns="45720" tIns="45720" rIns="45720" bIns="45720" rtlCol="0">
            <a:normAutofit fontScale="70000" lnSpcReduction="20000"/>
          </a:bodyPr>
          <a:lstStyle/>
          <a:p>
            <a:pPr defTabSz="914400" fontAlgn="base">
              <a:lnSpc>
                <a:spcPct val="90000"/>
              </a:lnSpc>
              <a:spcAft>
                <a:spcPts val="600"/>
              </a:spcAft>
              <a:buClr>
                <a:schemeClr val="accent1"/>
              </a:buClr>
            </a:pPr>
            <a:r>
              <a:rPr lang="en-US" b="1" i="0" dirty="0">
                <a:effectLst/>
              </a:rPr>
              <a:t>                 </a:t>
            </a:r>
            <a:r>
              <a:rPr lang="en-US" sz="5100" b="1" i="0" dirty="0">
                <a:effectLst/>
              </a:rPr>
              <a:t>Interpretation: </a:t>
            </a:r>
            <a:endParaRPr lang="en-US" sz="3200" b="1" i="0" dirty="0">
              <a:effectLst/>
            </a:endParaRPr>
          </a:p>
          <a:p>
            <a:pPr defTabSz="914400" fontAlgn="base">
              <a:lnSpc>
                <a:spcPct val="90000"/>
              </a:lnSpc>
              <a:spcAft>
                <a:spcPts val="600"/>
              </a:spcAft>
              <a:buClr>
                <a:schemeClr val="accent1"/>
              </a:buClr>
            </a:pPr>
            <a:endParaRPr lang="en-US" b="1" dirty="0"/>
          </a:p>
          <a:p>
            <a:pPr defTabSz="914400" fontAlgn="base">
              <a:lnSpc>
                <a:spcPct val="90000"/>
              </a:lnSpc>
              <a:spcAft>
                <a:spcPts val="600"/>
              </a:spcAft>
              <a:buClr>
                <a:schemeClr val="accent1"/>
              </a:buClr>
            </a:pPr>
            <a:endParaRPr lang="en-US" b="1" i="0" dirty="0">
              <a:effectLst/>
            </a:endParaRPr>
          </a:p>
          <a:p>
            <a:pPr marL="342900" indent="-342900" defTabSz="914400" fontAlgn="base">
              <a:lnSpc>
                <a:spcPct val="90000"/>
              </a:lnSpc>
              <a:spcAft>
                <a:spcPts val="600"/>
              </a:spcAft>
              <a:buClr>
                <a:schemeClr val="accent1"/>
              </a:buClr>
              <a:buFont typeface="+mj-lt"/>
              <a:buAutoNum type="arabicPeriod"/>
            </a:pPr>
            <a:r>
              <a:rPr lang="en-US" sz="3600" b="1" i="0" dirty="0">
                <a:effectLst/>
              </a:rPr>
              <a:t>The residual errors seem to fluctuate around a mean of zero and have a uniform variance.</a:t>
            </a:r>
          </a:p>
          <a:p>
            <a:pPr marL="342900" indent="-342900" defTabSz="914400" fontAlgn="base">
              <a:lnSpc>
                <a:spcPct val="90000"/>
              </a:lnSpc>
              <a:spcAft>
                <a:spcPts val="600"/>
              </a:spcAft>
              <a:buClr>
                <a:schemeClr val="accent1"/>
              </a:buClr>
              <a:buFont typeface="+mj-lt"/>
              <a:buAutoNum type="arabicPeriod"/>
            </a:pPr>
            <a:endParaRPr lang="en-US" sz="3600" b="1" i="0" dirty="0">
              <a:effectLst/>
            </a:endParaRPr>
          </a:p>
          <a:p>
            <a:pPr marL="342900" indent="-342900" defTabSz="914400" fontAlgn="base">
              <a:lnSpc>
                <a:spcPct val="90000"/>
              </a:lnSpc>
              <a:spcAft>
                <a:spcPts val="600"/>
              </a:spcAft>
              <a:buClr>
                <a:schemeClr val="accent1"/>
              </a:buClr>
              <a:buFont typeface="+mj-lt"/>
              <a:buAutoNum type="arabicPeriod"/>
            </a:pPr>
            <a:r>
              <a:rPr lang="en-US" sz="3600" b="1" i="0" dirty="0">
                <a:effectLst/>
              </a:rPr>
              <a:t>The density plot suggest normal distribution with mean zero.</a:t>
            </a:r>
          </a:p>
          <a:p>
            <a:pPr marL="342900" indent="-342900" defTabSz="914400" fontAlgn="base">
              <a:lnSpc>
                <a:spcPct val="90000"/>
              </a:lnSpc>
              <a:spcAft>
                <a:spcPts val="600"/>
              </a:spcAft>
              <a:buClr>
                <a:schemeClr val="accent1"/>
              </a:buClr>
              <a:buFont typeface="+mj-lt"/>
              <a:buAutoNum type="arabicPeriod"/>
            </a:pPr>
            <a:endParaRPr lang="en-US" sz="3600" b="1" i="0" dirty="0">
              <a:effectLst/>
            </a:endParaRPr>
          </a:p>
          <a:p>
            <a:pPr marL="342900" indent="-342900" defTabSz="914400" fontAlgn="base">
              <a:lnSpc>
                <a:spcPct val="90000"/>
              </a:lnSpc>
              <a:spcAft>
                <a:spcPts val="600"/>
              </a:spcAft>
              <a:buClr>
                <a:schemeClr val="accent1"/>
              </a:buClr>
              <a:buFont typeface="+mj-lt"/>
              <a:buAutoNum type="arabicPeriod"/>
            </a:pPr>
            <a:r>
              <a:rPr lang="en-US" sz="3600" b="1" i="0" dirty="0">
                <a:effectLst/>
              </a:rPr>
              <a:t>All the </a:t>
            </a:r>
            <a:r>
              <a:rPr lang="en-US" sz="3600" b="1" dirty="0"/>
              <a:t>points</a:t>
            </a:r>
            <a:r>
              <a:rPr lang="en-US" sz="3600" b="1" i="0" dirty="0">
                <a:effectLst/>
              </a:rPr>
              <a:t> </a:t>
            </a:r>
            <a:r>
              <a:rPr lang="en-US" sz="3600" b="1" dirty="0"/>
              <a:t>are</a:t>
            </a:r>
            <a:r>
              <a:rPr lang="en-US" sz="3600" b="1" i="0" dirty="0">
                <a:effectLst/>
              </a:rPr>
              <a:t> fall perfectly in line with the red line.</a:t>
            </a:r>
          </a:p>
          <a:p>
            <a:pPr marL="342900" indent="-342900" defTabSz="914400" fontAlgn="base">
              <a:lnSpc>
                <a:spcPct val="90000"/>
              </a:lnSpc>
              <a:spcAft>
                <a:spcPts val="600"/>
              </a:spcAft>
              <a:buClr>
                <a:schemeClr val="accent1"/>
              </a:buClr>
              <a:buFont typeface="+mj-lt"/>
              <a:buAutoNum type="arabicPeriod"/>
            </a:pPr>
            <a:endParaRPr lang="en-US" sz="3600" b="1" i="0" dirty="0">
              <a:effectLst/>
            </a:endParaRPr>
          </a:p>
          <a:p>
            <a:pPr marL="342900" indent="-342900" defTabSz="914400" fontAlgn="base">
              <a:lnSpc>
                <a:spcPct val="90000"/>
              </a:lnSpc>
              <a:spcAft>
                <a:spcPts val="600"/>
              </a:spcAft>
              <a:buClr>
                <a:schemeClr val="accent1"/>
              </a:buClr>
              <a:buFont typeface="+mj-lt"/>
              <a:buAutoNum type="arabicPeriod"/>
            </a:pPr>
            <a:r>
              <a:rPr lang="en-US" sz="3600" b="1" i="0" dirty="0">
                <a:effectLst/>
              </a:rPr>
              <a:t>The Correlogram</a:t>
            </a:r>
            <a:r>
              <a:rPr lang="en-US" sz="3600" b="1" dirty="0"/>
              <a:t> </a:t>
            </a:r>
            <a:r>
              <a:rPr lang="en-US" sz="3600" b="1" i="0" dirty="0">
                <a:effectLst/>
              </a:rPr>
              <a:t>plot shows the residual errors are not autocorrelated</a:t>
            </a:r>
            <a:r>
              <a:rPr lang="en-US" sz="2200" b="1" i="0" dirty="0">
                <a:effectLst/>
              </a:rPr>
              <a:t>. </a:t>
            </a:r>
          </a:p>
          <a:p>
            <a:pPr marL="342900" indent="-342900" defTabSz="914400" fontAlgn="base">
              <a:lnSpc>
                <a:spcPct val="90000"/>
              </a:lnSpc>
              <a:spcAft>
                <a:spcPts val="600"/>
              </a:spcAft>
              <a:buClr>
                <a:schemeClr val="accent1"/>
              </a:buClr>
              <a:buFont typeface="+mj-lt"/>
              <a:buAutoNum type="arabicPeriod"/>
            </a:pPr>
            <a:endParaRPr lang="en-US" sz="2200" b="1" i="0" dirty="0">
              <a:effectLst/>
            </a:endParaRPr>
          </a:p>
          <a:p>
            <a:pPr marL="342900" indent="-342900" defTabSz="914400" fontAlgn="base">
              <a:lnSpc>
                <a:spcPct val="90000"/>
              </a:lnSpc>
              <a:spcAft>
                <a:spcPts val="600"/>
              </a:spcAft>
              <a:buClr>
                <a:schemeClr val="accent1"/>
              </a:buClr>
              <a:buFont typeface="+mj-lt"/>
              <a:buAutoNum type="arabicPeriod"/>
            </a:pPr>
            <a:endParaRPr lang="en-US" sz="2200" b="1" dirty="0"/>
          </a:p>
          <a:p>
            <a:pPr defTabSz="914400" fontAlgn="base">
              <a:lnSpc>
                <a:spcPct val="90000"/>
              </a:lnSpc>
              <a:spcAft>
                <a:spcPts val="600"/>
              </a:spcAft>
              <a:buClr>
                <a:schemeClr val="accent1"/>
              </a:buClr>
            </a:pPr>
            <a:endParaRPr lang="en-US" sz="2200" b="1" i="0" dirty="0">
              <a:effectLst/>
            </a:endParaRPr>
          </a:p>
        </p:txBody>
      </p:sp>
      <p:pic>
        <p:nvPicPr>
          <p:cNvPr id="11" name="Content Placeholder 10">
            <a:extLst>
              <a:ext uri="{FF2B5EF4-FFF2-40B4-BE49-F238E27FC236}">
                <a16:creationId xmlns:a16="http://schemas.microsoft.com/office/drawing/2014/main" id="{6FE7CFA5-D4C7-CC43-7FBA-037684E5BFB1}"/>
              </a:ext>
            </a:extLst>
          </p:cNvPr>
          <p:cNvPicPr>
            <a:picLocks noGrp="1" noChangeAspect="1"/>
          </p:cNvPicPr>
          <p:nvPr>
            <p:ph idx="1"/>
          </p:nvPr>
        </p:nvPicPr>
        <p:blipFill>
          <a:blip r:embed="rId2"/>
          <a:stretch>
            <a:fillRect/>
          </a:stretch>
        </p:blipFill>
        <p:spPr>
          <a:xfrm>
            <a:off x="0" y="839644"/>
            <a:ext cx="7466531" cy="5107710"/>
          </a:xfrm>
          <a:prstGeom prst="rect">
            <a:avLst/>
          </a:prstGeom>
        </p:spPr>
      </p:pic>
    </p:spTree>
    <p:extLst>
      <p:ext uri="{BB962C8B-B14F-4D97-AF65-F5344CB8AC3E}">
        <p14:creationId xmlns:p14="http://schemas.microsoft.com/office/powerpoint/2010/main" val="2679130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7710959" y="1491817"/>
            <a:ext cx="4481041" cy="584775"/>
          </a:xfrm>
          <a:prstGeom prst="rect">
            <a:avLst/>
          </a:prstGeom>
          <a:noFill/>
        </p:spPr>
        <p:txBody>
          <a:bodyPr wrap="square" rtlCol="0">
            <a:spAutoFit/>
          </a:bodyPr>
          <a:lstStyle/>
          <a:p>
            <a:r>
              <a:rPr lang="en-IN" sz="1600" dirty="0"/>
              <a:t>From the  </a:t>
            </a:r>
          </a:p>
          <a:p>
            <a:endParaRPr lang="en-US" sz="1600" dirty="0"/>
          </a:p>
        </p:txBody>
      </p:sp>
      <p:pic>
        <p:nvPicPr>
          <p:cNvPr id="10" name="Picture 9">
            <a:extLst>
              <a:ext uri="{FF2B5EF4-FFF2-40B4-BE49-F238E27FC236}">
                <a16:creationId xmlns:a16="http://schemas.microsoft.com/office/drawing/2014/main" id="{70A09A92-3ED5-636C-8BAD-1F0183DB1181}"/>
              </a:ext>
            </a:extLst>
          </p:cNvPr>
          <p:cNvPicPr>
            <a:picLocks noChangeAspect="1"/>
          </p:cNvPicPr>
          <p:nvPr/>
        </p:nvPicPr>
        <p:blipFill>
          <a:blip r:embed="rId2"/>
          <a:stretch>
            <a:fillRect/>
          </a:stretch>
        </p:blipFill>
        <p:spPr>
          <a:xfrm>
            <a:off x="1513840" y="1205303"/>
            <a:ext cx="8437639" cy="3834058"/>
          </a:xfrm>
          <a:prstGeom prst="rect">
            <a:avLst/>
          </a:prstGeom>
        </p:spPr>
      </p:pic>
      <p:sp>
        <p:nvSpPr>
          <p:cNvPr id="2" name="TextBox 1">
            <a:extLst>
              <a:ext uri="{FF2B5EF4-FFF2-40B4-BE49-F238E27FC236}">
                <a16:creationId xmlns:a16="http://schemas.microsoft.com/office/drawing/2014/main" id="{C49EC608-D7D5-BE31-E19E-DE79BD88E923}"/>
              </a:ext>
            </a:extLst>
          </p:cNvPr>
          <p:cNvSpPr txBox="1"/>
          <p:nvPr/>
        </p:nvSpPr>
        <p:spPr>
          <a:xfrm>
            <a:off x="1615440" y="721360"/>
            <a:ext cx="2997200" cy="369332"/>
          </a:xfrm>
          <a:prstGeom prst="rect">
            <a:avLst/>
          </a:prstGeom>
          <a:noFill/>
        </p:spPr>
        <p:txBody>
          <a:bodyPr wrap="square" rtlCol="0">
            <a:spAutoFit/>
          </a:bodyPr>
          <a:lstStyle/>
          <a:p>
            <a:r>
              <a:rPr lang="en-US" b="1" dirty="0"/>
              <a:t>ARIMA Graph result:</a:t>
            </a:r>
            <a:endParaRPr lang="en-IN" b="1" dirty="0"/>
          </a:p>
        </p:txBody>
      </p:sp>
      <p:sp>
        <p:nvSpPr>
          <p:cNvPr id="3" name="TextBox 2">
            <a:extLst>
              <a:ext uri="{FF2B5EF4-FFF2-40B4-BE49-F238E27FC236}">
                <a16:creationId xmlns:a16="http://schemas.microsoft.com/office/drawing/2014/main" id="{345B9AA7-64BA-77E8-B971-05107E390B5F}"/>
              </a:ext>
            </a:extLst>
          </p:cNvPr>
          <p:cNvSpPr txBox="1"/>
          <p:nvPr/>
        </p:nvSpPr>
        <p:spPr>
          <a:xfrm>
            <a:off x="1074198" y="5374640"/>
            <a:ext cx="9152878" cy="1477328"/>
          </a:xfrm>
          <a:prstGeom prst="rect">
            <a:avLst/>
          </a:prstGeom>
          <a:noFill/>
        </p:spPr>
        <p:txBody>
          <a:bodyPr wrap="square" rtlCol="0">
            <a:spAutoFit/>
          </a:bodyPr>
          <a:lstStyle/>
          <a:p>
            <a:r>
              <a:rPr lang="en-US" b="1" dirty="0"/>
              <a:t>Interpretation:</a:t>
            </a:r>
          </a:p>
          <a:p>
            <a:r>
              <a:rPr lang="en-US" dirty="0"/>
              <a:t>	Actual values are well within the Upper and Lower range but predicted values form a straight line. So, ARIMA model is not performs well for forecasting.</a:t>
            </a:r>
            <a:endParaRPr lang="en-IN" dirty="0"/>
          </a:p>
          <a:p>
            <a:endParaRPr lang="en-US" dirty="0"/>
          </a:p>
          <a:p>
            <a:endParaRPr lang="en-IN" dirty="0"/>
          </a:p>
        </p:txBody>
      </p:sp>
    </p:spTree>
    <p:extLst>
      <p:ext uri="{BB962C8B-B14F-4D97-AF65-F5344CB8AC3E}">
        <p14:creationId xmlns:p14="http://schemas.microsoft.com/office/powerpoint/2010/main" val="198175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472565" y="249602"/>
            <a:ext cx="11887200" cy="400110"/>
          </a:xfrm>
          <a:prstGeom prst="rect">
            <a:avLst/>
          </a:prstGeom>
          <a:noFill/>
        </p:spPr>
        <p:txBody>
          <a:bodyPr wrap="square" rtlCol="0">
            <a:spAutoFit/>
          </a:bodyPr>
          <a:lstStyle/>
          <a:p>
            <a:r>
              <a:rPr lang="en-IN" sz="2000" b="1" dirty="0"/>
              <a:t>                                 </a:t>
            </a:r>
            <a:endParaRPr lang="en-US" sz="2000" dirty="0"/>
          </a:p>
        </p:txBody>
      </p:sp>
      <p:graphicFrame>
        <p:nvGraphicFramePr>
          <p:cNvPr id="5" name="Table 4">
            <a:extLst>
              <a:ext uri="{FF2B5EF4-FFF2-40B4-BE49-F238E27FC236}">
                <a16:creationId xmlns:a16="http://schemas.microsoft.com/office/drawing/2014/main" id="{3BE0FDA5-D652-D566-3559-CCF8F1AE594D}"/>
              </a:ext>
            </a:extLst>
          </p:cNvPr>
          <p:cNvGraphicFramePr>
            <a:graphicFrameLocks noGrp="1"/>
          </p:cNvGraphicFramePr>
          <p:nvPr>
            <p:extLst>
              <p:ext uri="{D42A27DB-BD31-4B8C-83A1-F6EECF244321}">
                <p14:modId xmlns:p14="http://schemas.microsoft.com/office/powerpoint/2010/main" val="2158627585"/>
              </p:ext>
            </p:extLst>
          </p:nvPr>
        </p:nvGraphicFramePr>
        <p:xfrm>
          <a:off x="2276280" y="467632"/>
          <a:ext cx="6896098" cy="6245776"/>
        </p:xfrm>
        <a:graphic>
          <a:graphicData uri="http://schemas.openxmlformats.org/drawingml/2006/table">
            <a:tbl>
              <a:tblPr firstRow="1" firstCol="1" bandRow="1">
                <a:tableStyleId>{5C22544A-7EE6-4342-B048-85BDC9FD1C3A}</a:tableStyleId>
              </a:tblPr>
              <a:tblGrid>
                <a:gridCol w="1604138">
                  <a:extLst>
                    <a:ext uri="{9D8B030D-6E8A-4147-A177-3AD203B41FA5}">
                      <a16:colId xmlns:a16="http://schemas.microsoft.com/office/drawing/2014/main" val="3417193319"/>
                    </a:ext>
                  </a:extLst>
                </a:gridCol>
                <a:gridCol w="2645305">
                  <a:extLst>
                    <a:ext uri="{9D8B030D-6E8A-4147-A177-3AD203B41FA5}">
                      <a16:colId xmlns:a16="http://schemas.microsoft.com/office/drawing/2014/main" val="492763441"/>
                    </a:ext>
                  </a:extLst>
                </a:gridCol>
                <a:gridCol w="2646655">
                  <a:extLst>
                    <a:ext uri="{9D8B030D-6E8A-4147-A177-3AD203B41FA5}">
                      <a16:colId xmlns:a16="http://schemas.microsoft.com/office/drawing/2014/main" val="1482350530"/>
                    </a:ext>
                  </a:extLst>
                </a:gridCol>
              </a:tblGrid>
              <a:tr h="302981">
                <a:tc>
                  <a:txBody>
                    <a:bodyPr/>
                    <a:lstStyle/>
                    <a:p>
                      <a:pPr algn="ctr">
                        <a:lnSpc>
                          <a:spcPct val="107000"/>
                        </a:lnSpc>
                        <a:spcAft>
                          <a:spcPts val="800"/>
                        </a:spcAft>
                      </a:pPr>
                      <a:r>
                        <a:rPr lang="en-IN" sz="2000" b="1" dirty="0">
                          <a:solidFill>
                            <a:schemeClr val="tx1"/>
                          </a:solidFill>
                          <a:effectLst/>
                        </a:rPr>
                        <a:t>Date</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tc>
                  <a:txBody>
                    <a:bodyPr/>
                    <a:lstStyle/>
                    <a:p>
                      <a:pPr algn="ctr">
                        <a:lnSpc>
                          <a:spcPct val="107000"/>
                        </a:lnSpc>
                        <a:spcAft>
                          <a:spcPts val="800"/>
                        </a:spcAft>
                      </a:pPr>
                      <a:r>
                        <a:rPr lang="en-IN" sz="2000" b="1" dirty="0">
                          <a:solidFill>
                            <a:schemeClr val="tx1"/>
                          </a:solidFill>
                          <a:effectLst/>
                        </a:rPr>
                        <a:t>Actual price</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tc>
                  <a:txBody>
                    <a:bodyPr/>
                    <a:lstStyle/>
                    <a:p>
                      <a:pPr algn="ctr">
                        <a:lnSpc>
                          <a:spcPct val="107000"/>
                        </a:lnSpc>
                        <a:spcAft>
                          <a:spcPts val="800"/>
                        </a:spcAft>
                      </a:pPr>
                      <a:r>
                        <a:rPr lang="en-IN" sz="2000" b="1">
                          <a:solidFill>
                            <a:schemeClr val="tx1"/>
                          </a:solidFill>
                          <a:effectLst/>
                        </a:rPr>
                        <a:t>Predicted price</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extLst>
                  <a:ext uri="{0D108BD9-81ED-4DB2-BD59-A6C34878D82A}">
                    <a16:rowId xmlns:a16="http://schemas.microsoft.com/office/drawing/2014/main" val="1375289193"/>
                  </a:ext>
                </a:extLst>
              </a:tr>
              <a:tr h="245889">
                <a:tc>
                  <a:txBody>
                    <a:bodyPr/>
                    <a:lstStyle/>
                    <a:p>
                      <a:pPr algn="ctr">
                        <a:lnSpc>
                          <a:spcPct val="107000"/>
                        </a:lnSpc>
                        <a:spcAft>
                          <a:spcPts val="800"/>
                        </a:spcAft>
                      </a:pPr>
                      <a:r>
                        <a:rPr lang="en-IN" sz="2000" b="1" dirty="0">
                          <a:solidFill>
                            <a:schemeClr val="tx1"/>
                          </a:solidFill>
                          <a:effectLst/>
                        </a:rPr>
                        <a:t>2022-05-02</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tc>
                  <a:txBody>
                    <a:bodyPr/>
                    <a:lstStyle/>
                    <a:p>
                      <a:pPr algn="ctr">
                        <a:lnSpc>
                          <a:spcPct val="107000"/>
                        </a:lnSpc>
                        <a:spcAft>
                          <a:spcPts val="800"/>
                        </a:spcAft>
                      </a:pPr>
                      <a:r>
                        <a:rPr lang="en-IN" sz="2000" b="1" dirty="0">
                          <a:solidFill>
                            <a:schemeClr val="tx1"/>
                          </a:solidFill>
                          <a:effectLst/>
                        </a:rPr>
                        <a:t>727.349976</a:t>
                      </a:r>
                      <a:endParaRPr lang="en-IN"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tc>
                  <a:txBody>
                    <a:bodyPr/>
                    <a:lstStyle/>
                    <a:p>
                      <a:pPr algn="ctr">
                        <a:lnSpc>
                          <a:spcPct val="107000"/>
                        </a:lnSpc>
                        <a:spcAft>
                          <a:spcPts val="800"/>
                        </a:spcAft>
                      </a:pPr>
                      <a:r>
                        <a:rPr lang="en-IN" sz="2000" b="1">
                          <a:solidFill>
                            <a:schemeClr val="tx1"/>
                          </a:solidFill>
                          <a:effectLst/>
                        </a:rPr>
                        <a:t>790.381375</a:t>
                      </a:r>
                      <a:endParaRPr lang="en-IN" sz="2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extLst>
                  <a:ext uri="{0D108BD9-81ED-4DB2-BD59-A6C34878D82A}">
                    <a16:rowId xmlns:a16="http://schemas.microsoft.com/office/drawing/2014/main" val="2831277135"/>
                  </a:ext>
                </a:extLst>
              </a:tr>
              <a:tr h="316336">
                <a:tc>
                  <a:txBody>
                    <a:bodyPr/>
                    <a:lstStyle/>
                    <a:p>
                      <a:pPr algn="ctr">
                        <a:lnSpc>
                          <a:spcPct val="107000"/>
                        </a:lnSpc>
                        <a:spcAft>
                          <a:spcPts val="800"/>
                        </a:spcAft>
                      </a:pPr>
                      <a:r>
                        <a:rPr lang="en-IN" sz="2000" b="1">
                          <a:solidFill>
                            <a:schemeClr val="tx1"/>
                          </a:solidFill>
                          <a:effectLst/>
                        </a:rPr>
                        <a:t>2022-05-04</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tc>
                  <a:txBody>
                    <a:bodyPr/>
                    <a:lstStyle/>
                    <a:p>
                      <a:pPr algn="ctr">
                        <a:lnSpc>
                          <a:spcPct val="107000"/>
                        </a:lnSpc>
                        <a:spcAft>
                          <a:spcPts val="800"/>
                        </a:spcAft>
                      </a:pPr>
                      <a:r>
                        <a:rPr lang="en-IN" sz="2000" b="1" dirty="0">
                          <a:solidFill>
                            <a:schemeClr val="tx1"/>
                          </a:solidFill>
                          <a:effectLst/>
                        </a:rPr>
                        <a:t>707.200012</a:t>
                      </a:r>
                      <a:endParaRPr lang="en-IN"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tc>
                  <a:txBody>
                    <a:bodyPr/>
                    <a:lstStyle/>
                    <a:p>
                      <a:pPr algn="ctr">
                        <a:lnSpc>
                          <a:spcPct val="107000"/>
                        </a:lnSpc>
                        <a:spcAft>
                          <a:spcPts val="800"/>
                        </a:spcAft>
                      </a:pPr>
                      <a:r>
                        <a:rPr lang="en-IN" sz="2000" b="1">
                          <a:solidFill>
                            <a:schemeClr val="tx1"/>
                          </a:solidFill>
                          <a:effectLst/>
                        </a:rPr>
                        <a:t>790.608808</a:t>
                      </a:r>
                      <a:endParaRPr lang="en-IN" sz="2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extLst>
                  <a:ext uri="{0D108BD9-81ED-4DB2-BD59-A6C34878D82A}">
                    <a16:rowId xmlns:a16="http://schemas.microsoft.com/office/drawing/2014/main" val="2504935328"/>
                  </a:ext>
                </a:extLst>
              </a:tr>
              <a:tr h="302981">
                <a:tc>
                  <a:txBody>
                    <a:bodyPr/>
                    <a:lstStyle/>
                    <a:p>
                      <a:pPr algn="ctr">
                        <a:lnSpc>
                          <a:spcPct val="107000"/>
                        </a:lnSpc>
                        <a:spcAft>
                          <a:spcPts val="800"/>
                        </a:spcAft>
                      </a:pPr>
                      <a:r>
                        <a:rPr lang="en-IN" sz="2000" b="1">
                          <a:solidFill>
                            <a:schemeClr val="tx1"/>
                          </a:solidFill>
                          <a:effectLst/>
                        </a:rPr>
                        <a:t>2022-05-05</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tc>
                  <a:txBody>
                    <a:bodyPr/>
                    <a:lstStyle/>
                    <a:p>
                      <a:pPr algn="ctr">
                        <a:lnSpc>
                          <a:spcPct val="107000"/>
                        </a:lnSpc>
                        <a:spcAft>
                          <a:spcPts val="800"/>
                        </a:spcAft>
                      </a:pPr>
                      <a:r>
                        <a:rPr lang="en-IN" sz="2000" b="1" dirty="0">
                          <a:solidFill>
                            <a:schemeClr val="tx1"/>
                          </a:solidFill>
                          <a:effectLst/>
                        </a:rPr>
                        <a:t>702.349976</a:t>
                      </a:r>
                      <a:endParaRPr lang="en-IN"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tc>
                  <a:txBody>
                    <a:bodyPr/>
                    <a:lstStyle/>
                    <a:p>
                      <a:pPr algn="ctr">
                        <a:lnSpc>
                          <a:spcPct val="107000"/>
                        </a:lnSpc>
                        <a:spcAft>
                          <a:spcPts val="800"/>
                        </a:spcAft>
                      </a:pPr>
                      <a:r>
                        <a:rPr lang="en-IN" sz="2000" b="1" dirty="0">
                          <a:solidFill>
                            <a:schemeClr val="tx1"/>
                          </a:solidFill>
                          <a:effectLst/>
                        </a:rPr>
                        <a:t>790.836242</a:t>
                      </a:r>
                      <a:endParaRPr lang="en-IN"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extLst>
                  <a:ext uri="{0D108BD9-81ED-4DB2-BD59-A6C34878D82A}">
                    <a16:rowId xmlns:a16="http://schemas.microsoft.com/office/drawing/2014/main" val="3116677744"/>
                  </a:ext>
                </a:extLst>
              </a:tr>
              <a:tr h="302981">
                <a:tc>
                  <a:txBody>
                    <a:bodyPr/>
                    <a:lstStyle/>
                    <a:p>
                      <a:pPr algn="ctr">
                        <a:lnSpc>
                          <a:spcPct val="107000"/>
                        </a:lnSpc>
                        <a:spcAft>
                          <a:spcPts val="800"/>
                        </a:spcAft>
                      </a:pPr>
                      <a:r>
                        <a:rPr lang="en-IN" sz="2000" b="1">
                          <a:solidFill>
                            <a:schemeClr val="tx1"/>
                          </a:solidFill>
                          <a:effectLst/>
                        </a:rPr>
                        <a:t>2022-05-06</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tc>
                  <a:txBody>
                    <a:bodyPr/>
                    <a:lstStyle/>
                    <a:p>
                      <a:pPr algn="ctr">
                        <a:lnSpc>
                          <a:spcPct val="107000"/>
                        </a:lnSpc>
                        <a:spcAft>
                          <a:spcPts val="800"/>
                        </a:spcAft>
                      </a:pPr>
                      <a:r>
                        <a:rPr lang="en-IN" sz="2000" b="1" dirty="0">
                          <a:solidFill>
                            <a:schemeClr val="tx1"/>
                          </a:solidFill>
                          <a:effectLst/>
                        </a:rPr>
                        <a:t>673.400024</a:t>
                      </a:r>
                      <a:endParaRPr lang="en-IN"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tc>
                  <a:txBody>
                    <a:bodyPr/>
                    <a:lstStyle/>
                    <a:p>
                      <a:pPr algn="ctr">
                        <a:lnSpc>
                          <a:spcPct val="107000"/>
                        </a:lnSpc>
                        <a:spcAft>
                          <a:spcPts val="800"/>
                        </a:spcAft>
                      </a:pPr>
                      <a:r>
                        <a:rPr lang="en-IN" sz="2000" b="1">
                          <a:solidFill>
                            <a:schemeClr val="tx1"/>
                          </a:solidFill>
                          <a:effectLst/>
                        </a:rPr>
                        <a:t>791.063675</a:t>
                      </a:r>
                      <a:endParaRPr lang="en-IN" sz="2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extLst>
                  <a:ext uri="{0D108BD9-81ED-4DB2-BD59-A6C34878D82A}">
                    <a16:rowId xmlns:a16="http://schemas.microsoft.com/office/drawing/2014/main" val="2088037377"/>
                  </a:ext>
                </a:extLst>
              </a:tr>
              <a:tr h="302981">
                <a:tc>
                  <a:txBody>
                    <a:bodyPr/>
                    <a:lstStyle/>
                    <a:p>
                      <a:pPr algn="ctr">
                        <a:lnSpc>
                          <a:spcPct val="107000"/>
                        </a:lnSpc>
                        <a:spcAft>
                          <a:spcPts val="800"/>
                        </a:spcAft>
                      </a:pPr>
                      <a:r>
                        <a:rPr lang="en-IN" sz="2000" b="1">
                          <a:solidFill>
                            <a:schemeClr val="tx1"/>
                          </a:solidFill>
                          <a:effectLst/>
                        </a:rPr>
                        <a:t>2022-05-09</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tc>
                  <a:txBody>
                    <a:bodyPr/>
                    <a:lstStyle/>
                    <a:p>
                      <a:pPr algn="ctr">
                        <a:lnSpc>
                          <a:spcPct val="107000"/>
                        </a:lnSpc>
                        <a:spcAft>
                          <a:spcPts val="800"/>
                        </a:spcAft>
                      </a:pPr>
                      <a:r>
                        <a:rPr lang="en-IN" sz="2000" b="1" dirty="0">
                          <a:solidFill>
                            <a:schemeClr val="tx1"/>
                          </a:solidFill>
                          <a:effectLst/>
                        </a:rPr>
                        <a:t>663.700012</a:t>
                      </a:r>
                      <a:endParaRPr lang="en-IN"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tc>
                  <a:txBody>
                    <a:bodyPr/>
                    <a:lstStyle/>
                    <a:p>
                      <a:pPr algn="ctr">
                        <a:lnSpc>
                          <a:spcPct val="107000"/>
                        </a:lnSpc>
                        <a:spcAft>
                          <a:spcPts val="800"/>
                        </a:spcAft>
                      </a:pPr>
                      <a:r>
                        <a:rPr lang="en-IN" sz="2000" b="1">
                          <a:solidFill>
                            <a:schemeClr val="tx1"/>
                          </a:solidFill>
                          <a:effectLst/>
                        </a:rPr>
                        <a:t>791.291108</a:t>
                      </a:r>
                      <a:endParaRPr lang="en-IN" sz="2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extLst>
                  <a:ext uri="{0D108BD9-81ED-4DB2-BD59-A6C34878D82A}">
                    <a16:rowId xmlns:a16="http://schemas.microsoft.com/office/drawing/2014/main" val="3159516916"/>
                  </a:ext>
                </a:extLst>
              </a:tr>
              <a:tr h="302981">
                <a:tc>
                  <a:txBody>
                    <a:bodyPr/>
                    <a:lstStyle/>
                    <a:p>
                      <a:pPr algn="ctr">
                        <a:lnSpc>
                          <a:spcPct val="107000"/>
                        </a:lnSpc>
                        <a:spcAft>
                          <a:spcPts val="800"/>
                        </a:spcAft>
                      </a:pPr>
                      <a:r>
                        <a:rPr lang="en-IN" sz="2000" b="1">
                          <a:solidFill>
                            <a:schemeClr val="tx1"/>
                          </a:solidFill>
                          <a:effectLst/>
                        </a:rPr>
                        <a:t>2022-05-10</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tc>
                  <a:txBody>
                    <a:bodyPr/>
                    <a:lstStyle/>
                    <a:p>
                      <a:pPr algn="ctr">
                        <a:lnSpc>
                          <a:spcPct val="107000"/>
                        </a:lnSpc>
                        <a:spcAft>
                          <a:spcPts val="800"/>
                        </a:spcAft>
                      </a:pPr>
                      <a:r>
                        <a:rPr lang="en-IN" sz="2000" b="1">
                          <a:solidFill>
                            <a:schemeClr val="tx1"/>
                          </a:solidFill>
                          <a:effectLst/>
                        </a:rPr>
                        <a:t>659.750000</a:t>
                      </a:r>
                      <a:endParaRPr lang="en-IN" sz="2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tc>
                  <a:txBody>
                    <a:bodyPr/>
                    <a:lstStyle/>
                    <a:p>
                      <a:pPr algn="ctr">
                        <a:lnSpc>
                          <a:spcPct val="107000"/>
                        </a:lnSpc>
                        <a:spcAft>
                          <a:spcPts val="800"/>
                        </a:spcAft>
                      </a:pPr>
                      <a:r>
                        <a:rPr lang="en-IN" sz="2000" b="1">
                          <a:solidFill>
                            <a:schemeClr val="tx1"/>
                          </a:solidFill>
                          <a:effectLst/>
                        </a:rPr>
                        <a:t>791.518541</a:t>
                      </a:r>
                      <a:endParaRPr lang="en-IN" sz="2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extLst>
                  <a:ext uri="{0D108BD9-81ED-4DB2-BD59-A6C34878D82A}">
                    <a16:rowId xmlns:a16="http://schemas.microsoft.com/office/drawing/2014/main" val="1544708489"/>
                  </a:ext>
                </a:extLst>
              </a:tr>
              <a:tr h="316336">
                <a:tc>
                  <a:txBody>
                    <a:bodyPr/>
                    <a:lstStyle/>
                    <a:p>
                      <a:pPr algn="ctr">
                        <a:lnSpc>
                          <a:spcPct val="107000"/>
                        </a:lnSpc>
                        <a:spcAft>
                          <a:spcPts val="800"/>
                        </a:spcAft>
                      </a:pPr>
                      <a:r>
                        <a:rPr lang="en-IN" sz="2000" b="1">
                          <a:solidFill>
                            <a:schemeClr val="tx1"/>
                          </a:solidFill>
                          <a:effectLst/>
                        </a:rPr>
                        <a:t>2022-05-11</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tc>
                  <a:txBody>
                    <a:bodyPr/>
                    <a:lstStyle/>
                    <a:p>
                      <a:pPr algn="ctr">
                        <a:lnSpc>
                          <a:spcPct val="107000"/>
                        </a:lnSpc>
                        <a:spcAft>
                          <a:spcPts val="800"/>
                        </a:spcAft>
                      </a:pPr>
                      <a:r>
                        <a:rPr lang="en-IN" sz="2000" b="1" dirty="0">
                          <a:solidFill>
                            <a:schemeClr val="tx1"/>
                          </a:solidFill>
                          <a:effectLst/>
                        </a:rPr>
                        <a:t>649.650024</a:t>
                      </a:r>
                      <a:endParaRPr lang="en-IN"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tc>
                  <a:txBody>
                    <a:bodyPr/>
                    <a:lstStyle/>
                    <a:p>
                      <a:pPr algn="ctr">
                        <a:lnSpc>
                          <a:spcPct val="107000"/>
                        </a:lnSpc>
                        <a:spcAft>
                          <a:spcPts val="800"/>
                        </a:spcAft>
                      </a:pPr>
                      <a:r>
                        <a:rPr lang="en-IN" sz="2000" b="1" dirty="0">
                          <a:solidFill>
                            <a:schemeClr val="tx1"/>
                          </a:solidFill>
                          <a:effectLst/>
                        </a:rPr>
                        <a:t>791.745975</a:t>
                      </a:r>
                      <a:endParaRPr lang="en-IN"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extLst>
                  <a:ext uri="{0D108BD9-81ED-4DB2-BD59-A6C34878D82A}">
                    <a16:rowId xmlns:a16="http://schemas.microsoft.com/office/drawing/2014/main" val="4162214778"/>
                  </a:ext>
                </a:extLst>
              </a:tr>
              <a:tr h="302981">
                <a:tc>
                  <a:txBody>
                    <a:bodyPr/>
                    <a:lstStyle/>
                    <a:p>
                      <a:pPr algn="ctr">
                        <a:lnSpc>
                          <a:spcPct val="107000"/>
                        </a:lnSpc>
                        <a:spcAft>
                          <a:spcPts val="800"/>
                        </a:spcAft>
                      </a:pPr>
                      <a:r>
                        <a:rPr lang="en-IN" sz="2000" b="1">
                          <a:solidFill>
                            <a:schemeClr val="tx1"/>
                          </a:solidFill>
                          <a:effectLst/>
                        </a:rPr>
                        <a:t>2022-05-12</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tc>
                  <a:txBody>
                    <a:bodyPr/>
                    <a:lstStyle/>
                    <a:p>
                      <a:pPr algn="ctr">
                        <a:lnSpc>
                          <a:spcPct val="107000"/>
                        </a:lnSpc>
                        <a:spcAft>
                          <a:spcPts val="800"/>
                        </a:spcAft>
                      </a:pPr>
                      <a:r>
                        <a:rPr lang="en-IN" sz="2000" b="1">
                          <a:solidFill>
                            <a:schemeClr val="tx1"/>
                          </a:solidFill>
                          <a:effectLst/>
                        </a:rPr>
                        <a:t>649.650024</a:t>
                      </a:r>
                      <a:endParaRPr lang="en-IN" sz="2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tc>
                  <a:txBody>
                    <a:bodyPr/>
                    <a:lstStyle/>
                    <a:p>
                      <a:pPr algn="ctr">
                        <a:lnSpc>
                          <a:spcPct val="107000"/>
                        </a:lnSpc>
                        <a:spcAft>
                          <a:spcPts val="800"/>
                        </a:spcAft>
                      </a:pPr>
                      <a:r>
                        <a:rPr lang="en-IN" sz="2000" b="1" dirty="0">
                          <a:solidFill>
                            <a:schemeClr val="tx1"/>
                          </a:solidFill>
                          <a:effectLst/>
                        </a:rPr>
                        <a:t>791.973408</a:t>
                      </a:r>
                      <a:endParaRPr lang="en-IN"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extLst>
                  <a:ext uri="{0D108BD9-81ED-4DB2-BD59-A6C34878D82A}">
                    <a16:rowId xmlns:a16="http://schemas.microsoft.com/office/drawing/2014/main" val="124817269"/>
                  </a:ext>
                </a:extLst>
              </a:tr>
              <a:tr h="302981">
                <a:tc>
                  <a:txBody>
                    <a:bodyPr/>
                    <a:lstStyle/>
                    <a:p>
                      <a:pPr algn="ctr">
                        <a:lnSpc>
                          <a:spcPct val="107000"/>
                        </a:lnSpc>
                        <a:spcAft>
                          <a:spcPts val="800"/>
                        </a:spcAft>
                      </a:pPr>
                      <a:r>
                        <a:rPr lang="en-IN" sz="2000" b="1">
                          <a:solidFill>
                            <a:schemeClr val="tx1"/>
                          </a:solidFill>
                          <a:effectLst/>
                        </a:rPr>
                        <a:t>2022-05-13</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tc>
                  <a:txBody>
                    <a:bodyPr/>
                    <a:lstStyle/>
                    <a:p>
                      <a:pPr algn="ctr">
                        <a:lnSpc>
                          <a:spcPct val="107000"/>
                        </a:lnSpc>
                        <a:spcAft>
                          <a:spcPts val="800"/>
                        </a:spcAft>
                      </a:pPr>
                      <a:r>
                        <a:rPr lang="en-IN" sz="2000" b="1">
                          <a:solidFill>
                            <a:schemeClr val="tx1"/>
                          </a:solidFill>
                          <a:effectLst/>
                        </a:rPr>
                        <a:t>635.950012</a:t>
                      </a:r>
                      <a:endParaRPr lang="en-IN" sz="2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tc>
                  <a:txBody>
                    <a:bodyPr/>
                    <a:lstStyle/>
                    <a:p>
                      <a:pPr algn="ctr">
                        <a:lnSpc>
                          <a:spcPct val="107000"/>
                        </a:lnSpc>
                        <a:spcAft>
                          <a:spcPts val="800"/>
                        </a:spcAft>
                      </a:pPr>
                      <a:r>
                        <a:rPr lang="en-IN" sz="2000" b="1" dirty="0">
                          <a:solidFill>
                            <a:schemeClr val="tx1"/>
                          </a:solidFill>
                          <a:effectLst/>
                        </a:rPr>
                        <a:t>792.200841</a:t>
                      </a:r>
                      <a:endParaRPr lang="en-IN"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extLst>
                  <a:ext uri="{0D108BD9-81ED-4DB2-BD59-A6C34878D82A}">
                    <a16:rowId xmlns:a16="http://schemas.microsoft.com/office/drawing/2014/main" val="1336234017"/>
                  </a:ext>
                </a:extLst>
              </a:tr>
              <a:tr h="302981">
                <a:tc>
                  <a:txBody>
                    <a:bodyPr/>
                    <a:lstStyle/>
                    <a:p>
                      <a:pPr algn="ctr">
                        <a:lnSpc>
                          <a:spcPct val="107000"/>
                        </a:lnSpc>
                        <a:spcAft>
                          <a:spcPts val="800"/>
                        </a:spcAft>
                      </a:pPr>
                      <a:r>
                        <a:rPr lang="en-IN" sz="2000" b="1">
                          <a:solidFill>
                            <a:schemeClr val="tx1"/>
                          </a:solidFill>
                          <a:effectLst/>
                        </a:rPr>
                        <a:t>2022-05-16</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tc>
                  <a:txBody>
                    <a:bodyPr/>
                    <a:lstStyle/>
                    <a:p>
                      <a:pPr algn="ctr">
                        <a:lnSpc>
                          <a:spcPct val="107000"/>
                        </a:lnSpc>
                        <a:spcAft>
                          <a:spcPts val="800"/>
                        </a:spcAft>
                      </a:pPr>
                      <a:r>
                        <a:rPr lang="en-IN" sz="2000" b="1" dirty="0">
                          <a:solidFill>
                            <a:schemeClr val="tx1"/>
                          </a:solidFill>
                          <a:effectLst/>
                        </a:rPr>
                        <a:t>638.950012</a:t>
                      </a:r>
                      <a:endParaRPr lang="en-IN"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tc>
                  <a:txBody>
                    <a:bodyPr/>
                    <a:lstStyle/>
                    <a:p>
                      <a:pPr algn="ctr">
                        <a:lnSpc>
                          <a:spcPct val="107000"/>
                        </a:lnSpc>
                        <a:spcAft>
                          <a:spcPts val="800"/>
                        </a:spcAft>
                      </a:pPr>
                      <a:r>
                        <a:rPr lang="en-IN" sz="2000" b="1" dirty="0">
                          <a:solidFill>
                            <a:schemeClr val="tx1"/>
                          </a:solidFill>
                          <a:effectLst/>
                        </a:rPr>
                        <a:t>792.428274</a:t>
                      </a:r>
                      <a:endParaRPr lang="en-IN"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extLst>
                  <a:ext uri="{0D108BD9-81ED-4DB2-BD59-A6C34878D82A}">
                    <a16:rowId xmlns:a16="http://schemas.microsoft.com/office/drawing/2014/main" val="934451958"/>
                  </a:ext>
                </a:extLst>
              </a:tr>
              <a:tr h="316336">
                <a:tc>
                  <a:txBody>
                    <a:bodyPr/>
                    <a:lstStyle/>
                    <a:p>
                      <a:pPr algn="ctr">
                        <a:lnSpc>
                          <a:spcPct val="107000"/>
                        </a:lnSpc>
                        <a:spcAft>
                          <a:spcPts val="800"/>
                        </a:spcAft>
                      </a:pPr>
                      <a:r>
                        <a:rPr lang="en-IN" sz="2000" b="1">
                          <a:solidFill>
                            <a:schemeClr val="tx1"/>
                          </a:solidFill>
                          <a:effectLst/>
                        </a:rPr>
                        <a:t>2022-05-17</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tc>
                  <a:txBody>
                    <a:bodyPr/>
                    <a:lstStyle/>
                    <a:p>
                      <a:pPr algn="ctr">
                        <a:lnSpc>
                          <a:spcPct val="107000"/>
                        </a:lnSpc>
                        <a:spcAft>
                          <a:spcPts val="800"/>
                        </a:spcAft>
                      </a:pPr>
                      <a:r>
                        <a:rPr lang="en-IN" sz="2000" b="1">
                          <a:solidFill>
                            <a:schemeClr val="tx1"/>
                          </a:solidFill>
                          <a:effectLst/>
                        </a:rPr>
                        <a:t>654.950012</a:t>
                      </a:r>
                      <a:endParaRPr lang="en-IN" sz="2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tc>
                  <a:txBody>
                    <a:bodyPr/>
                    <a:lstStyle/>
                    <a:p>
                      <a:pPr algn="ctr">
                        <a:lnSpc>
                          <a:spcPct val="107000"/>
                        </a:lnSpc>
                        <a:spcAft>
                          <a:spcPts val="800"/>
                        </a:spcAft>
                      </a:pPr>
                      <a:r>
                        <a:rPr lang="en-IN" sz="2000" b="1" dirty="0">
                          <a:solidFill>
                            <a:schemeClr val="tx1"/>
                          </a:solidFill>
                          <a:effectLst/>
                        </a:rPr>
                        <a:t>792.655708</a:t>
                      </a:r>
                      <a:endParaRPr lang="en-IN"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extLst>
                  <a:ext uri="{0D108BD9-81ED-4DB2-BD59-A6C34878D82A}">
                    <a16:rowId xmlns:a16="http://schemas.microsoft.com/office/drawing/2014/main" val="843483791"/>
                  </a:ext>
                </a:extLst>
              </a:tr>
              <a:tr h="302981">
                <a:tc>
                  <a:txBody>
                    <a:bodyPr/>
                    <a:lstStyle/>
                    <a:p>
                      <a:pPr algn="ctr">
                        <a:lnSpc>
                          <a:spcPct val="107000"/>
                        </a:lnSpc>
                        <a:spcAft>
                          <a:spcPts val="800"/>
                        </a:spcAft>
                      </a:pPr>
                      <a:r>
                        <a:rPr lang="en-IN" sz="2000" b="1" dirty="0">
                          <a:solidFill>
                            <a:schemeClr val="tx1"/>
                          </a:solidFill>
                          <a:effectLst/>
                        </a:rPr>
                        <a:t>2022-05-18</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tc>
                  <a:txBody>
                    <a:bodyPr/>
                    <a:lstStyle/>
                    <a:p>
                      <a:pPr algn="ctr">
                        <a:lnSpc>
                          <a:spcPct val="107000"/>
                        </a:lnSpc>
                        <a:spcAft>
                          <a:spcPts val="800"/>
                        </a:spcAft>
                      </a:pPr>
                      <a:r>
                        <a:rPr lang="en-IN" sz="2000" b="1">
                          <a:solidFill>
                            <a:schemeClr val="tx1"/>
                          </a:solidFill>
                          <a:effectLst/>
                        </a:rPr>
                        <a:t>659.450012</a:t>
                      </a:r>
                      <a:endParaRPr lang="en-IN" sz="2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tc>
                  <a:txBody>
                    <a:bodyPr/>
                    <a:lstStyle/>
                    <a:p>
                      <a:pPr algn="ctr">
                        <a:lnSpc>
                          <a:spcPct val="107000"/>
                        </a:lnSpc>
                        <a:spcAft>
                          <a:spcPts val="800"/>
                        </a:spcAft>
                      </a:pPr>
                      <a:r>
                        <a:rPr lang="en-IN" sz="2000" b="1" dirty="0">
                          <a:solidFill>
                            <a:schemeClr val="tx1"/>
                          </a:solidFill>
                          <a:effectLst/>
                        </a:rPr>
                        <a:t>792.883141</a:t>
                      </a:r>
                      <a:endParaRPr lang="en-IN"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extLst>
                  <a:ext uri="{0D108BD9-81ED-4DB2-BD59-A6C34878D82A}">
                    <a16:rowId xmlns:a16="http://schemas.microsoft.com/office/drawing/2014/main" val="1864967573"/>
                  </a:ext>
                </a:extLst>
              </a:tr>
              <a:tr h="302981">
                <a:tc>
                  <a:txBody>
                    <a:bodyPr/>
                    <a:lstStyle/>
                    <a:p>
                      <a:pPr algn="ctr">
                        <a:lnSpc>
                          <a:spcPct val="107000"/>
                        </a:lnSpc>
                        <a:spcAft>
                          <a:spcPts val="800"/>
                        </a:spcAft>
                      </a:pPr>
                      <a:r>
                        <a:rPr lang="en-IN" sz="2000" b="1">
                          <a:solidFill>
                            <a:schemeClr val="tx1"/>
                          </a:solidFill>
                          <a:effectLst/>
                        </a:rPr>
                        <a:t>2022-05-19</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tc>
                  <a:txBody>
                    <a:bodyPr/>
                    <a:lstStyle/>
                    <a:p>
                      <a:pPr algn="ctr">
                        <a:lnSpc>
                          <a:spcPct val="107000"/>
                        </a:lnSpc>
                        <a:spcAft>
                          <a:spcPts val="800"/>
                        </a:spcAft>
                      </a:pPr>
                      <a:r>
                        <a:rPr lang="en-IN" sz="2000" b="1">
                          <a:solidFill>
                            <a:schemeClr val="tx1"/>
                          </a:solidFill>
                          <a:effectLst/>
                        </a:rPr>
                        <a:t>650.200012</a:t>
                      </a:r>
                      <a:endParaRPr lang="en-IN" sz="2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tc>
                  <a:txBody>
                    <a:bodyPr/>
                    <a:lstStyle/>
                    <a:p>
                      <a:pPr algn="ctr">
                        <a:lnSpc>
                          <a:spcPct val="107000"/>
                        </a:lnSpc>
                        <a:spcAft>
                          <a:spcPts val="800"/>
                        </a:spcAft>
                      </a:pPr>
                      <a:r>
                        <a:rPr lang="en-IN" sz="2000" b="1" dirty="0">
                          <a:solidFill>
                            <a:schemeClr val="tx1"/>
                          </a:solidFill>
                          <a:effectLst/>
                        </a:rPr>
                        <a:t>793.110574</a:t>
                      </a:r>
                      <a:endParaRPr lang="en-IN"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extLst>
                  <a:ext uri="{0D108BD9-81ED-4DB2-BD59-A6C34878D82A}">
                    <a16:rowId xmlns:a16="http://schemas.microsoft.com/office/drawing/2014/main" val="1586337934"/>
                  </a:ext>
                </a:extLst>
              </a:tr>
              <a:tr h="302981">
                <a:tc>
                  <a:txBody>
                    <a:bodyPr/>
                    <a:lstStyle/>
                    <a:p>
                      <a:pPr algn="ctr">
                        <a:lnSpc>
                          <a:spcPct val="107000"/>
                        </a:lnSpc>
                        <a:spcAft>
                          <a:spcPts val="800"/>
                        </a:spcAft>
                      </a:pPr>
                      <a:r>
                        <a:rPr lang="en-IN" sz="2000" b="1">
                          <a:solidFill>
                            <a:schemeClr val="tx1"/>
                          </a:solidFill>
                          <a:effectLst/>
                        </a:rPr>
                        <a:t>2022-05-20</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tc>
                  <a:txBody>
                    <a:bodyPr/>
                    <a:lstStyle/>
                    <a:p>
                      <a:pPr algn="ctr">
                        <a:lnSpc>
                          <a:spcPct val="107000"/>
                        </a:lnSpc>
                        <a:spcAft>
                          <a:spcPts val="800"/>
                        </a:spcAft>
                      </a:pPr>
                      <a:r>
                        <a:rPr lang="en-IN" sz="2000" b="1">
                          <a:solidFill>
                            <a:schemeClr val="tx1"/>
                          </a:solidFill>
                          <a:effectLst/>
                        </a:rPr>
                        <a:t>673.099976</a:t>
                      </a:r>
                      <a:endParaRPr lang="en-IN" sz="2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tc>
                  <a:txBody>
                    <a:bodyPr/>
                    <a:lstStyle/>
                    <a:p>
                      <a:pPr algn="ctr">
                        <a:lnSpc>
                          <a:spcPct val="107000"/>
                        </a:lnSpc>
                        <a:spcAft>
                          <a:spcPts val="800"/>
                        </a:spcAft>
                      </a:pPr>
                      <a:r>
                        <a:rPr lang="en-IN" sz="2000" b="1" dirty="0">
                          <a:solidFill>
                            <a:schemeClr val="tx1"/>
                          </a:solidFill>
                          <a:effectLst/>
                        </a:rPr>
                        <a:t>793.338007</a:t>
                      </a:r>
                      <a:endParaRPr lang="en-IN"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extLst>
                  <a:ext uri="{0D108BD9-81ED-4DB2-BD59-A6C34878D82A}">
                    <a16:rowId xmlns:a16="http://schemas.microsoft.com/office/drawing/2014/main" val="1933642073"/>
                  </a:ext>
                </a:extLst>
              </a:tr>
              <a:tr h="302981">
                <a:tc>
                  <a:txBody>
                    <a:bodyPr/>
                    <a:lstStyle/>
                    <a:p>
                      <a:pPr algn="ctr">
                        <a:lnSpc>
                          <a:spcPct val="107000"/>
                        </a:lnSpc>
                        <a:spcAft>
                          <a:spcPts val="800"/>
                        </a:spcAft>
                      </a:pPr>
                      <a:r>
                        <a:rPr lang="en-IN" sz="2000" b="1">
                          <a:solidFill>
                            <a:schemeClr val="tx1"/>
                          </a:solidFill>
                          <a:effectLst/>
                        </a:rPr>
                        <a:t>2022-05-23</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tc>
                  <a:txBody>
                    <a:bodyPr/>
                    <a:lstStyle/>
                    <a:p>
                      <a:pPr algn="ctr">
                        <a:lnSpc>
                          <a:spcPct val="107000"/>
                        </a:lnSpc>
                        <a:spcAft>
                          <a:spcPts val="800"/>
                        </a:spcAft>
                      </a:pPr>
                      <a:r>
                        <a:rPr lang="en-IN" sz="2000" b="1">
                          <a:solidFill>
                            <a:schemeClr val="tx1"/>
                          </a:solidFill>
                          <a:effectLst/>
                        </a:rPr>
                        <a:t>675.349976</a:t>
                      </a:r>
                      <a:endParaRPr lang="en-IN" sz="2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tc>
                  <a:txBody>
                    <a:bodyPr/>
                    <a:lstStyle/>
                    <a:p>
                      <a:pPr algn="ctr">
                        <a:lnSpc>
                          <a:spcPct val="107000"/>
                        </a:lnSpc>
                        <a:spcAft>
                          <a:spcPts val="800"/>
                        </a:spcAft>
                      </a:pPr>
                      <a:r>
                        <a:rPr lang="en-IN" sz="2000" b="1" dirty="0">
                          <a:solidFill>
                            <a:schemeClr val="tx1"/>
                          </a:solidFill>
                          <a:effectLst/>
                        </a:rPr>
                        <a:t>793.565441</a:t>
                      </a:r>
                      <a:endParaRPr lang="en-IN"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extLst>
                  <a:ext uri="{0D108BD9-81ED-4DB2-BD59-A6C34878D82A}">
                    <a16:rowId xmlns:a16="http://schemas.microsoft.com/office/drawing/2014/main" val="2762651169"/>
                  </a:ext>
                </a:extLst>
              </a:tr>
              <a:tr h="302981">
                <a:tc>
                  <a:txBody>
                    <a:bodyPr/>
                    <a:lstStyle/>
                    <a:p>
                      <a:pPr algn="ctr">
                        <a:lnSpc>
                          <a:spcPct val="107000"/>
                        </a:lnSpc>
                        <a:spcAft>
                          <a:spcPts val="800"/>
                        </a:spcAft>
                      </a:pPr>
                      <a:r>
                        <a:rPr lang="en-IN" sz="2000" b="1">
                          <a:solidFill>
                            <a:schemeClr val="tx1"/>
                          </a:solidFill>
                          <a:effectLst/>
                        </a:rPr>
                        <a:t>2022-05-24</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tc>
                  <a:txBody>
                    <a:bodyPr/>
                    <a:lstStyle/>
                    <a:p>
                      <a:pPr algn="ctr">
                        <a:lnSpc>
                          <a:spcPct val="107000"/>
                        </a:lnSpc>
                        <a:spcAft>
                          <a:spcPts val="800"/>
                        </a:spcAft>
                      </a:pPr>
                      <a:r>
                        <a:rPr lang="en-IN" sz="2000" b="1">
                          <a:solidFill>
                            <a:schemeClr val="tx1"/>
                          </a:solidFill>
                          <a:effectLst/>
                        </a:rPr>
                        <a:t>664.049988</a:t>
                      </a:r>
                      <a:endParaRPr lang="en-IN" sz="2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tc>
                  <a:txBody>
                    <a:bodyPr/>
                    <a:lstStyle/>
                    <a:p>
                      <a:pPr algn="ctr">
                        <a:lnSpc>
                          <a:spcPct val="107000"/>
                        </a:lnSpc>
                        <a:spcAft>
                          <a:spcPts val="800"/>
                        </a:spcAft>
                      </a:pPr>
                      <a:r>
                        <a:rPr lang="en-IN" sz="2000" b="1" dirty="0">
                          <a:solidFill>
                            <a:schemeClr val="tx1"/>
                          </a:solidFill>
                          <a:effectLst/>
                        </a:rPr>
                        <a:t>793.792874</a:t>
                      </a:r>
                      <a:endParaRPr lang="en-IN"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extLst>
                  <a:ext uri="{0D108BD9-81ED-4DB2-BD59-A6C34878D82A}">
                    <a16:rowId xmlns:a16="http://schemas.microsoft.com/office/drawing/2014/main" val="3791527289"/>
                  </a:ext>
                </a:extLst>
              </a:tr>
              <a:tr h="316336">
                <a:tc>
                  <a:txBody>
                    <a:bodyPr/>
                    <a:lstStyle/>
                    <a:p>
                      <a:pPr algn="ctr">
                        <a:lnSpc>
                          <a:spcPct val="107000"/>
                        </a:lnSpc>
                        <a:spcAft>
                          <a:spcPts val="800"/>
                        </a:spcAft>
                      </a:pPr>
                      <a:r>
                        <a:rPr lang="en-IN" sz="2000" b="1">
                          <a:solidFill>
                            <a:schemeClr val="tx1"/>
                          </a:solidFill>
                          <a:effectLst/>
                        </a:rPr>
                        <a:t>2022-05-25</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tc>
                  <a:txBody>
                    <a:bodyPr/>
                    <a:lstStyle/>
                    <a:p>
                      <a:pPr algn="ctr">
                        <a:lnSpc>
                          <a:spcPct val="107000"/>
                        </a:lnSpc>
                        <a:spcAft>
                          <a:spcPts val="800"/>
                        </a:spcAft>
                      </a:pPr>
                      <a:r>
                        <a:rPr lang="en-IN" sz="2000" b="1">
                          <a:solidFill>
                            <a:schemeClr val="tx1"/>
                          </a:solidFill>
                          <a:effectLst/>
                        </a:rPr>
                        <a:t>665.000000</a:t>
                      </a:r>
                      <a:endParaRPr lang="en-IN" sz="2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tc>
                  <a:txBody>
                    <a:bodyPr/>
                    <a:lstStyle/>
                    <a:p>
                      <a:pPr algn="ctr">
                        <a:lnSpc>
                          <a:spcPct val="107000"/>
                        </a:lnSpc>
                        <a:spcAft>
                          <a:spcPts val="800"/>
                        </a:spcAft>
                      </a:pPr>
                      <a:r>
                        <a:rPr lang="en-IN" sz="2000" b="1" dirty="0">
                          <a:solidFill>
                            <a:schemeClr val="tx1"/>
                          </a:solidFill>
                          <a:effectLst/>
                        </a:rPr>
                        <a:t>794.020307</a:t>
                      </a:r>
                      <a:endParaRPr lang="en-IN"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extLst>
                  <a:ext uri="{0D108BD9-81ED-4DB2-BD59-A6C34878D82A}">
                    <a16:rowId xmlns:a16="http://schemas.microsoft.com/office/drawing/2014/main" val="573460165"/>
                  </a:ext>
                </a:extLst>
              </a:tr>
              <a:tr h="302981">
                <a:tc>
                  <a:txBody>
                    <a:bodyPr/>
                    <a:lstStyle/>
                    <a:p>
                      <a:pPr algn="ctr">
                        <a:lnSpc>
                          <a:spcPct val="107000"/>
                        </a:lnSpc>
                        <a:spcAft>
                          <a:spcPts val="800"/>
                        </a:spcAft>
                      </a:pPr>
                      <a:r>
                        <a:rPr lang="en-IN" sz="2000" b="1">
                          <a:solidFill>
                            <a:schemeClr val="tx1"/>
                          </a:solidFill>
                          <a:effectLst/>
                        </a:rPr>
                        <a:t>2022-05-26</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tc>
                  <a:txBody>
                    <a:bodyPr/>
                    <a:lstStyle/>
                    <a:p>
                      <a:pPr algn="ctr">
                        <a:lnSpc>
                          <a:spcPct val="107000"/>
                        </a:lnSpc>
                        <a:spcAft>
                          <a:spcPts val="800"/>
                        </a:spcAft>
                      </a:pPr>
                      <a:r>
                        <a:rPr lang="en-IN" sz="2000" b="1">
                          <a:solidFill>
                            <a:schemeClr val="tx1"/>
                          </a:solidFill>
                          <a:effectLst/>
                        </a:rPr>
                        <a:t>683.250000</a:t>
                      </a:r>
                      <a:endParaRPr lang="en-IN" sz="2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tc>
                  <a:txBody>
                    <a:bodyPr/>
                    <a:lstStyle/>
                    <a:p>
                      <a:pPr algn="ctr">
                        <a:lnSpc>
                          <a:spcPct val="107000"/>
                        </a:lnSpc>
                        <a:spcAft>
                          <a:spcPts val="800"/>
                        </a:spcAft>
                      </a:pPr>
                      <a:r>
                        <a:rPr lang="en-IN" sz="2000" b="1" dirty="0">
                          <a:solidFill>
                            <a:schemeClr val="tx1"/>
                          </a:solidFill>
                          <a:effectLst/>
                        </a:rPr>
                        <a:t>794.247740</a:t>
                      </a:r>
                      <a:endParaRPr lang="en-IN"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extLst>
                  <a:ext uri="{0D108BD9-81ED-4DB2-BD59-A6C34878D82A}">
                    <a16:rowId xmlns:a16="http://schemas.microsoft.com/office/drawing/2014/main" val="1386300332"/>
                  </a:ext>
                </a:extLst>
              </a:tr>
              <a:tr h="302981">
                <a:tc>
                  <a:txBody>
                    <a:bodyPr/>
                    <a:lstStyle/>
                    <a:p>
                      <a:pPr algn="ctr">
                        <a:lnSpc>
                          <a:spcPct val="107000"/>
                        </a:lnSpc>
                        <a:spcAft>
                          <a:spcPts val="800"/>
                        </a:spcAft>
                      </a:pPr>
                      <a:r>
                        <a:rPr lang="en-IN" sz="2000" b="1" dirty="0">
                          <a:solidFill>
                            <a:schemeClr val="tx1"/>
                          </a:solidFill>
                          <a:effectLst/>
                        </a:rPr>
                        <a:t>2022-05-27</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tc>
                  <a:txBody>
                    <a:bodyPr/>
                    <a:lstStyle/>
                    <a:p>
                      <a:pPr algn="ctr">
                        <a:lnSpc>
                          <a:spcPct val="107000"/>
                        </a:lnSpc>
                        <a:spcAft>
                          <a:spcPts val="800"/>
                        </a:spcAft>
                      </a:pPr>
                      <a:r>
                        <a:rPr lang="en-IN" sz="2000" b="1">
                          <a:solidFill>
                            <a:schemeClr val="tx1"/>
                          </a:solidFill>
                          <a:effectLst/>
                        </a:rPr>
                        <a:t>688.299988</a:t>
                      </a:r>
                      <a:endParaRPr lang="en-IN" sz="2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tc>
                  <a:txBody>
                    <a:bodyPr/>
                    <a:lstStyle/>
                    <a:p>
                      <a:pPr algn="ctr">
                        <a:lnSpc>
                          <a:spcPct val="107000"/>
                        </a:lnSpc>
                        <a:spcAft>
                          <a:spcPts val="800"/>
                        </a:spcAft>
                      </a:pPr>
                      <a:r>
                        <a:rPr lang="en-IN" sz="2000" b="1" dirty="0">
                          <a:solidFill>
                            <a:schemeClr val="tx1"/>
                          </a:solidFill>
                          <a:effectLst/>
                        </a:rPr>
                        <a:t>794.475173</a:t>
                      </a:r>
                      <a:endParaRPr lang="en-IN"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0" marB="0"/>
                </a:tc>
                <a:extLst>
                  <a:ext uri="{0D108BD9-81ED-4DB2-BD59-A6C34878D82A}">
                    <a16:rowId xmlns:a16="http://schemas.microsoft.com/office/drawing/2014/main" val="1671443331"/>
                  </a:ext>
                </a:extLst>
              </a:tr>
            </a:tbl>
          </a:graphicData>
        </a:graphic>
      </p:graphicFrame>
      <p:sp>
        <p:nvSpPr>
          <p:cNvPr id="4" name="TextBox 3">
            <a:extLst>
              <a:ext uri="{FF2B5EF4-FFF2-40B4-BE49-F238E27FC236}">
                <a16:creationId xmlns:a16="http://schemas.microsoft.com/office/drawing/2014/main" id="{89261150-DBAD-2125-CF98-D2A01EDAF7CF}"/>
              </a:ext>
            </a:extLst>
          </p:cNvPr>
          <p:cNvSpPr txBox="1"/>
          <p:nvPr/>
        </p:nvSpPr>
        <p:spPr>
          <a:xfrm>
            <a:off x="3267075" y="78824"/>
            <a:ext cx="7019925" cy="461665"/>
          </a:xfrm>
          <a:prstGeom prst="rect">
            <a:avLst/>
          </a:prstGeom>
          <a:noFill/>
        </p:spPr>
        <p:txBody>
          <a:bodyPr wrap="square" rtlCol="0">
            <a:spAutoFit/>
          </a:bodyPr>
          <a:lstStyle/>
          <a:p>
            <a:r>
              <a:rPr lang="en-IN" sz="2400" b="1" dirty="0"/>
              <a:t>ACTUAL PRICE VS PREDICTED PRICE</a:t>
            </a:r>
          </a:p>
        </p:txBody>
      </p:sp>
    </p:spTree>
    <p:extLst>
      <p:ext uri="{BB962C8B-B14F-4D97-AF65-F5344CB8AC3E}">
        <p14:creationId xmlns:p14="http://schemas.microsoft.com/office/powerpoint/2010/main" val="2479739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58651" y="120427"/>
            <a:ext cx="10515600" cy="1325563"/>
          </a:xfrm>
        </p:spPr>
        <p:txBody>
          <a:bodyPr>
            <a:normAutofit/>
          </a:bodyPr>
          <a:lstStyle/>
          <a:p>
            <a:pPr lvl="0" algn="ctr"/>
            <a:r>
              <a:rPr lang="en-IN" sz="4000" b="1"/>
              <a:t>Long Short Term Memory (LSTM)</a:t>
            </a:r>
            <a:endParaRPr lang="en-US" sz="4000" dirty="0"/>
          </a:p>
        </p:txBody>
      </p:sp>
      <p:sp>
        <p:nvSpPr>
          <p:cNvPr id="3" name="Content Placeholder 2"/>
          <p:cNvSpPr>
            <a:spLocks noGrp="1"/>
          </p:cNvSpPr>
          <p:nvPr>
            <p:ph idx="1"/>
          </p:nvPr>
        </p:nvSpPr>
        <p:spPr>
          <a:xfrm>
            <a:off x="357925" y="959813"/>
            <a:ext cx="11476149" cy="5512638"/>
          </a:xfrm>
        </p:spPr>
        <p:txBody>
          <a:bodyPr>
            <a:normAutofit/>
          </a:bodyPr>
          <a:lstStyle/>
          <a:p>
            <a:pPr marL="0" indent="0">
              <a:buNone/>
            </a:pPr>
            <a:endParaRPr lang="en-US" sz="2000" b="0" i="0" dirty="0">
              <a:solidFill>
                <a:srgbClr val="273239"/>
              </a:solidFill>
              <a:effectLst/>
              <a:latin typeface="urw-din"/>
            </a:endParaRPr>
          </a:p>
          <a:p>
            <a:pPr>
              <a:buFont typeface="Arial" panose="020B0604020202020204" pitchFamily="34" charset="0"/>
              <a:buChar char="•"/>
            </a:pPr>
            <a:r>
              <a:rPr lang="en-US" sz="2400" b="0" i="0" dirty="0">
                <a:solidFill>
                  <a:srgbClr val="292929"/>
                </a:solidFill>
                <a:effectLst/>
                <a:latin typeface="charter"/>
              </a:rPr>
              <a:t>Long-Short-Term Memory(LSTM) models are a type of Recurrent Neural Networks(RNNs) which has the ability to learn and remember over long sequences of input data through the use of </a:t>
            </a:r>
            <a:r>
              <a:rPr lang="en-US" sz="2400" b="1" i="0" dirty="0">
                <a:solidFill>
                  <a:srgbClr val="292929"/>
                </a:solidFill>
                <a:effectLst/>
                <a:latin typeface="charter"/>
              </a:rPr>
              <a:t>“gates” </a:t>
            </a:r>
            <a:r>
              <a:rPr lang="en-US" sz="2400" b="0" i="0" dirty="0">
                <a:solidFill>
                  <a:srgbClr val="292929"/>
                </a:solidFill>
                <a:effectLst/>
                <a:latin typeface="charter"/>
              </a:rPr>
              <a:t>which regulate the information flow of the network.</a:t>
            </a:r>
            <a:r>
              <a:rPr lang="en-IN" sz="2400" dirty="0"/>
              <a:t>     </a:t>
            </a:r>
          </a:p>
          <a:p>
            <a:pPr>
              <a:buFont typeface="Arial" panose="020B0604020202020204" pitchFamily="34" charset="0"/>
              <a:buChar char="•"/>
            </a:pPr>
            <a:r>
              <a:rPr lang="en-US" sz="2400" dirty="0">
                <a:solidFill>
                  <a:srgbClr val="273239"/>
                </a:solidFill>
                <a:latin typeface="urw-din"/>
              </a:rPr>
              <a:t>LSTM</a:t>
            </a:r>
            <a:r>
              <a:rPr lang="en-US" sz="2400" b="0" i="0" dirty="0">
                <a:solidFill>
                  <a:srgbClr val="273239"/>
                </a:solidFill>
                <a:effectLst/>
                <a:latin typeface="urw-din"/>
              </a:rPr>
              <a:t> is used for processing, predicting, and classifying on the basis of time-series data. </a:t>
            </a:r>
            <a:r>
              <a:rPr lang="en-IN" sz="2400" dirty="0"/>
              <a:t> </a:t>
            </a:r>
          </a:p>
          <a:p>
            <a:pPr>
              <a:buFont typeface="Arial" panose="020B0604020202020204" pitchFamily="34" charset="0"/>
              <a:buChar char="•"/>
            </a:pPr>
            <a:endParaRPr lang="en-IN" sz="2000" dirty="0"/>
          </a:p>
          <a:p>
            <a:pPr marL="0" indent="0">
              <a:buNone/>
            </a:pPr>
            <a:endParaRPr lang="en-IN" sz="2000" dirty="0"/>
          </a:p>
          <a:p>
            <a:pPr marL="0" indent="0">
              <a:buNone/>
            </a:pPr>
            <a:r>
              <a:rPr lang="en-IN" sz="2000" dirty="0"/>
              <a:t>   </a:t>
            </a:r>
          </a:p>
          <a:p>
            <a:pPr marL="0" indent="0">
              <a:buNone/>
            </a:pPr>
            <a:endParaRPr lang="en-IN" sz="2000" dirty="0"/>
          </a:p>
          <a:p>
            <a:pPr marL="0" indent="0">
              <a:buNone/>
            </a:pPr>
            <a:endParaRPr lang="en-IN" sz="2000" dirty="0"/>
          </a:p>
          <a:p>
            <a:pPr marL="0" indent="0">
              <a:buNone/>
            </a:pPr>
            <a:r>
              <a:rPr lang="en-IN" sz="2000" dirty="0"/>
              <a:t> </a:t>
            </a:r>
            <a:endParaRPr lang="en-US" u="sng" dirty="0"/>
          </a:p>
        </p:txBody>
      </p:sp>
      <p:pic>
        <p:nvPicPr>
          <p:cNvPr id="8" name="Picture 7">
            <a:extLst>
              <a:ext uri="{FF2B5EF4-FFF2-40B4-BE49-F238E27FC236}">
                <a16:creationId xmlns:a16="http://schemas.microsoft.com/office/drawing/2014/main" id="{B7636DEF-893D-FA26-C81C-B5774222D120}"/>
              </a:ext>
            </a:extLst>
          </p:cNvPr>
          <p:cNvPicPr>
            <a:picLocks noChangeAspect="1"/>
          </p:cNvPicPr>
          <p:nvPr/>
        </p:nvPicPr>
        <p:blipFill>
          <a:blip r:embed="rId2"/>
          <a:stretch>
            <a:fillRect/>
          </a:stretch>
        </p:blipFill>
        <p:spPr>
          <a:xfrm>
            <a:off x="2642588" y="3184922"/>
            <a:ext cx="6500423" cy="3475021"/>
          </a:xfrm>
          <a:prstGeom prst="rect">
            <a:avLst/>
          </a:prstGeom>
        </p:spPr>
      </p:pic>
    </p:spTree>
    <p:extLst>
      <p:ext uri="{BB962C8B-B14F-4D97-AF65-F5344CB8AC3E}">
        <p14:creationId xmlns:p14="http://schemas.microsoft.com/office/powerpoint/2010/main" val="2094817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5D67D-1EEB-8A73-C6E2-6213FD6FC39D}"/>
              </a:ext>
            </a:extLst>
          </p:cNvPr>
          <p:cNvSpPr>
            <a:spLocks noGrp="1"/>
          </p:cNvSpPr>
          <p:nvPr>
            <p:ph type="title"/>
          </p:nvPr>
        </p:nvSpPr>
        <p:spPr/>
        <p:txBody>
          <a:bodyPr/>
          <a:lstStyle/>
          <a:p>
            <a:r>
              <a:rPr lang="en-IN" sz="5400" b="1" dirty="0"/>
              <a:t>LSTM model Algorithm</a:t>
            </a:r>
            <a:br>
              <a:rPr lang="en-US" sz="5400" dirty="0"/>
            </a:br>
            <a:endParaRPr lang="en-IN" dirty="0"/>
          </a:p>
        </p:txBody>
      </p:sp>
      <p:sp>
        <p:nvSpPr>
          <p:cNvPr id="3" name="Content Placeholder 2">
            <a:extLst>
              <a:ext uri="{FF2B5EF4-FFF2-40B4-BE49-F238E27FC236}">
                <a16:creationId xmlns:a16="http://schemas.microsoft.com/office/drawing/2014/main" id="{9A79C363-5720-9C47-F36B-A341B71CD3E7}"/>
              </a:ext>
            </a:extLst>
          </p:cNvPr>
          <p:cNvSpPr>
            <a:spLocks noGrp="1"/>
          </p:cNvSpPr>
          <p:nvPr>
            <p:ph idx="1"/>
          </p:nvPr>
        </p:nvSpPr>
        <p:spPr>
          <a:xfrm>
            <a:off x="1024128" y="1748901"/>
            <a:ext cx="9720073" cy="4935984"/>
          </a:xfrm>
        </p:spPr>
        <p:txBody>
          <a:bodyPr>
            <a:normAutofit fontScale="55000" lnSpcReduction="20000"/>
          </a:bodyPr>
          <a:lstStyle/>
          <a:p>
            <a:r>
              <a:rPr lang="en-IN" sz="4400" b="1" dirty="0"/>
              <a:t>Step 1: Raw Stock Price Dataset</a:t>
            </a:r>
            <a:endParaRPr lang="en-IN" sz="4400" dirty="0"/>
          </a:p>
          <a:p>
            <a:r>
              <a:rPr lang="en-IN" sz="4400" b="1" dirty="0"/>
              <a:t>Step 2: Pre-processing</a:t>
            </a:r>
            <a:endParaRPr lang="en-US" sz="4400" dirty="0"/>
          </a:p>
          <a:p>
            <a:r>
              <a:rPr lang="en-IN" sz="4400" dirty="0"/>
              <a:t>a) Data transformation</a:t>
            </a:r>
            <a:endParaRPr lang="en-US" sz="4400" dirty="0"/>
          </a:p>
          <a:p>
            <a:r>
              <a:rPr lang="en-IN" sz="4400" dirty="0"/>
              <a:t>b) Data cleaning</a:t>
            </a:r>
            <a:endParaRPr lang="en-US" sz="4400" dirty="0"/>
          </a:p>
          <a:p>
            <a:r>
              <a:rPr lang="en-IN" sz="4400" dirty="0"/>
              <a:t>c) Data integration </a:t>
            </a:r>
            <a:endParaRPr lang="en-US" sz="4400" dirty="0"/>
          </a:p>
          <a:p>
            <a:r>
              <a:rPr lang="en-IN" sz="4400" b="1" dirty="0"/>
              <a:t>Step3: Feature Selection</a:t>
            </a:r>
            <a:r>
              <a:rPr lang="en-IN" sz="4400" dirty="0"/>
              <a:t> </a:t>
            </a:r>
            <a:endParaRPr lang="en-US" sz="4400" dirty="0"/>
          </a:p>
          <a:p>
            <a:r>
              <a:rPr lang="en-IN" sz="4400" b="1" dirty="0"/>
              <a:t>Step 4: Train the NN model</a:t>
            </a:r>
            <a:endParaRPr lang="en-US" sz="4400" dirty="0"/>
          </a:p>
          <a:p>
            <a:r>
              <a:rPr lang="en-IN" sz="4400" b="1" dirty="0"/>
              <a:t>Step 5: Output Generation</a:t>
            </a:r>
          </a:p>
          <a:p>
            <a:r>
              <a:rPr lang="en-IN" sz="4400" b="1" dirty="0"/>
              <a:t>Step 6: Test Dataset Update</a:t>
            </a:r>
          </a:p>
          <a:p>
            <a:r>
              <a:rPr lang="en-IN" sz="4400" b="1" dirty="0"/>
              <a:t>Step 7: Error calculation</a:t>
            </a:r>
          </a:p>
          <a:p>
            <a:r>
              <a:rPr lang="en-IN" sz="4400" b="1" dirty="0"/>
              <a:t>Step 8: Visualization</a:t>
            </a:r>
            <a:endParaRPr lang="en-US" sz="4400" dirty="0"/>
          </a:p>
          <a:p>
            <a:endParaRPr lang="en-US" dirty="0"/>
          </a:p>
          <a:p>
            <a:endParaRPr lang="en-IN" b="1"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557210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normAutofit/>
          </a:bodyPr>
          <a:lstStyle/>
          <a:p>
            <a:r>
              <a:rPr lang="en-IN" b="1" dirty="0"/>
              <a:t>			 </a:t>
            </a:r>
            <a:br>
              <a:rPr lang="en-US" dirty="0"/>
            </a:br>
            <a:r>
              <a:rPr lang="en-US" dirty="0"/>
              <a:t>		</a:t>
            </a:r>
          </a:p>
        </p:txBody>
      </p:sp>
      <p:graphicFrame>
        <p:nvGraphicFramePr>
          <p:cNvPr id="6" name="Content Placeholder 5">
            <a:extLst>
              <a:ext uri="{FF2B5EF4-FFF2-40B4-BE49-F238E27FC236}">
                <a16:creationId xmlns:a16="http://schemas.microsoft.com/office/drawing/2014/main" id="{32517ACA-9BE0-207B-56D8-9FE779C12DEF}"/>
              </a:ext>
            </a:extLst>
          </p:cNvPr>
          <p:cNvGraphicFramePr>
            <a:graphicFrameLocks noGrp="1"/>
          </p:cNvGraphicFramePr>
          <p:nvPr>
            <p:ph idx="1"/>
            <p:extLst>
              <p:ext uri="{D42A27DB-BD31-4B8C-83A1-F6EECF244321}">
                <p14:modId xmlns:p14="http://schemas.microsoft.com/office/powerpoint/2010/main" val="2204704678"/>
              </p:ext>
            </p:extLst>
          </p:nvPr>
        </p:nvGraphicFramePr>
        <p:xfrm>
          <a:off x="2277402" y="466730"/>
          <a:ext cx="7898183" cy="6192597"/>
        </p:xfrm>
        <a:graphic>
          <a:graphicData uri="http://schemas.openxmlformats.org/drawingml/2006/table">
            <a:tbl>
              <a:tblPr firstRow="1" firstCol="1" bandRow="1">
                <a:tableStyleId>{3B4B98B0-60AC-42C2-AFA5-B58CD77FA1E5}</a:tableStyleId>
              </a:tblPr>
              <a:tblGrid>
                <a:gridCol w="2486981">
                  <a:extLst>
                    <a:ext uri="{9D8B030D-6E8A-4147-A177-3AD203B41FA5}">
                      <a16:colId xmlns:a16="http://schemas.microsoft.com/office/drawing/2014/main" val="1652488580"/>
                    </a:ext>
                  </a:extLst>
                </a:gridCol>
                <a:gridCol w="2499472">
                  <a:extLst>
                    <a:ext uri="{9D8B030D-6E8A-4147-A177-3AD203B41FA5}">
                      <a16:colId xmlns:a16="http://schemas.microsoft.com/office/drawing/2014/main" val="1656834123"/>
                    </a:ext>
                  </a:extLst>
                </a:gridCol>
                <a:gridCol w="2911730">
                  <a:extLst>
                    <a:ext uri="{9D8B030D-6E8A-4147-A177-3AD203B41FA5}">
                      <a16:colId xmlns:a16="http://schemas.microsoft.com/office/drawing/2014/main" val="411491973"/>
                    </a:ext>
                  </a:extLst>
                </a:gridCol>
              </a:tblGrid>
              <a:tr h="294066">
                <a:tc>
                  <a:txBody>
                    <a:bodyPr/>
                    <a:lstStyle/>
                    <a:p>
                      <a:pPr algn="just">
                        <a:lnSpc>
                          <a:spcPct val="107000"/>
                        </a:lnSpc>
                        <a:spcAft>
                          <a:spcPts val="800"/>
                        </a:spcAft>
                      </a:pPr>
                      <a:r>
                        <a:rPr lang="en-IN" sz="2000" b="1" dirty="0">
                          <a:effectLst/>
                        </a:rPr>
                        <a:t>Date</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tc>
                  <a:txBody>
                    <a:bodyPr/>
                    <a:lstStyle/>
                    <a:p>
                      <a:pPr algn="just">
                        <a:lnSpc>
                          <a:spcPct val="107000"/>
                        </a:lnSpc>
                        <a:spcAft>
                          <a:spcPts val="800"/>
                        </a:spcAft>
                      </a:pPr>
                      <a:r>
                        <a:rPr lang="en-IN" sz="2000" b="1" dirty="0">
                          <a:effectLst/>
                        </a:rPr>
                        <a:t>Actual price</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tc>
                  <a:txBody>
                    <a:bodyPr/>
                    <a:lstStyle/>
                    <a:p>
                      <a:pPr algn="just">
                        <a:lnSpc>
                          <a:spcPct val="107000"/>
                        </a:lnSpc>
                        <a:spcAft>
                          <a:spcPts val="800"/>
                        </a:spcAft>
                      </a:pPr>
                      <a:r>
                        <a:rPr lang="en-IN" sz="2000" b="1" dirty="0">
                          <a:effectLst/>
                        </a:rPr>
                        <a:t>Predicted price</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extLst>
                  <a:ext uri="{0D108BD9-81ED-4DB2-BD59-A6C34878D82A}">
                    <a16:rowId xmlns:a16="http://schemas.microsoft.com/office/drawing/2014/main" val="3906188413"/>
                  </a:ext>
                </a:extLst>
              </a:tr>
              <a:tr h="294066">
                <a:tc>
                  <a:txBody>
                    <a:bodyPr/>
                    <a:lstStyle/>
                    <a:p>
                      <a:pPr algn="just">
                        <a:lnSpc>
                          <a:spcPct val="107000"/>
                        </a:lnSpc>
                        <a:spcAft>
                          <a:spcPts val="800"/>
                        </a:spcAft>
                      </a:pPr>
                      <a:r>
                        <a:rPr lang="en-IN" sz="1800" b="1" dirty="0">
                          <a:effectLst/>
                        </a:rPr>
                        <a:t>2022-05-02</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tc>
                  <a:txBody>
                    <a:bodyPr/>
                    <a:lstStyle/>
                    <a:p>
                      <a:pPr algn="just">
                        <a:lnSpc>
                          <a:spcPct val="107000"/>
                        </a:lnSpc>
                        <a:spcAft>
                          <a:spcPts val="800"/>
                        </a:spcAft>
                      </a:pPr>
                      <a:r>
                        <a:rPr lang="en-IN" sz="1800" b="1" dirty="0">
                          <a:effectLst/>
                        </a:rPr>
                        <a:t>727.349976</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tc>
                  <a:txBody>
                    <a:bodyPr/>
                    <a:lstStyle/>
                    <a:p>
                      <a:pPr algn="just">
                        <a:lnSpc>
                          <a:spcPct val="107000"/>
                        </a:lnSpc>
                        <a:spcAft>
                          <a:spcPts val="800"/>
                        </a:spcAft>
                      </a:pPr>
                      <a:r>
                        <a:rPr lang="en-IN" sz="1800" b="1">
                          <a:effectLst/>
                        </a:rPr>
                        <a:t>733.413391</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extLst>
                  <a:ext uri="{0D108BD9-81ED-4DB2-BD59-A6C34878D82A}">
                    <a16:rowId xmlns:a16="http://schemas.microsoft.com/office/drawing/2014/main" val="4148695510"/>
                  </a:ext>
                </a:extLst>
              </a:tr>
              <a:tr h="294066">
                <a:tc>
                  <a:txBody>
                    <a:bodyPr/>
                    <a:lstStyle/>
                    <a:p>
                      <a:pPr algn="just">
                        <a:lnSpc>
                          <a:spcPct val="107000"/>
                        </a:lnSpc>
                        <a:spcAft>
                          <a:spcPts val="800"/>
                        </a:spcAft>
                      </a:pPr>
                      <a:r>
                        <a:rPr lang="en-IN" sz="1800" b="1" dirty="0">
                          <a:effectLst/>
                        </a:rPr>
                        <a:t>2022-05-04</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tc>
                  <a:txBody>
                    <a:bodyPr/>
                    <a:lstStyle/>
                    <a:p>
                      <a:pPr algn="just">
                        <a:lnSpc>
                          <a:spcPct val="107000"/>
                        </a:lnSpc>
                        <a:spcAft>
                          <a:spcPts val="800"/>
                        </a:spcAft>
                      </a:pPr>
                      <a:r>
                        <a:rPr lang="en-IN" sz="1800" b="1" dirty="0">
                          <a:effectLst/>
                        </a:rPr>
                        <a:t>707.200012</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tc>
                  <a:txBody>
                    <a:bodyPr/>
                    <a:lstStyle/>
                    <a:p>
                      <a:pPr algn="just">
                        <a:lnSpc>
                          <a:spcPct val="107000"/>
                        </a:lnSpc>
                        <a:spcAft>
                          <a:spcPts val="800"/>
                        </a:spcAft>
                      </a:pPr>
                      <a:r>
                        <a:rPr lang="en-IN" sz="1800" b="1">
                          <a:effectLst/>
                        </a:rPr>
                        <a:t>726.785767</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extLst>
                  <a:ext uri="{0D108BD9-81ED-4DB2-BD59-A6C34878D82A}">
                    <a16:rowId xmlns:a16="http://schemas.microsoft.com/office/drawing/2014/main" val="520136526"/>
                  </a:ext>
                </a:extLst>
              </a:tr>
              <a:tr h="294066">
                <a:tc>
                  <a:txBody>
                    <a:bodyPr/>
                    <a:lstStyle/>
                    <a:p>
                      <a:pPr algn="just">
                        <a:lnSpc>
                          <a:spcPct val="107000"/>
                        </a:lnSpc>
                        <a:spcAft>
                          <a:spcPts val="800"/>
                        </a:spcAft>
                      </a:pPr>
                      <a:r>
                        <a:rPr lang="en-IN" sz="1800" b="1" dirty="0">
                          <a:effectLst/>
                        </a:rPr>
                        <a:t>2022-05-05</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tc>
                  <a:txBody>
                    <a:bodyPr/>
                    <a:lstStyle/>
                    <a:p>
                      <a:pPr algn="just">
                        <a:lnSpc>
                          <a:spcPct val="107000"/>
                        </a:lnSpc>
                        <a:spcAft>
                          <a:spcPts val="800"/>
                        </a:spcAft>
                      </a:pPr>
                      <a:r>
                        <a:rPr lang="en-IN" sz="1800" b="1" dirty="0">
                          <a:effectLst/>
                        </a:rPr>
                        <a:t>702.349976</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tc>
                  <a:txBody>
                    <a:bodyPr/>
                    <a:lstStyle/>
                    <a:p>
                      <a:pPr algn="just">
                        <a:lnSpc>
                          <a:spcPct val="107000"/>
                        </a:lnSpc>
                        <a:spcAft>
                          <a:spcPts val="800"/>
                        </a:spcAft>
                      </a:pPr>
                      <a:r>
                        <a:rPr lang="en-IN" sz="1800" b="1">
                          <a:effectLst/>
                        </a:rPr>
                        <a:t>709.560669</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extLst>
                  <a:ext uri="{0D108BD9-81ED-4DB2-BD59-A6C34878D82A}">
                    <a16:rowId xmlns:a16="http://schemas.microsoft.com/office/drawing/2014/main" val="4187867088"/>
                  </a:ext>
                </a:extLst>
              </a:tr>
              <a:tr h="294066">
                <a:tc>
                  <a:txBody>
                    <a:bodyPr/>
                    <a:lstStyle/>
                    <a:p>
                      <a:pPr algn="just">
                        <a:lnSpc>
                          <a:spcPct val="107000"/>
                        </a:lnSpc>
                        <a:spcAft>
                          <a:spcPts val="800"/>
                        </a:spcAft>
                      </a:pPr>
                      <a:r>
                        <a:rPr lang="en-IN" sz="1800" b="1">
                          <a:effectLst/>
                        </a:rPr>
                        <a:t>2022-05-06</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tc>
                  <a:txBody>
                    <a:bodyPr/>
                    <a:lstStyle/>
                    <a:p>
                      <a:pPr algn="just">
                        <a:lnSpc>
                          <a:spcPct val="107000"/>
                        </a:lnSpc>
                        <a:spcAft>
                          <a:spcPts val="800"/>
                        </a:spcAft>
                      </a:pPr>
                      <a:r>
                        <a:rPr lang="en-IN" sz="1800" b="1" dirty="0">
                          <a:effectLst/>
                        </a:rPr>
                        <a:t>673.400024</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tc>
                  <a:txBody>
                    <a:bodyPr/>
                    <a:lstStyle/>
                    <a:p>
                      <a:pPr algn="just">
                        <a:lnSpc>
                          <a:spcPct val="107000"/>
                        </a:lnSpc>
                        <a:spcAft>
                          <a:spcPts val="800"/>
                        </a:spcAft>
                      </a:pPr>
                      <a:r>
                        <a:rPr lang="en-IN" sz="1800" b="1">
                          <a:effectLst/>
                        </a:rPr>
                        <a:t>702.579895</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extLst>
                  <a:ext uri="{0D108BD9-81ED-4DB2-BD59-A6C34878D82A}">
                    <a16:rowId xmlns:a16="http://schemas.microsoft.com/office/drawing/2014/main" val="2553707446"/>
                  </a:ext>
                </a:extLst>
              </a:tr>
              <a:tr h="294066">
                <a:tc>
                  <a:txBody>
                    <a:bodyPr/>
                    <a:lstStyle/>
                    <a:p>
                      <a:pPr algn="just">
                        <a:lnSpc>
                          <a:spcPct val="107000"/>
                        </a:lnSpc>
                        <a:spcAft>
                          <a:spcPts val="800"/>
                        </a:spcAft>
                      </a:pPr>
                      <a:r>
                        <a:rPr lang="en-IN" sz="1800" b="1">
                          <a:effectLst/>
                        </a:rPr>
                        <a:t>2022-05-09</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tc>
                  <a:txBody>
                    <a:bodyPr/>
                    <a:lstStyle/>
                    <a:p>
                      <a:pPr algn="just">
                        <a:lnSpc>
                          <a:spcPct val="107000"/>
                        </a:lnSpc>
                        <a:spcAft>
                          <a:spcPts val="800"/>
                        </a:spcAft>
                      </a:pPr>
                      <a:r>
                        <a:rPr lang="en-IN" sz="1800" b="1" dirty="0">
                          <a:effectLst/>
                        </a:rPr>
                        <a:t>663.700012</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tc>
                  <a:txBody>
                    <a:bodyPr/>
                    <a:lstStyle/>
                    <a:p>
                      <a:pPr algn="just">
                        <a:lnSpc>
                          <a:spcPct val="107000"/>
                        </a:lnSpc>
                        <a:spcAft>
                          <a:spcPts val="800"/>
                        </a:spcAft>
                      </a:pPr>
                      <a:r>
                        <a:rPr lang="en-IN" sz="1800" b="1" dirty="0">
                          <a:effectLst/>
                        </a:rPr>
                        <a:t>675.489197</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extLst>
                  <a:ext uri="{0D108BD9-81ED-4DB2-BD59-A6C34878D82A}">
                    <a16:rowId xmlns:a16="http://schemas.microsoft.com/office/drawing/2014/main" val="2123999205"/>
                  </a:ext>
                </a:extLst>
              </a:tr>
              <a:tr h="294066">
                <a:tc>
                  <a:txBody>
                    <a:bodyPr/>
                    <a:lstStyle/>
                    <a:p>
                      <a:pPr algn="just">
                        <a:lnSpc>
                          <a:spcPct val="107000"/>
                        </a:lnSpc>
                        <a:spcAft>
                          <a:spcPts val="800"/>
                        </a:spcAft>
                      </a:pPr>
                      <a:r>
                        <a:rPr lang="en-IN" sz="1800" b="1">
                          <a:effectLst/>
                        </a:rPr>
                        <a:t>2022-05-10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tc>
                  <a:txBody>
                    <a:bodyPr/>
                    <a:lstStyle/>
                    <a:p>
                      <a:pPr algn="just">
                        <a:lnSpc>
                          <a:spcPct val="107000"/>
                        </a:lnSpc>
                        <a:spcAft>
                          <a:spcPts val="800"/>
                        </a:spcAft>
                      </a:pPr>
                      <a:r>
                        <a:rPr lang="en-IN" sz="1800" b="1" dirty="0">
                          <a:effectLst/>
                        </a:rPr>
                        <a:t>659.750000</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tc>
                  <a:txBody>
                    <a:bodyPr/>
                    <a:lstStyle/>
                    <a:p>
                      <a:pPr algn="just">
                        <a:lnSpc>
                          <a:spcPct val="107000"/>
                        </a:lnSpc>
                        <a:spcAft>
                          <a:spcPts val="800"/>
                        </a:spcAft>
                      </a:pPr>
                      <a:r>
                        <a:rPr lang="en-IN" sz="1800" b="1">
                          <a:effectLst/>
                        </a:rPr>
                        <a:t>662.044006</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extLst>
                  <a:ext uri="{0D108BD9-81ED-4DB2-BD59-A6C34878D82A}">
                    <a16:rowId xmlns:a16="http://schemas.microsoft.com/office/drawing/2014/main" val="2255294657"/>
                  </a:ext>
                </a:extLst>
              </a:tr>
              <a:tr h="294066">
                <a:tc>
                  <a:txBody>
                    <a:bodyPr/>
                    <a:lstStyle/>
                    <a:p>
                      <a:pPr algn="just">
                        <a:lnSpc>
                          <a:spcPct val="107000"/>
                        </a:lnSpc>
                        <a:spcAft>
                          <a:spcPts val="800"/>
                        </a:spcAft>
                      </a:pPr>
                      <a:r>
                        <a:rPr lang="en-IN" sz="1800" b="1">
                          <a:effectLst/>
                        </a:rPr>
                        <a:t>2022-05-11</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tc>
                  <a:txBody>
                    <a:bodyPr/>
                    <a:lstStyle/>
                    <a:p>
                      <a:pPr algn="just">
                        <a:lnSpc>
                          <a:spcPct val="107000"/>
                        </a:lnSpc>
                        <a:spcAft>
                          <a:spcPts val="800"/>
                        </a:spcAft>
                      </a:pPr>
                      <a:r>
                        <a:rPr lang="en-IN" sz="1800" b="1" dirty="0">
                          <a:effectLst/>
                        </a:rPr>
                        <a:t>672.349976</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tc>
                  <a:txBody>
                    <a:bodyPr/>
                    <a:lstStyle/>
                    <a:p>
                      <a:pPr algn="just">
                        <a:lnSpc>
                          <a:spcPct val="107000"/>
                        </a:lnSpc>
                        <a:spcAft>
                          <a:spcPts val="800"/>
                        </a:spcAft>
                      </a:pPr>
                      <a:r>
                        <a:rPr lang="en-IN" sz="1800" b="1">
                          <a:effectLst/>
                        </a:rPr>
                        <a:t>656.410828</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extLst>
                  <a:ext uri="{0D108BD9-81ED-4DB2-BD59-A6C34878D82A}">
                    <a16:rowId xmlns:a16="http://schemas.microsoft.com/office/drawing/2014/main" val="220968983"/>
                  </a:ext>
                </a:extLst>
              </a:tr>
              <a:tr h="294066">
                <a:tc>
                  <a:txBody>
                    <a:bodyPr/>
                    <a:lstStyle/>
                    <a:p>
                      <a:pPr algn="just">
                        <a:lnSpc>
                          <a:spcPct val="107000"/>
                        </a:lnSpc>
                        <a:spcAft>
                          <a:spcPts val="800"/>
                        </a:spcAft>
                      </a:pPr>
                      <a:r>
                        <a:rPr lang="en-IN" sz="1800" b="1">
                          <a:effectLst/>
                        </a:rPr>
                        <a:t>2022-05-12</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tc>
                  <a:txBody>
                    <a:bodyPr/>
                    <a:lstStyle/>
                    <a:p>
                      <a:pPr algn="just">
                        <a:lnSpc>
                          <a:spcPct val="107000"/>
                        </a:lnSpc>
                        <a:spcAft>
                          <a:spcPts val="800"/>
                        </a:spcAft>
                      </a:pPr>
                      <a:r>
                        <a:rPr lang="en-IN" sz="1800" b="1" dirty="0">
                          <a:effectLst/>
                        </a:rPr>
                        <a:t>649.650024</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tc>
                  <a:txBody>
                    <a:bodyPr/>
                    <a:lstStyle/>
                    <a:p>
                      <a:pPr algn="just">
                        <a:lnSpc>
                          <a:spcPct val="107000"/>
                        </a:lnSpc>
                        <a:spcAft>
                          <a:spcPts val="800"/>
                        </a:spcAft>
                      </a:pPr>
                      <a:r>
                        <a:rPr lang="en-IN" sz="1800" b="1">
                          <a:effectLst/>
                        </a:rPr>
                        <a:t>666.792053</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extLst>
                  <a:ext uri="{0D108BD9-81ED-4DB2-BD59-A6C34878D82A}">
                    <a16:rowId xmlns:a16="http://schemas.microsoft.com/office/drawing/2014/main" val="2169830059"/>
                  </a:ext>
                </a:extLst>
              </a:tr>
              <a:tr h="294066">
                <a:tc>
                  <a:txBody>
                    <a:bodyPr/>
                    <a:lstStyle/>
                    <a:p>
                      <a:pPr algn="just">
                        <a:lnSpc>
                          <a:spcPct val="107000"/>
                        </a:lnSpc>
                        <a:spcAft>
                          <a:spcPts val="800"/>
                        </a:spcAft>
                      </a:pPr>
                      <a:r>
                        <a:rPr lang="en-IN" sz="1800" b="1">
                          <a:effectLst/>
                        </a:rPr>
                        <a:t>2022-05-13</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tc>
                  <a:txBody>
                    <a:bodyPr/>
                    <a:lstStyle/>
                    <a:p>
                      <a:pPr algn="just">
                        <a:lnSpc>
                          <a:spcPct val="107000"/>
                        </a:lnSpc>
                        <a:spcAft>
                          <a:spcPts val="800"/>
                        </a:spcAft>
                      </a:pPr>
                      <a:r>
                        <a:rPr lang="en-IN" sz="1800" b="1" dirty="0">
                          <a:effectLst/>
                        </a:rPr>
                        <a:t>635.950012</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tc>
                  <a:txBody>
                    <a:bodyPr/>
                    <a:lstStyle/>
                    <a:p>
                      <a:pPr algn="just">
                        <a:lnSpc>
                          <a:spcPct val="107000"/>
                        </a:lnSpc>
                        <a:spcAft>
                          <a:spcPts val="800"/>
                        </a:spcAft>
                      </a:pPr>
                      <a:r>
                        <a:rPr lang="en-IN" sz="1800" b="1">
                          <a:effectLst/>
                        </a:rPr>
                        <a:t>646.296814</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extLst>
                  <a:ext uri="{0D108BD9-81ED-4DB2-BD59-A6C34878D82A}">
                    <a16:rowId xmlns:a16="http://schemas.microsoft.com/office/drawing/2014/main" val="1952059465"/>
                  </a:ext>
                </a:extLst>
              </a:tr>
              <a:tr h="294066">
                <a:tc>
                  <a:txBody>
                    <a:bodyPr/>
                    <a:lstStyle/>
                    <a:p>
                      <a:pPr algn="just">
                        <a:lnSpc>
                          <a:spcPct val="107000"/>
                        </a:lnSpc>
                        <a:spcAft>
                          <a:spcPts val="800"/>
                        </a:spcAft>
                      </a:pPr>
                      <a:r>
                        <a:rPr lang="en-IN" sz="1800" b="1">
                          <a:effectLst/>
                        </a:rPr>
                        <a:t>2022-05-16</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tc>
                  <a:txBody>
                    <a:bodyPr/>
                    <a:lstStyle/>
                    <a:p>
                      <a:pPr algn="just">
                        <a:lnSpc>
                          <a:spcPct val="107000"/>
                        </a:lnSpc>
                        <a:spcAft>
                          <a:spcPts val="800"/>
                        </a:spcAft>
                      </a:pPr>
                      <a:r>
                        <a:rPr lang="en-IN" sz="1800" b="1" dirty="0">
                          <a:effectLst/>
                        </a:rPr>
                        <a:t>638.950012</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tc>
                  <a:txBody>
                    <a:bodyPr/>
                    <a:lstStyle/>
                    <a:p>
                      <a:pPr algn="just">
                        <a:lnSpc>
                          <a:spcPct val="107000"/>
                        </a:lnSpc>
                        <a:spcAft>
                          <a:spcPts val="800"/>
                        </a:spcAft>
                      </a:pPr>
                      <a:r>
                        <a:rPr lang="en-IN" sz="1800" b="1" dirty="0">
                          <a:effectLst/>
                        </a:rPr>
                        <a:t>629.534180</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extLst>
                  <a:ext uri="{0D108BD9-81ED-4DB2-BD59-A6C34878D82A}">
                    <a16:rowId xmlns:a16="http://schemas.microsoft.com/office/drawing/2014/main" val="2028452054"/>
                  </a:ext>
                </a:extLst>
              </a:tr>
              <a:tr h="294066">
                <a:tc>
                  <a:txBody>
                    <a:bodyPr/>
                    <a:lstStyle/>
                    <a:p>
                      <a:pPr algn="just">
                        <a:lnSpc>
                          <a:spcPct val="107000"/>
                        </a:lnSpc>
                        <a:spcAft>
                          <a:spcPts val="800"/>
                        </a:spcAft>
                      </a:pPr>
                      <a:r>
                        <a:rPr lang="en-IN" sz="1800" b="1">
                          <a:effectLst/>
                        </a:rPr>
                        <a:t>2022-05-17</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tc>
                  <a:txBody>
                    <a:bodyPr/>
                    <a:lstStyle/>
                    <a:p>
                      <a:pPr algn="just">
                        <a:lnSpc>
                          <a:spcPct val="107000"/>
                        </a:lnSpc>
                        <a:spcAft>
                          <a:spcPts val="800"/>
                        </a:spcAft>
                      </a:pPr>
                      <a:r>
                        <a:rPr lang="en-IN" sz="1800" b="1">
                          <a:effectLst/>
                        </a:rPr>
                        <a:t>654.950012</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tc>
                  <a:txBody>
                    <a:bodyPr/>
                    <a:lstStyle/>
                    <a:p>
                      <a:pPr algn="just">
                        <a:lnSpc>
                          <a:spcPct val="107000"/>
                        </a:lnSpc>
                        <a:spcAft>
                          <a:spcPts val="800"/>
                        </a:spcAft>
                      </a:pPr>
                      <a:r>
                        <a:rPr lang="en-IN" sz="1800" b="1">
                          <a:effectLst/>
                        </a:rPr>
                        <a:t>630.558105</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extLst>
                  <a:ext uri="{0D108BD9-81ED-4DB2-BD59-A6C34878D82A}">
                    <a16:rowId xmlns:a16="http://schemas.microsoft.com/office/drawing/2014/main" val="3814686743"/>
                  </a:ext>
                </a:extLst>
              </a:tr>
              <a:tr h="294066">
                <a:tc>
                  <a:txBody>
                    <a:bodyPr/>
                    <a:lstStyle/>
                    <a:p>
                      <a:pPr algn="just">
                        <a:lnSpc>
                          <a:spcPct val="107000"/>
                        </a:lnSpc>
                        <a:spcAft>
                          <a:spcPts val="800"/>
                        </a:spcAft>
                      </a:pPr>
                      <a:r>
                        <a:rPr lang="en-IN" sz="1800" b="1" dirty="0">
                          <a:effectLst/>
                        </a:rPr>
                        <a:t>2022-05-18</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tc>
                  <a:txBody>
                    <a:bodyPr/>
                    <a:lstStyle/>
                    <a:p>
                      <a:pPr algn="just">
                        <a:lnSpc>
                          <a:spcPct val="107000"/>
                        </a:lnSpc>
                        <a:spcAft>
                          <a:spcPts val="800"/>
                        </a:spcAft>
                      </a:pPr>
                      <a:r>
                        <a:rPr lang="en-IN" sz="1800" b="1" dirty="0">
                          <a:effectLst/>
                        </a:rPr>
                        <a:t>659.450012</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tc>
                  <a:txBody>
                    <a:bodyPr/>
                    <a:lstStyle/>
                    <a:p>
                      <a:pPr algn="just">
                        <a:lnSpc>
                          <a:spcPct val="107000"/>
                        </a:lnSpc>
                        <a:spcAft>
                          <a:spcPts val="800"/>
                        </a:spcAft>
                      </a:pPr>
                      <a:r>
                        <a:rPr lang="en-IN" sz="1800" b="1" dirty="0">
                          <a:effectLst/>
                        </a:rPr>
                        <a:t>646.523132</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extLst>
                  <a:ext uri="{0D108BD9-81ED-4DB2-BD59-A6C34878D82A}">
                    <a16:rowId xmlns:a16="http://schemas.microsoft.com/office/drawing/2014/main" val="3362889742"/>
                  </a:ext>
                </a:extLst>
              </a:tr>
              <a:tr h="294066">
                <a:tc>
                  <a:txBody>
                    <a:bodyPr/>
                    <a:lstStyle/>
                    <a:p>
                      <a:pPr algn="just">
                        <a:lnSpc>
                          <a:spcPct val="107000"/>
                        </a:lnSpc>
                        <a:spcAft>
                          <a:spcPts val="800"/>
                        </a:spcAft>
                      </a:pPr>
                      <a:r>
                        <a:rPr lang="en-IN" sz="1800" b="1">
                          <a:effectLst/>
                        </a:rPr>
                        <a:t>2022-05-19</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tc>
                  <a:txBody>
                    <a:bodyPr/>
                    <a:lstStyle/>
                    <a:p>
                      <a:pPr algn="just">
                        <a:lnSpc>
                          <a:spcPct val="107000"/>
                        </a:lnSpc>
                        <a:spcAft>
                          <a:spcPts val="800"/>
                        </a:spcAft>
                      </a:pPr>
                      <a:r>
                        <a:rPr lang="en-IN" sz="1800" b="1">
                          <a:effectLst/>
                        </a:rPr>
                        <a:t>650.200012</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tc>
                  <a:txBody>
                    <a:bodyPr/>
                    <a:lstStyle/>
                    <a:p>
                      <a:pPr algn="just">
                        <a:lnSpc>
                          <a:spcPct val="107000"/>
                        </a:lnSpc>
                        <a:spcAft>
                          <a:spcPts val="800"/>
                        </a:spcAft>
                      </a:pPr>
                      <a:r>
                        <a:rPr lang="en-IN" sz="1800" b="1" dirty="0">
                          <a:effectLst/>
                        </a:rPr>
                        <a:t>653.010986</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extLst>
                  <a:ext uri="{0D108BD9-81ED-4DB2-BD59-A6C34878D82A}">
                    <a16:rowId xmlns:a16="http://schemas.microsoft.com/office/drawing/2014/main" val="2092482782"/>
                  </a:ext>
                </a:extLst>
              </a:tr>
              <a:tr h="294066">
                <a:tc>
                  <a:txBody>
                    <a:bodyPr/>
                    <a:lstStyle/>
                    <a:p>
                      <a:pPr algn="just">
                        <a:lnSpc>
                          <a:spcPct val="107000"/>
                        </a:lnSpc>
                        <a:spcAft>
                          <a:spcPts val="800"/>
                        </a:spcAft>
                      </a:pPr>
                      <a:r>
                        <a:rPr lang="en-IN" sz="1800" b="1">
                          <a:effectLst/>
                        </a:rPr>
                        <a:t>2022-05-20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tc>
                  <a:txBody>
                    <a:bodyPr/>
                    <a:lstStyle/>
                    <a:p>
                      <a:pPr algn="just">
                        <a:lnSpc>
                          <a:spcPct val="107000"/>
                        </a:lnSpc>
                        <a:spcAft>
                          <a:spcPts val="800"/>
                        </a:spcAft>
                      </a:pPr>
                      <a:r>
                        <a:rPr lang="en-IN" sz="1800" b="1">
                          <a:effectLst/>
                        </a:rPr>
                        <a:t>673.099976</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tc>
                  <a:txBody>
                    <a:bodyPr/>
                    <a:lstStyle/>
                    <a:p>
                      <a:pPr algn="just">
                        <a:lnSpc>
                          <a:spcPct val="107000"/>
                        </a:lnSpc>
                        <a:spcAft>
                          <a:spcPts val="800"/>
                        </a:spcAft>
                      </a:pPr>
                      <a:r>
                        <a:rPr lang="en-IN" sz="1800" b="1" dirty="0">
                          <a:effectLst/>
                        </a:rPr>
                        <a:t>645.018127</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extLst>
                  <a:ext uri="{0D108BD9-81ED-4DB2-BD59-A6C34878D82A}">
                    <a16:rowId xmlns:a16="http://schemas.microsoft.com/office/drawing/2014/main" val="723472892"/>
                  </a:ext>
                </a:extLst>
              </a:tr>
              <a:tr h="294066">
                <a:tc>
                  <a:txBody>
                    <a:bodyPr/>
                    <a:lstStyle/>
                    <a:p>
                      <a:pPr algn="just">
                        <a:lnSpc>
                          <a:spcPct val="107000"/>
                        </a:lnSpc>
                        <a:spcAft>
                          <a:spcPts val="800"/>
                        </a:spcAft>
                      </a:pPr>
                      <a:r>
                        <a:rPr lang="en-IN" sz="1800" b="1">
                          <a:effectLst/>
                        </a:rPr>
                        <a:t>2022-05-23</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tc>
                  <a:txBody>
                    <a:bodyPr/>
                    <a:lstStyle/>
                    <a:p>
                      <a:pPr algn="just">
                        <a:lnSpc>
                          <a:spcPct val="107000"/>
                        </a:lnSpc>
                        <a:spcAft>
                          <a:spcPts val="800"/>
                        </a:spcAft>
                      </a:pPr>
                      <a:r>
                        <a:rPr lang="en-IN" sz="1800" b="1">
                          <a:effectLst/>
                        </a:rPr>
                        <a:t>675.349976</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tc>
                  <a:txBody>
                    <a:bodyPr/>
                    <a:lstStyle/>
                    <a:p>
                      <a:pPr algn="just">
                        <a:lnSpc>
                          <a:spcPct val="107000"/>
                        </a:lnSpc>
                        <a:spcAft>
                          <a:spcPts val="800"/>
                        </a:spcAft>
                      </a:pPr>
                      <a:r>
                        <a:rPr lang="en-IN" sz="1800" b="1" dirty="0">
                          <a:effectLst/>
                        </a:rPr>
                        <a:t>666.253174</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extLst>
                  <a:ext uri="{0D108BD9-81ED-4DB2-BD59-A6C34878D82A}">
                    <a16:rowId xmlns:a16="http://schemas.microsoft.com/office/drawing/2014/main" val="1792361012"/>
                  </a:ext>
                </a:extLst>
              </a:tr>
              <a:tr h="294066">
                <a:tc>
                  <a:txBody>
                    <a:bodyPr/>
                    <a:lstStyle/>
                    <a:p>
                      <a:pPr algn="just">
                        <a:lnSpc>
                          <a:spcPct val="107000"/>
                        </a:lnSpc>
                        <a:spcAft>
                          <a:spcPts val="800"/>
                        </a:spcAft>
                      </a:pPr>
                      <a:r>
                        <a:rPr lang="en-IN" sz="1800" b="1">
                          <a:effectLst/>
                        </a:rPr>
                        <a:t>2022-05-24</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tc>
                  <a:txBody>
                    <a:bodyPr/>
                    <a:lstStyle/>
                    <a:p>
                      <a:pPr algn="just">
                        <a:lnSpc>
                          <a:spcPct val="107000"/>
                        </a:lnSpc>
                        <a:spcAft>
                          <a:spcPts val="800"/>
                        </a:spcAft>
                      </a:pPr>
                      <a:r>
                        <a:rPr lang="en-IN" sz="1800" b="1">
                          <a:effectLst/>
                        </a:rPr>
                        <a:t>664.049988</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tc>
                  <a:txBody>
                    <a:bodyPr/>
                    <a:lstStyle/>
                    <a:p>
                      <a:pPr algn="just">
                        <a:lnSpc>
                          <a:spcPct val="107000"/>
                        </a:lnSpc>
                        <a:spcAft>
                          <a:spcPts val="800"/>
                        </a:spcAft>
                      </a:pPr>
                      <a:r>
                        <a:rPr lang="en-IN" sz="1800" b="1" dirty="0">
                          <a:effectLst/>
                        </a:rPr>
                        <a:t>671.745117</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extLst>
                  <a:ext uri="{0D108BD9-81ED-4DB2-BD59-A6C34878D82A}">
                    <a16:rowId xmlns:a16="http://schemas.microsoft.com/office/drawing/2014/main" val="1322647857"/>
                  </a:ext>
                </a:extLst>
              </a:tr>
              <a:tr h="294066">
                <a:tc>
                  <a:txBody>
                    <a:bodyPr/>
                    <a:lstStyle/>
                    <a:p>
                      <a:pPr algn="just">
                        <a:lnSpc>
                          <a:spcPct val="107000"/>
                        </a:lnSpc>
                        <a:spcAft>
                          <a:spcPts val="800"/>
                        </a:spcAft>
                      </a:pPr>
                      <a:r>
                        <a:rPr lang="en-IN" sz="1800" b="1">
                          <a:effectLst/>
                        </a:rPr>
                        <a:t>2022-05-25</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tc>
                  <a:txBody>
                    <a:bodyPr/>
                    <a:lstStyle/>
                    <a:p>
                      <a:pPr algn="just">
                        <a:lnSpc>
                          <a:spcPct val="107000"/>
                        </a:lnSpc>
                        <a:spcAft>
                          <a:spcPts val="800"/>
                        </a:spcAft>
                      </a:pPr>
                      <a:r>
                        <a:rPr lang="en-IN" sz="1800" b="1">
                          <a:effectLst/>
                        </a:rPr>
                        <a:t>665.000000</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tc>
                  <a:txBody>
                    <a:bodyPr/>
                    <a:lstStyle/>
                    <a:p>
                      <a:pPr algn="just">
                        <a:lnSpc>
                          <a:spcPct val="107000"/>
                        </a:lnSpc>
                        <a:spcAft>
                          <a:spcPts val="800"/>
                        </a:spcAft>
                      </a:pPr>
                      <a:r>
                        <a:rPr lang="en-IN" sz="1800" b="1" dirty="0">
                          <a:effectLst/>
                        </a:rPr>
                        <a:t>661.934326</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extLst>
                  <a:ext uri="{0D108BD9-81ED-4DB2-BD59-A6C34878D82A}">
                    <a16:rowId xmlns:a16="http://schemas.microsoft.com/office/drawing/2014/main" val="1987224083"/>
                  </a:ext>
                </a:extLst>
              </a:tr>
              <a:tr h="294066">
                <a:tc>
                  <a:txBody>
                    <a:bodyPr/>
                    <a:lstStyle/>
                    <a:p>
                      <a:pPr algn="just">
                        <a:lnSpc>
                          <a:spcPct val="107000"/>
                        </a:lnSpc>
                        <a:spcAft>
                          <a:spcPts val="800"/>
                        </a:spcAft>
                      </a:pPr>
                      <a:r>
                        <a:rPr lang="en-IN" sz="1800" b="1">
                          <a:effectLst/>
                        </a:rPr>
                        <a:t>2022-05-26</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tc>
                  <a:txBody>
                    <a:bodyPr/>
                    <a:lstStyle/>
                    <a:p>
                      <a:pPr algn="just">
                        <a:lnSpc>
                          <a:spcPct val="107000"/>
                        </a:lnSpc>
                        <a:spcAft>
                          <a:spcPts val="800"/>
                        </a:spcAft>
                      </a:pPr>
                      <a:r>
                        <a:rPr lang="en-IN" sz="1800" b="1">
                          <a:effectLst/>
                        </a:rPr>
                        <a:t>683.250000</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tc>
                  <a:txBody>
                    <a:bodyPr/>
                    <a:lstStyle/>
                    <a:p>
                      <a:pPr algn="just">
                        <a:lnSpc>
                          <a:spcPct val="107000"/>
                        </a:lnSpc>
                        <a:spcAft>
                          <a:spcPts val="800"/>
                        </a:spcAft>
                      </a:pPr>
                      <a:r>
                        <a:rPr lang="en-IN" sz="1800" b="1" dirty="0">
                          <a:effectLst/>
                        </a:rPr>
                        <a:t>662.550110</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extLst>
                  <a:ext uri="{0D108BD9-81ED-4DB2-BD59-A6C34878D82A}">
                    <a16:rowId xmlns:a16="http://schemas.microsoft.com/office/drawing/2014/main" val="1574715804"/>
                  </a:ext>
                </a:extLst>
              </a:tr>
              <a:tr h="294066">
                <a:tc>
                  <a:txBody>
                    <a:bodyPr/>
                    <a:lstStyle/>
                    <a:p>
                      <a:pPr algn="just">
                        <a:lnSpc>
                          <a:spcPct val="107000"/>
                        </a:lnSpc>
                        <a:spcAft>
                          <a:spcPts val="800"/>
                        </a:spcAft>
                      </a:pPr>
                      <a:r>
                        <a:rPr lang="en-IN" sz="1800" b="1">
                          <a:effectLst/>
                        </a:rPr>
                        <a:t>2022-05-27</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tc>
                  <a:txBody>
                    <a:bodyPr/>
                    <a:lstStyle/>
                    <a:p>
                      <a:pPr algn="just">
                        <a:lnSpc>
                          <a:spcPct val="107000"/>
                        </a:lnSpc>
                        <a:spcAft>
                          <a:spcPts val="800"/>
                        </a:spcAft>
                      </a:pPr>
                      <a:r>
                        <a:rPr lang="en-IN" sz="1800" b="1">
                          <a:effectLst/>
                        </a:rPr>
                        <a:t>688.299988</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tc>
                  <a:txBody>
                    <a:bodyPr/>
                    <a:lstStyle/>
                    <a:p>
                      <a:pPr algn="just">
                        <a:lnSpc>
                          <a:spcPct val="107000"/>
                        </a:lnSpc>
                        <a:spcAft>
                          <a:spcPts val="800"/>
                        </a:spcAft>
                      </a:pPr>
                      <a:r>
                        <a:rPr lang="en-IN" sz="1800" b="1" dirty="0">
                          <a:effectLst/>
                        </a:rPr>
                        <a:t>680.676392</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extLst>
                  <a:ext uri="{0D108BD9-81ED-4DB2-BD59-A6C34878D82A}">
                    <a16:rowId xmlns:a16="http://schemas.microsoft.com/office/drawing/2014/main" val="1989974736"/>
                  </a:ext>
                </a:extLst>
              </a:tr>
              <a:tr h="294066">
                <a:tc>
                  <a:txBody>
                    <a:bodyPr/>
                    <a:lstStyle/>
                    <a:p>
                      <a:pPr algn="just">
                        <a:lnSpc>
                          <a:spcPct val="107000"/>
                        </a:lnSpc>
                        <a:spcAft>
                          <a:spcPts val="800"/>
                        </a:spcAft>
                      </a:pPr>
                      <a:r>
                        <a:rPr lang="en-IN" sz="1800" b="1" dirty="0">
                          <a:effectLst/>
                        </a:rPr>
                        <a:t>2022-05-30</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tc>
                  <a:txBody>
                    <a:bodyPr/>
                    <a:lstStyle/>
                    <a:p>
                      <a:pPr algn="just">
                        <a:lnSpc>
                          <a:spcPct val="107000"/>
                        </a:lnSpc>
                        <a:spcAft>
                          <a:spcPts val="800"/>
                        </a:spcAft>
                      </a:pPr>
                      <a:r>
                        <a:rPr lang="en-IN" sz="1800" b="1">
                          <a:effectLst/>
                        </a:rPr>
                        <a:t>693.650024</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tc>
                  <a:txBody>
                    <a:bodyPr/>
                    <a:lstStyle/>
                    <a:p>
                      <a:pPr algn="just">
                        <a:lnSpc>
                          <a:spcPct val="107000"/>
                        </a:lnSpc>
                        <a:spcAft>
                          <a:spcPts val="800"/>
                        </a:spcAft>
                      </a:pPr>
                      <a:r>
                        <a:rPr lang="en-IN" sz="1800" b="1" dirty="0">
                          <a:effectLst/>
                        </a:rPr>
                        <a:t>687.768127</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664" marR="53664" marT="0" marB="0"/>
                </a:tc>
                <a:extLst>
                  <a:ext uri="{0D108BD9-81ED-4DB2-BD59-A6C34878D82A}">
                    <a16:rowId xmlns:a16="http://schemas.microsoft.com/office/drawing/2014/main" val="2998003954"/>
                  </a:ext>
                </a:extLst>
              </a:tr>
            </a:tbl>
          </a:graphicData>
        </a:graphic>
      </p:graphicFrame>
      <p:sp>
        <p:nvSpPr>
          <p:cNvPr id="3" name="TextBox 2">
            <a:extLst>
              <a:ext uri="{FF2B5EF4-FFF2-40B4-BE49-F238E27FC236}">
                <a16:creationId xmlns:a16="http://schemas.microsoft.com/office/drawing/2014/main" id="{3790BFCB-E4AA-1350-0CE3-DFC9908BF47F}"/>
              </a:ext>
            </a:extLst>
          </p:cNvPr>
          <p:cNvSpPr txBox="1"/>
          <p:nvPr/>
        </p:nvSpPr>
        <p:spPr>
          <a:xfrm>
            <a:off x="3762375" y="97398"/>
            <a:ext cx="7058025" cy="369332"/>
          </a:xfrm>
          <a:prstGeom prst="rect">
            <a:avLst/>
          </a:prstGeom>
          <a:noFill/>
        </p:spPr>
        <p:txBody>
          <a:bodyPr wrap="square" rtlCol="0">
            <a:spAutoFit/>
          </a:bodyPr>
          <a:lstStyle/>
          <a:p>
            <a:r>
              <a:rPr lang="en-IN" b="1" dirty="0"/>
              <a:t>ACTUAL PRICE VS PREDICTED PRICE</a:t>
            </a:r>
          </a:p>
        </p:txBody>
      </p:sp>
    </p:spTree>
    <p:extLst>
      <p:ext uri="{BB962C8B-B14F-4D97-AF65-F5344CB8AC3E}">
        <p14:creationId xmlns:p14="http://schemas.microsoft.com/office/powerpoint/2010/main" val="391716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EAE91A7-43C0-8CE8-9C98-8E7CEF864965}"/>
              </a:ext>
            </a:extLst>
          </p:cNvPr>
          <p:cNvPicPr>
            <a:picLocks noChangeAspect="1"/>
          </p:cNvPicPr>
          <p:nvPr/>
        </p:nvPicPr>
        <p:blipFill>
          <a:blip r:embed="rId2"/>
          <a:stretch>
            <a:fillRect/>
          </a:stretch>
        </p:blipFill>
        <p:spPr>
          <a:xfrm>
            <a:off x="1546466" y="1521324"/>
            <a:ext cx="9099068" cy="3124471"/>
          </a:xfrm>
          <a:prstGeom prst="rect">
            <a:avLst/>
          </a:prstGeom>
        </p:spPr>
      </p:pic>
      <p:sp>
        <p:nvSpPr>
          <p:cNvPr id="3" name="TextBox 2">
            <a:extLst>
              <a:ext uri="{FF2B5EF4-FFF2-40B4-BE49-F238E27FC236}">
                <a16:creationId xmlns:a16="http://schemas.microsoft.com/office/drawing/2014/main" id="{57196FBA-3584-1E43-62D0-A8848F66D10E}"/>
              </a:ext>
            </a:extLst>
          </p:cNvPr>
          <p:cNvSpPr txBox="1"/>
          <p:nvPr/>
        </p:nvSpPr>
        <p:spPr>
          <a:xfrm>
            <a:off x="1546466" y="762000"/>
            <a:ext cx="3087678" cy="461665"/>
          </a:xfrm>
          <a:prstGeom prst="rect">
            <a:avLst/>
          </a:prstGeom>
          <a:noFill/>
        </p:spPr>
        <p:txBody>
          <a:bodyPr wrap="square" rtlCol="0">
            <a:spAutoFit/>
          </a:bodyPr>
          <a:lstStyle/>
          <a:p>
            <a:r>
              <a:rPr lang="en-US" sz="2400" b="1" dirty="0"/>
              <a:t>LSTM Graph results</a:t>
            </a:r>
            <a:endParaRPr lang="en-IN" sz="2400" b="1" dirty="0"/>
          </a:p>
        </p:txBody>
      </p:sp>
      <p:sp>
        <p:nvSpPr>
          <p:cNvPr id="5" name="TextBox 4">
            <a:extLst>
              <a:ext uri="{FF2B5EF4-FFF2-40B4-BE49-F238E27FC236}">
                <a16:creationId xmlns:a16="http://schemas.microsoft.com/office/drawing/2014/main" id="{7AA4D0E5-8BF3-8CE7-3AB0-837E5139FABE}"/>
              </a:ext>
            </a:extLst>
          </p:cNvPr>
          <p:cNvSpPr txBox="1"/>
          <p:nvPr/>
        </p:nvSpPr>
        <p:spPr>
          <a:xfrm flipH="1">
            <a:off x="1744585" y="5201920"/>
            <a:ext cx="8819841" cy="1631216"/>
          </a:xfrm>
          <a:prstGeom prst="rect">
            <a:avLst/>
          </a:prstGeom>
          <a:noFill/>
        </p:spPr>
        <p:txBody>
          <a:bodyPr wrap="square" rtlCol="0">
            <a:spAutoFit/>
          </a:bodyPr>
          <a:lstStyle/>
          <a:p>
            <a:r>
              <a:rPr lang="en-US" sz="2000" b="1" dirty="0"/>
              <a:t>Interpretation:  </a:t>
            </a:r>
          </a:p>
          <a:p>
            <a:r>
              <a:rPr lang="en-US" sz="2000" dirty="0"/>
              <a:t>From the graph we can say that Predicted values are very much similar to actual values.</a:t>
            </a:r>
            <a:endParaRPr lang="en-IN" sz="2000" dirty="0"/>
          </a:p>
          <a:p>
            <a:endParaRPr lang="en-US" sz="2000" dirty="0"/>
          </a:p>
          <a:p>
            <a:endParaRPr lang="en-IN" sz="2000" dirty="0"/>
          </a:p>
        </p:txBody>
      </p:sp>
    </p:spTree>
    <p:extLst>
      <p:ext uri="{BB962C8B-B14F-4D97-AF65-F5344CB8AC3E}">
        <p14:creationId xmlns:p14="http://schemas.microsoft.com/office/powerpoint/2010/main" val="2438156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6C144-4D3F-F215-8469-1DA0F4024A33}"/>
              </a:ext>
            </a:extLst>
          </p:cNvPr>
          <p:cNvSpPr>
            <a:spLocks noGrp="1"/>
          </p:cNvSpPr>
          <p:nvPr>
            <p:ph idx="1"/>
          </p:nvPr>
        </p:nvSpPr>
        <p:spPr>
          <a:xfrm>
            <a:off x="888998" y="27856"/>
            <a:ext cx="10515600" cy="5648643"/>
          </a:xfrm>
        </p:spPr>
        <p:txBody>
          <a:bodyPr/>
          <a:lstStyle/>
          <a:p>
            <a:pPr marL="0" indent="0">
              <a:buNone/>
            </a:pPr>
            <a:r>
              <a:rPr lang="en-IN" sz="2400" b="1" dirty="0">
                <a:effectLst/>
                <a:latin typeface="Calibri" panose="020F0502020204030204" pitchFamily="34" charset="0"/>
                <a:ea typeface="Calibri" panose="020F0502020204030204" pitchFamily="34" charset="0"/>
                <a:cs typeface="Times New Roman" panose="02020603050405020304" pitchFamily="18" charset="0"/>
              </a:rPr>
              <a:t>    Comparison of Models for Private sector banks:</a:t>
            </a:r>
          </a:p>
          <a:p>
            <a:endParaRPr lang="en-IN" dirty="0"/>
          </a:p>
        </p:txBody>
      </p:sp>
      <p:graphicFrame>
        <p:nvGraphicFramePr>
          <p:cNvPr id="8" name="Table 7">
            <a:extLst>
              <a:ext uri="{FF2B5EF4-FFF2-40B4-BE49-F238E27FC236}">
                <a16:creationId xmlns:a16="http://schemas.microsoft.com/office/drawing/2014/main" id="{DA6D68E1-FAE1-6A87-4316-685E934F1133}"/>
              </a:ext>
            </a:extLst>
          </p:cNvPr>
          <p:cNvGraphicFramePr>
            <a:graphicFrameLocks noGrp="1"/>
          </p:cNvGraphicFramePr>
          <p:nvPr>
            <p:extLst>
              <p:ext uri="{D42A27DB-BD31-4B8C-83A1-F6EECF244321}">
                <p14:modId xmlns:p14="http://schemas.microsoft.com/office/powerpoint/2010/main" val="1273971864"/>
              </p:ext>
            </p:extLst>
          </p:nvPr>
        </p:nvGraphicFramePr>
        <p:xfrm>
          <a:off x="1130296" y="536860"/>
          <a:ext cx="10347329" cy="1442668"/>
        </p:xfrm>
        <a:graphic>
          <a:graphicData uri="http://schemas.openxmlformats.org/drawingml/2006/table">
            <a:tbl>
              <a:tblPr firstRow="1" firstCol="1" bandRow="1">
                <a:tableStyleId>{5C22544A-7EE6-4342-B048-85BDC9FD1C3A}</a:tableStyleId>
              </a:tblPr>
              <a:tblGrid>
                <a:gridCol w="3448727">
                  <a:extLst>
                    <a:ext uri="{9D8B030D-6E8A-4147-A177-3AD203B41FA5}">
                      <a16:colId xmlns:a16="http://schemas.microsoft.com/office/drawing/2014/main" val="3491157279"/>
                    </a:ext>
                  </a:extLst>
                </a:gridCol>
                <a:gridCol w="3448727">
                  <a:extLst>
                    <a:ext uri="{9D8B030D-6E8A-4147-A177-3AD203B41FA5}">
                      <a16:colId xmlns:a16="http://schemas.microsoft.com/office/drawing/2014/main" val="3558029846"/>
                    </a:ext>
                  </a:extLst>
                </a:gridCol>
                <a:gridCol w="3449875">
                  <a:extLst>
                    <a:ext uri="{9D8B030D-6E8A-4147-A177-3AD203B41FA5}">
                      <a16:colId xmlns:a16="http://schemas.microsoft.com/office/drawing/2014/main" val="189890584"/>
                    </a:ext>
                  </a:extLst>
                </a:gridCol>
              </a:tblGrid>
              <a:tr h="359785">
                <a:tc>
                  <a:txBody>
                    <a:bodyPr/>
                    <a:lstStyle/>
                    <a:p>
                      <a:pPr algn="ctr">
                        <a:lnSpc>
                          <a:spcPct val="107000"/>
                        </a:lnSpc>
                        <a:spcAft>
                          <a:spcPts val="800"/>
                        </a:spcAft>
                      </a:pPr>
                      <a:r>
                        <a:rPr lang="en-IN" sz="1800" b="1" dirty="0">
                          <a:solidFill>
                            <a:schemeClr val="tx1"/>
                          </a:solidFill>
                          <a:effectLst/>
                        </a:rPr>
                        <a:t>HDFC </a:t>
                      </a:r>
                      <a:endParaRPr lang="en-IN"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LSTM Model</a:t>
                      </a:r>
                      <a:endParaRPr lang="en-IN"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ARIMA Model</a:t>
                      </a:r>
                      <a:endParaRPr lang="en-IN"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5848369"/>
                  </a:ext>
                </a:extLst>
              </a:tr>
              <a:tr h="255447">
                <a:tc>
                  <a:txBody>
                    <a:bodyPr/>
                    <a:lstStyle/>
                    <a:p>
                      <a:pPr algn="ctr">
                        <a:lnSpc>
                          <a:spcPct val="107000"/>
                        </a:lnSpc>
                        <a:spcAft>
                          <a:spcPts val="800"/>
                        </a:spcAft>
                      </a:pPr>
                      <a:r>
                        <a:rPr lang="en-IN" sz="1800" b="1" dirty="0">
                          <a:solidFill>
                            <a:schemeClr val="tx1"/>
                          </a:solidFill>
                          <a:effectLst/>
                        </a:rPr>
                        <a:t>Mean absolute error</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i="0" kern="1200" dirty="0">
                          <a:solidFill>
                            <a:schemeClr val="tx1"/>
                          </a:solidFill>
                          <a:effectLst/>
                          <a:latin typeface="+mn-lt"/>
                          <a:ea typeface="+mn-ea"/>
                          <a:cs typeface="+mn-cs"/>
                        </a:rPr>
                        <a:t>18.2903782004223</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135.4230901560626</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14379009"/>
                  </a:ext>
                </a:extLst>
              </a:tr>
              <a:tr h="255447">
                <a:tc>
                  <a:txBody>
                    <a:bodyPr/>
                    <a:lstStyle/>
                    <a:p>
                      <a:pPr algn="ctr">
                        <a:lnSpc>
                          <a:spcPct val="107000"/>
                        </a:lnSpc>
                        <a:spcAft>
                          <a:spcPts val="800"/>
                        </a:spcAft>
                      </a:pPr>
                      <a:r>
                        <a:rPr lang="en-IN" sz="1800" b="1" dirty="0">
                          <a:solidFill>
                            <a:schemeClr val="tx1"/>
                          </a:solidFill>
                          <a:effectLst/>
                        </a:rPr>
                        <a:t>Root mean squared error</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i="0" kern="1200" dirty="0">
                          <a:solidFill>
                            <a:schemeClr val="tx1"/>
                          </a:solidFill>
                          <a:effectLst/>
                          <a:latin typeface="+mn-lt"/>
                          <a:ea typeface="+mn-ea"/>
                          <a:cs typeface="+mn-cs"/>
                        </a:rPr>
                        <a:t>25.5654726155</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171.5922575869928</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6151026"/>
                  </a:ext>
                </a:extLst>
              </a:tr>
              <a:tr h="522685">
                <a:tc>
                  <a:txBody>
                    <a:bodyPr/>
                    <a:lstStyle/>
                    <a:p>
                      <a:pPr algn="ctr">
                        <a:lnSpc>
                          <a:spcPct val="107000"/>
                        </a:lnSpc>
                        <a:spcAft>
                          <a:spcPts val="800"/>
                        </a:spcAft>
                      </a:pPr>
                      <a:r>
                        <a:rPr lang="en-IN" sz="1800" b="1" dirty="0">
                          <a:solidFill>
                            <a:schemeClr val="tx1"/>
                          </a:solidFill>
                          <a:effectLst/>
                        </a:rPr>
                        <a:t>Mean absolute percentage error</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0.012449832046453</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0.09511067852359</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78651059"/>
                  </a:ext>
                </a:extLst>
              </a:tr>
            </a:tbl>
          </a:graphicData>
        </a:graphic>
      </p:graphicFrame>
      <p:graphicFrame>
        <p:nvGraphicFramePr>
          <p:cNvPr id="9" name="Table 8">
            <a:extLst>
              <a:ext uri="{FF2B5EF4-FFF2-40B4-BE49-F238E27FC236}">
                <a16:creationId xmlns:a16="http://schemas.microsoft.com/office/drawing/2014/main" id="{8226D1E7-99A3-572E-8BA6-6BB75BEEBEFF}"/>
              </a:ext>
            </a:extLst>
          </p:cNvPr>
          <p:cNvGraphicFramePr>
            <a:graphicFrameLocks noGrp="1"/>
          </p:cNvGraphicFramePr>
          <p:nvPr>
            <p:extLst>
              <p:ext uri="{D42A27DB-BD31-4B8C-83A1-F6EECF244321}">
                <p14:modId xmlns:p14="http://schemas.microsoft.com/office/powerpoint/2010/main" val="3753272529"/>
              </p:ext>
            </p:extLst>
          </p:nvPr>
        </p:nvGraphicFramePr>
        <p:xfrm>
          <a:off x="1130295" y="2211116"/>
          <a:ext cx="10347328" cy="1344355"/>
        </p:xfrm>
        <a:graphic>
          <a:graphicData uri="http://schemas.openxmlformats.org/drawingml/2006/table">
            <a:tbl>
              <a:tblPr firstRow="1" firstCol="1" bandRow="1">
                <a:tableStyleId>{5C22544A-7EE6-4342-B048-85BDC9FD1C3A}</a:tableStyleId>
              </a:tblPr>
              <a:tblGrid>
                <a:gridCol w="3448727">
                  <a:extLst>
                    <a:ext uri="{9D8B030D-6E8A-4147-A177-3AD203B41FA5}">
                      <a16:colId xmlns:a16="http://schemas.microsoft.com/office/drawing/2014/main" val="3293083549"/>
                    </a:ext>
                  </a:extLst>
                </a:gridCol>
                <a:gridCol w="3448727">
                  <a:extLst>
                    <a:ext uri="{9D8B030D-6E8A-4147-A177-3AD203B41FA5}">
                      <a16:colId xmlns:a16="http://schemas.microsoft.com/office/drawing/2014/main" val="355592142"/>
                    </a:ext>
                  </a:extLst>
                </a:gridCol>
                <a:gridCol w="3449874">
                  <a:extLst>
                    <a:ext uri="{9D8B030D-6E8A-4147-A177-3AD203B41FA5}">
                      <a16:colId xmlns:a16="http://schemas.microsoft.com/office/drawing/2014/main" val="1020308073"/>
                    </a:ext>
                  </a:extLst>
                </a:gridCol>
              </a:tblGrid>
              <a:tr h="376785">
                <a:tc>
                  <a:txBody>
                    <a:bodyPr/>
                    <a:lstStyle/>
                    <a:p>
                      <a:pPr algn="ctr">
                        <a:lnSpc>
                          <a:spcPct val="107000"/>
                        </a:lnSpc>
                        <a:spcAft>
                          <a:spcPts val="800"/>
                        </a:spcAft>
                      </a:pPr>
                      <a:r>
                        <a:rPr lang="en-IN" sz="2000" b="1" dirty="0">
                          <a:solidFill>
                            <a:schemeClr val="tx1"/>
                          </a:solidFill>
                          <a:effectLst/>
                        </a:rPr>
                        <a:t>AXIS</a:t>
                      </a:r>
                      <a:endParaRPr lang="en-IN"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LSTM Model</a:t>
                      </a:r>
                      <a:endParaRPr lang="en-IN"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ARIMA Model</a:t>
                      </a:r>
                      <a:endParaRPr lang="en-IN"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9453403"/>
                  </a:ext>
                </a:extLst>
              </a:tr>
              <a:tr h="199090">
                <a:tc>
                  <a:txBody>
                    <a:bodyPr/>
                    <a:lstStyle/>
                    <a:p>
                      <a:pPr algn="ctr">
                        <a:lnSpc>
                          <a:spcPct val="107000"/>
                        </a:lnSpc>
                        <a:spcAft>
                          <a:spcPts val="800"/>
                        </a:spcAft>
                      </a:pPr>
                      <a:r>
                        <a:rPr lang="en-IN" sz="1800" b="1" dirty="0">
                          <a:solidFill>
                            <a:schemeClr val="tx1"/>
                          </a:solidFill>
                          <a:effectLst/>
                        </a:rPr>
                        <a:t>Mean absolute error</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10.65835117978696</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52.7634035162395</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764206"/>
                  </a:ext>
                </a:extLst>
              </a:tr>
              <a:tr h="199090">
                <a:tc>
                  <a:txBody>
                    <a:bodyPr/>
                    <a:lstStyle/>
                    <a:p>
                      <a:pPr algn="ctr">
                        <a:lnSpc>
                          <a:spcPct val="107000"/>
                        </a:lnSpc>
                        <a:spcAft>
                          <a:spcPts val="800"/>
                        </a:spcAft>
                      </a:pPr>
                      <a:r>
                        <a:rPr lang="en-IN" sz="1800" b="1" dirty="0">
                          <a:solidFill>
                            <a:schemeClr val="tx1"/>
                          </a:solidFill>
                          <a:effectLst/>
                        </a:rPr>
                        <a:t>Root mean squared error</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14.15507827603499</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64.2629208167192</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899559"/>
                  </a:ext>
                </a:extLst>
              </a:tr>
              <a:tr h="407372">
                <a:tc>
                  <a:txBody>
                    <a:bodyPr/>
                    <a:lstStyle/>
                    <a:p>
                      <a:pPr algn="ctr">
                        <a:lnSpc>
                          <a:spcPct val="107000"/>
                        </a:lnSpc>
                        <a:spcAft>
                          <a:spcPts val="800"/>
                        </a:spcAft>
                      </a:pPr>
                      <a:r>
                        <a:rPr lang="en-IN" sz="1800" b="1" dirty="0">
                          <a:solidFill>
                            <a:schemeClr val="tx1"/>
                          </a:solidFill>
                          <a:effectLst/>
                        </a:rPr>
                        <a:t>Mean absolute percentage error</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0.014743557328145</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0.07328503428783</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2021736"/>
                  </a:ext>
                </a:extLst>
              </a:tr>
            </a:tbl>
          </a:graphicData>
        </a:graphic>
      </p:graphicFrame>
      <p:graphicFrame>
        <p:nvGraphicFramePr>
          <p:cNvPr id="10" name="Table 9">
            <a:extLst>
              <a:ext uri="{FF2B5EF4-FFF2-40B4-BE49-F238E27FC236}">
                <a16:creationId xmlns:a16="http://schemas.microsoft.com/office/drawing/2014/main" id="{6F9D2AF5-5F6B-A1AD-F472-A0D11339ED4B}"/>
              </a:ext>
            </a:extLst>
          </p:cNvPr>
          <p:cNvGraphicFramePr>
            <a:graphicFrameLocks noGrp="1"/>
          </p:cNvGraphicFramePr>
          <p:nvPr>
            <p:extLst>
              <p:ext uri="{D42A27DB-BD31-4B8C-83A1-F6EECF244321}">
                <p14:modId xmlns:p14="http://schemas.microsoft.com/office/powerpoint/2010/main" val="1380615316"/>
              </p:ext>
            </p:extLst>
          </p:nvPr>
        </p:nvGraphicFramePr>
        <p:xfrm>
          <a:off x="1135374" y="3863919"/>
          <a:ext cx="10269224" cy="1632006"/>
        </p:xfrm>
        <a:graphic>
          <a:graphicData uri="http://schemas.openxmlformats.org/drawingml/2006/table">
            <a:tbl>
              <a:tblPr firstRow="1" firstCol="1" bandRow="1">
                <a:tableStyleId>{5C22544A-7EE6-4342-B048-85BDC9FD1C3A}</a:tableStyleId>
              </a:tblPr>
              <a:tblGrid>
                <a:gridCol w="3422695">
                  <a:extLst>
                    <a:ext uri="{9D8B030D-6E8A-4147-A177-3AD203B41FA5}">
                      <a16:colId xmlns:a16="http://schemas.microsoft.com/office/drawing/2014/main" val="262332421"/>
                    </a:ext>
                  </a:extLst>
                </a:gridCol>
                <a:gridCol w="3422695">
                  <a:extLst>
                    <a:ext uri="{9D8B030D-6E8A-4147-A177-3AD203B41FA5}">
                      <a16:colId xmlns:a16="http://schemas.microsoft.com/office/drawing/2014/main" val="1859221220"/>
                    </a:ext>
                  </a:extLst>
                </a:gridCol>
                <a:gridCol w="3423834">
                  <a:extLst>
                    <a:ext uri="{9D8B030D-6E8A-4147-A177-3AD203B41FA5}">
                      <a16:colId xmlns:a16="http://schemas.microsoft.com/office/drawing/2014/main" val="86234739"/>
                    </a:ext>
                  </a:extLst>
                </a:gridCol>
              </a:tblGrid>
              <a:tr h="456930">
                <a:tc>
                  <a:txBody>
                    <a:bodyPr/>
                    <a:lstStyle/>
                    <a:p>
                      <a:pPr algn="ctr">
                        <a:lnSpc>
                          <a:spcPct val="107000"/>
                        </a:lnSpc>
                        <a:spcAft>
                          <a:spcPts val="800"/>
                        </a:spcAft>
                      </a:pPr>
                      <a:r>
                        <a:rPr lang="en-IN" sz="1800" b="1" dirty="0">
                          <a:solidFill>
                            <a:schemeClr val="tx1"/>
                          </a:solidFill>
                          <a:effectLst/>
                        </a:rPr>
                        <a:t>ICICI</a:t>
                      </a:r>
                      <a:endParaRPr lang="en-IN"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a:solidFill>
                            <a:schemeClr val="tx1"/>
                          </a:solidFill>
                          <a:effectLst/>
                        </a:rPr>
                        <a:t>LSTM Model</a:t>
                      </a:r>
                      <a:endParaRPr lang="en-IN"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ARIMA Model</a:t>
                      </a:r>
                      <a:endParaRPr lang="en-IN"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3978967"/>
                  </a:ext>
                </a:extLst>
              </a:tr>
              <a:tr h="391692">
                <a:tc>
                  <a:txBody>
                    <a:bodyPr/>
                    <a:lstStyle/>
                    <a:p>
                      <a:pPr algn="ctr">
                        <a:lnSpc>
                          <a:spcPct val="107000"/>
                        </a:lnSpc>
                        <a:spcAft>
                          <a:spcPts val="800"/>
                        </a:spcAft>
                      </a:pPr>
                      <a:r>
                        <a:rPr lang="en-IN" sz="1800" b="1" dirty="0">
                          <a:solidFill>
                            <a:schemeClr val="tx1"/>
                          </a:solidFill>
                          <a:effectLst/>
                        </a:rPr>
                        <a:t>Mean absolute error</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13.7642541232911</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35.4417446344637</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69732397"/>
                  </a:ext>
                </a:extLst>
              </a:tr>
              <a:tr h="391692">
                <a:tc>
                  <a:txBody>
                    <a:bodyPr/>
                    <a:lstStyle/>
                    <a:p>
                      <a:pPr algn="ctr">
                        <a:lnSpc>
                          <a:spcPct val="107000"/>
                        </a:lnSpc>
                        <a:spcAft>
                          <a:spcPts val="800"/>
                        </a:spcAft>
                      </a:pPr>
                      <a:r>
                        <a:rPr lang="en-IN" sz="1800" b="1" dirty="0">
                          <a:solidFill>
                            <a:schemeClr val="tx1"/>
                          </a:solidFill>
                          <a:effectLst/>
                        </a:rPr>
                        <a:t>Root mean squared error</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17.5636479804906</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45.5898196306352</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7372764"/>
                  </a:ext>
                </a:extLst>
              </a:tr>
              <a:tr h="391692">
                <a:tc>
                  <a:txBody>
                    <a:bodyPr/>
                    <a:lstStyle/>
                    <a:p>
                      <a:pPr algn="ctr">
                        <a:lnSpc>
                          <a:spcPct val="107000"/>
                        </a:lnSpc>
                        <a:spcAft>
                          <a:spcPts val="800"/>
                        </a:spcAft>
                      </a:pPr>
                      <a:r>
                        <a:rPr lang="en-IN" sz="1800" b="1" dirty="0">
                          <a:solidFill>
                            <a:schemeClr val="tx1"/>
                          </a:solidFill>
                          <a:effectLst/>
                        </a:rPr>
                        <a:t>Mean absolute percentage error</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0.02099356990267</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0.05114328982555</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63965394"/>
                  </a:ext>
                </a:extLst>
              </a:tr>
            </a:tbl>
          </a:graphicData>
        </a:graphic>
      </p:graphicFrame>
      <p:sp>
        <p:nvSpPr>
          <p:cNvPr id="12" name="TextBox 11">
            <a:extLst>
              <a:ext uri="{FF2B5EF4-FFF2-40B4-BE49-F238E27FC236}">
                <a16:creationId xmlns:a16="http://schemas.microsoft.com/office/drawing/2014/main" id="{BBE72974-A1FF-0B7D-9B69-7E526B1559F4}"/>
              </a:ext>
            </a:extLst>
          </p:cNvPr>
          <p:cNvSpPr txBox="1"/>
          <p:nvPr/>
        </p:nvSpPr>
        <p:spPr>
          <a:xfrm>
            <a:off x="1130295" y="5676499"/>
            <a:ext cx="10269224" cy="774507"/>
          </a:xfrm>
          <a:prstGeom prst="rect">
            <a:avLst/>
          </a:prstGeom>
          <a:noFill/>
        </p:spPr>
        <p:txBody>
          <a:bodyPr wrap="square">
            <a:spAutoFit/>
          </a:bodyPr>
          <a:lstStyle/>
          <a:p>
            <a:pPr algn="just">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Interpretation: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the above table we can say that LSTM model outperforms ARIMA model for Private sector banks.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26965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3AC13A-1FFC-8C77-052E-B8E593584759}"/>
              </a:ext>
            </a:extLst>
          </p:cNvPr>
          <p:cNvSpPr>
            <a:spLocks noGrp="1"/>
          </p:cNvSpPr>
          <p:nvPr>
            <p:ph idx="1"/>
          </p:nvPr>
        </p:nvSpPr>
        <p:spPr>
          <a:xfrm>
            <a:off x="838201" y="284480"/>
            <a:ext cx="10515600" cy="5892483"/>
          </a:xfrm>
        </p:spPr>
        <p:txBody>
          <a:bodyPr>
            <a:normAutofit/>
          </a:bodyPr>
          <a:lstStyle/>
          <a:p>
            <a:pPr lvl="3"/>
            <a:r>
              <a:rPr lang="en-IN" sz="2400" b="1" dirty="0">
                <a:effectLst/>
                <a:latin typeface="Calibri" panose="020F0502020204030204" pitchFamily="34" charset="0"/>
                <a:ea typeface="Calibri" panose="020F0502020204030204" pitchFamily="34" charset="0"/>
                <a:cs typeface="Times New Roman" panose="02020603050405020304" pitchFamily="18" charset="0"/>
              </a:rPr>
              <a:t>Comparison of Models for Public sector banks:</a:t>
            </a:r>
          </a:p>
          <a:p>
            <a:pPr lvl="3"/>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a:p>
            <a:pPr lvl="3"/>
            <a:endParaRPr lang="en-IN" sz="2400" b="1" dirty="0">
              <a:latin typeface="Calibri" panose="020F0502020204030204" pitchFamily="34" charset="0"/>
              <a:ea typeface="Calibri" panose="020F0502020204030204" pitchFamily="34" charset="0"/>
              <a:cs typeface="Times New Roman" panose="02020603050405020304" pitchFamily="18" charset="0"/>
            </a:endParaRPr>
          </a:p>
          <a:p>
            <a:pPr lvl="3"/>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C0381051-45E7-23CA-C20B-52B4D31D2221}"/>
              </a:ext>
            </a:extLst>
          </p:cNvPr>
          <p:cNvGraphicFramePr>
            <a:graphicFrameLocks noGrp="1"/>
          </p:cNvGraphicFramePr>
          <p:nvPr>
            <p:extLst>
              <p:ext uri="{D42A27DB-BD31-4B8C-83A1-F6EECF244321}">
                <p14:modId xmlns:p14="http://schemas.microsoft.com/office/powerpoint/2010/main" val="2699329791"/>
              </p:ext>
            </p:extLst>
          </p:nvPr>
        </p:nvGraphicFramePr>
        <p:xfrm>
          <a:off x="1008379" y="681037"/>
          <a:ext cx="10412095" cy="1245108"/>
        </p:xfrm>
        <a:graphic>
          <a:graphicData uri="http://schemas.openxmlformats.org/drawingml/2006/table">
            <a:tbl>
              <a:tblPr firstRow="1" firstCol="1" bandRow="1">
                <a:tableStyleId>{5C22544A-7EE6-4342-B048-85BDC9FD1C3A}</a:tableStyleId>
              </a:tblPr>
              <a:tblGrid>
                <a:gridCol w="3596192">
                  <a:extLst>
                    <a:ext uri="{9D8B030D-6E8A-4147-A177-3AD203B41FA5}">
                      <a16:colId xmlns:a16="http://schemas.microsoft.com/office/drawing/2014/main" val="754272548"/>
                    </a:ext>
                  </a:extLst>
                </a:gridCol>
                <a:gridCol w="3110001">
                  <a:extLst>
                    <a:ext uri="{9D8B030D-6E8A-4147-A177-3AD203B41FA5}">
                      <a16:colId xmlns:a16="http://schemas.microsoft.com/office/drawing/2014/main" val="1892593792"/>
                    </a:ext>
                  </a:extLst>
                </a:gridCol>
                <a:gridCol w="3705902">
                  <a:extLst>
                    <a:ext uri="{9D8B030D-6E8A-4147-A177-3AD203B41FA5}">
                      <a16:colId xmlns:a16="http://schemas.microsoft.com/office/drawing/2014/main" val="2293095927"/>
                    </a:ext>
                  </a:extLst>
                </a:gridCol>
              </a:tblGrid>
              <a:tr h="267718">
                <a:tc>
                  <a:txBody>
                    <a:bodyPr/>
                    <a:lstStyle/>
                    <a:p>
                      <a:pPr algn="ctr">
                        <a:lnSpc>
                          <a:spcPct val="107000"/>
                        </a:lnSpc>
                        <a:spcAft>
                          <a:spcPts val="800"/>
                        </a:spcAft>
                      </a:pPr>
                      <a:r>
                        <a:rPr lang="en-IN" sz="2000" dirty="0">
                          <a:solidFill>
                            <a:schemeClr val="tx1"/>
                          </a:solidFill>
                          <a:effectLst/>
                        </a:rPr>
                        <a:t>SBI</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dirty="0">
                          <a:solidFill>
                            <a:schemeClr val="tx1"/>
                          </a:solidFill>
                          <a:effectLst/>
                        </a:rPr>
                        <a:t>LSTM Model</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dirty="0">
                          <a:solidFill>
                            <a:schemeClr val="tx1"/>
                          </a:solidFill>
                          <a:effectLst/>
                        </a:rPr>
                        <a:t>ARIMA Model</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1846377"/>
                  </a:ext>
                </a:extLst>
              </a:tr>
              <a:tr h="267718">
                <a:tc>
                  <a:txBody>
                    <a:bodyPr/>
                    <a:lstStyle/>
                    <a:p>
                      <a:pPr algn="ctr">
                        <a:lnSpc>
                          <a:spcPct val="107000"/>
                        </a:lnSpc>
                        <a:spcAft>
                          <a:spcPts val="800"/>
                        </a:spcAft>
                      </a:pPr>
                      <a:r>
                        <a:rPr lang="en-IN" sz="2000" dirty="0">
                          <a:solidFill>
                            <a:schemeClr val="tx1"/>
                          </a:solidFill>
                          <a:effectLst/>
                        </a:rPr>
                        <a:t>Mean absolute error</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7.274802945818950</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63.0252011401502</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1005784"/>
                  </a:ext>
                </a:extLst>
              </a:tr>
              <a:tr h="267718">
                <a:tc>
                  <a:txBody>
                    <a:bodyPr/>
                    <a:lstStyle/>
                    <a:p>
                      <a:pPr algn="ctr">
                        <a:lnSpc>
                          <a:spcPct val="107000"/>
                        </a:lnSpc>
                        <a:spcAft>
                          <a:spcPts val="800"/>
                        </a:spcAft>
                      </a:pPr>
                      <a:r>
                        <a:rPr lang="en-IN" sz="2000" dirty="0">
                          <a:solidFill>
                            <a:schemeClr val="tx1"/>
                          </a:solidFill>
                          <a:effectLst/>
                        </a:rPr>
                        <a:t>Root mean squared error</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9.252523976495713</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69.8001774174519</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495172"/>
                  </a:ext>
                </a:extLst>
              </a:tr>
              <a:tr h="267718">
                <a:tc>
                  <a:txBody>
                    <a:bodyPr/>
                    <a:lstStyle/>
                    <a:p>
                      <a:pPr algn="ctr">
                        <a:lnSpc>
                          <a:spcPct val="107000"/>
                        </a:lnSpc>
                        <a:spcAft>
                          <a:spcPts val="800"/>
                        </a:spcAft>
                      </a:pPr>
                      <a:r>
                        <a:rPr lang="en-IN" sz="2000" dirty="0">
                          <a:solidFill>
                            <a:schemeClr val="tx1"/>
                          </a:solidFill>
                          <a:effectLst/>
                        </a:rPr>
                        <a:t>Mean absolute percentage error</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0.016195267853558</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0.12564847481025</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7038236"/>
                  </a:ext>
                </a:extLst>
              </a:tr>
            </a:tbl>
          </a:graphicData>
        </a:graphic>
      </p:graphicFrame>
      <p:graphicFrame>
        <p:nvGraphicFramePr>
          <p:cNvPr id="5" name="Table 4">
            <a:extLst>
              <a:ext uri="{FF2B5EF4-FFF2-40B4-BE49-F238E27FC236}">
                <a16:creationId xmlns:a16="http://schemas.microsoft.com/office/drawing/2014/main" id="{F61A71B6-EADB-B8A5-6B6B-FBB9F6A57A05}"/>
              </a:ext>
            </a:extLst>
          </p:cNvPr>
          <p:cNvGraphicFramePr>
            <a:graphicFrameLocks noGrp="1"/>
          </p:cNvGraphicFramePr>
          <p:nvPr>
            <p:extLst>
              <p:ext uri="{D42A27DB-BD31-4B8C-83A1-F6EECF244321}">
                <p14:modId xmlns:p14="http://schemas.microsoft.com/office/powerpoint/2010/main" val="1942998326"/>
              </p:ext>
            </p:extLst>
          </p:nvPr>
        </p:nvGraphicFramePr>
        <p:xfrm>
          <a:off x="1008378" y="2157555"/>
          <a:ext cx="10345421" cy="1605202"/>
        </p:xfrm>
        <a:graphic>
          <a:graphicData uri="http://schemas.openxmlformats.org/drawingml/2006/table">
            <a:tbl>
              <a:tblPr firstRow="1" firstCol="1" bandRow="1">
                <a:tableStyleId>{5C22544A-7EE6-4342-B048-85BDC9FD1C3A}</a:tableStyleId>
              </a:tblPr>
              <a:tblGrid>
                <a:gridCol w="3448091">
                  <a:extLst>
                    <a:ext uri="{9D8B030D-6E8A-4147-A177-3AD203B41FA5}">
                      <a16:colId xmlns:a16="http://schemas.microsoft.com/office/drawing/2014/main" val="2021405813"/>
                    </a:ext>
                  </a:extLst>
                </a:gridCol>
                <a:gridCol w="3448091">
                  <a:extLst>
                    <a:ext uri="{9D8B030D-6E8A-4147-A177-3AD203B41FA5}">
                      <a16:colId xmlns:a16="http://schemas.microsoft.com/office/drawing/2014/main" val="214380046"/>
                    </a:ext>
                  </a:extLst>
                </a:gridCol>
                <a:gridCol w="3449239">
                  <a:extLst>
                    <a:ext uri="{9D8B030D-6E8A-4147-A177-3AD203B41FA5}">
                      <a16:colId xmlns:a16="http://schemas.microsoft.com/office/drawing/2014/main" val="1480887757"/>
                    </a:ext>
                  </a:extLst>
                </a:gridCol>
              </a:tblGrid>
              <a:tr h="247812">
                <a:tc>
                  <a:txBody>
                    <a:bodyPr/>
                    <a:lstStyle/>
                    <a:p>
                      <a:pPr algn="ctr">
                        <a:lnSpc>
                          <a:spcPct val="107000"/>
                        </a:lnSpc>
                        <a:spcAft>
                          <a:spcPts val="800"/>
                        </a:spcAft>
                      </a:pPr>
                      <a:r>
                        <a:rPr lang="en-IN" sz="1800" dirty="0">
                          <a:solidFill>
                            <a:schemeClr val="tx1"/>
                          </a:solidFill>
                          <a:effectLst/>
                        </a:rPr>
                        <a:t>PNB</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a:solidFill>
                            <a:schemeClr val="tx1"/>
                          </a:solidFill>
                          <a:effectLst/>
                        </a:rPr>
                        <a:t>LSTM Model</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a:solidFill>
                            <a:schemeClr val="tx1"/>
                          </a:solidFill>
                          <a:effectLst/>
                        </a:rPr>
                        <a:t>ARIMA Model</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0424835"/>
                  </a:ext>
                </a:extLst>
              </a:tr>
              <a:tr h="247812">
                <a:tc>
                  <a:txBody>
                    <a:bodyPr/>
                    <a:lstStyle/>
                    <a:p>
                      <a:pPr algn="ctr">
                        <a:lnSpc>
                          <a:spcPct val="107000"/>
                        </a:lnSpc>
                        <a:spcAft>
                          <a:spcPts val="800"/>
                        </a:spcAft>
                      </a:pPr>
                      <a:r>
                        <a:rPr lang="en-IN" sz="2000" dirty="0">
                          <a:solidFill>
                            <a:schemeClr val="tx1"/>
                          </a:solidFill>
                          <a:effectLst/>
                        </a:rPr>
                        <a:t>Mean absolute error</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0.820167926461396</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11.55590804723108</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7031786"/>
                  </a:ext>
                </a:extLst>
              </a:tr>
              <a:tr h="345235">
                <a:tc>
                  <a:txBody>
                    <a:bodyPr/>
                    <a:lstStyle/>
                    <a:p>
                      <a:pPr algn="ctr">
                        <a:lnSpc>
                          <a:spcPct val="107000"/>
                        </a:lnSpc>
                        <a:spcAft>
                          <a:spcPts val="800"/>
                        </a:spcAft>
                      </a:pPr>
                      <a:r>
                        <a:rPr lang="en-IN" sz="2000" dirty="0">
                          <a:solidFill>
                            <a:schemeClr val="tx1"/>
                          </a:solidFill>
                          <a:effectLst/>
                        </a:rPr>
                        <a:t>Root mean squared error</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1.224801744913640</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12.83620375735154</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61857304"/>
                  </a:ext>
                </a:extLst>
              </a:tr>
              <a:tr h="472201">
                <a:tc>
                  <a:txBody>
                    <a:bodyPr/>
                    <a:lstStyle/>
                    <a:p>
                      <a:pPr algn="ctr">
                        <a:lnSpc>
                          <a:spcPct val="107000"/>
                        </a:lnSpc>
                        <a:spcAft>
                          <a:spcPts val="800"/>
                        </a:spcAft>
                      </a:pPr>
                      <a:r>
                        <a:rPr lang="en-IN" sz="2000" dirty="0">
                          <a:solidFill>
                            <a:schemeClr val="tx1"/>
                          </a:solidFill>
                          <a:effectLst/>
                        </a:rPr>
                        <a:t>Mean absolute percentage error</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0.022942275610086</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0.22978097562763</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9061829"/>
                  </a:ext>
                </a:extLst>
              </a:tr>
            </a:tbl>
          </a:graphicData>
        </a:graphic>
      </p:graphicFrame>
      <p:graphicFrame>
        <p:nvGraphicFramePr>
          <p:cNvPr id="6" name="Table 5">
            <a:extLst>
              <a:ext uri="{FF2B5EF4-FFF2-40B4-BE49-F238E27FC236}">
                <a16:creationId xmlns:a16="http://schemas.microsoft.com/office/drawing/2014/main" id="{13935A19-3CE6-F421-D970-5E57C5598F21}"/>
              </a:ext>
            </a:extLst>
          </p:cNvPr>
          <p:cNvGraphicFramePr>
            <a:graphicFrameLocks noGrp="1"/>
          </p:cNvGraphicFramePr>
          <p:nvPr>
            <p:extLst>
              <p:ext uri="{D42A27DB-BD31-4B8C-83A1-F6EECF244321}">
                <p14:modId xmlns:p14="http://schemas.microsoft.com/office/powerpoint/2010/main" val="811330022"/>
              </p:ext>
            </p:extLst>
          </p:nvPr>
        </p:nvGraphicFramePr>
        <p:xfrm>
          <a:off x="1008378" y="3994167"/>
          <a:ext cx="10345419" cy="1633000"/>
        </p:xfrm>
        <a:graphic>
          <a:graphicData uri="http://schemas.openxmlformats.org/drawingml/2006/table">
            <a:tbl>
              <a:tblPr firstRow="1" firstCol="1" bandRow="1">
                <a:tableStyleId>{5C22544A-7EE6-4342-B048-85BDC9FD1C3A}</a:tableStyleId>
              </a:tblPr>
              <a:tblGrid>
                <a:gridCol w="3448091">
                  <a:extLst>
                    <a:ext uri="{9D8B030D-6E8A-4147-A177-3AD203B41FA5}">
                      <a16:colId xmlns:a16="http://schemas.microsoft.com/office/drawing/2014/main" val="2758367986"/>
                    </a:ext>
                  </a:extLst>
                </a:gridCol>
                <a:gridCol w="3448091">
                  <a:extLst>
                    <a:ext uri="{9D8B030D-6E8A-4147-A177-3AD203B41FA5}">
                      <a16:colId xmlns:a16="http://schemas.microsoft.com/office/drawing/2014/main" val="3733939385"/>
                    </a:ext>
                  </a:extLst>
                </a:gridCol>
                <a:gridCol w="3449237">
                  <a:extLst>
                    <a:ext uri="{9D8B030D-6E8A-4147-A177-3AD203B41FA5}">
                      <a16:colId xmlns:a16="http://schemas.microsoft.com/office/drawing/2014/main" val="1838949118"/>
                    </a:ext>
                  </a:extLst>
                </a:gridCol>
              </a:tblGrid>
              <a:tr h="328265">
                <a:tc>
                  <a:txBody>
                    <a:bodyPr/>
                    <a:lstStyle/>
                    <a:p>
                      <a:pPr algn="ctr">
                        <a:lnSpc>
                          <a:spcPct val="107000"/>
                        </a:lnSpc>
                        <a:spcAft>
                          <a:spcPts val="800"/>
                        </a:spcAft>
                      </a:pPr>
                      <a:r>
                        <a:rPr lang="en-IN" sz="1800" dirty="0">
                          <a:solidFill>
                            <a:schemeClr val="tx1"/>
                          </a:solidFill>
                          <a:effectLst/>
                        </a:rPr>
                        <a:t>BARODA</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a:solidFill>
                            <a:schemeClr val="tx1"/>
                          </a:solidFill>
                          <a:effectLst/>
                        </a:rPr>
                        <a:t>LSTM Model</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a:solidFill>
                            <a:schemeClr val="tx1"/>
                          </a:solidFill>
                          <a:effectLst/>
                        </a:rPr>
                        <a:t>ARIMA Model</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8622630"/>
                  </a:ext>
                </a:extLst>
              </a:tr>
              <a:tr h="339057">
                <a:tc>
                  <a:txBody>
                    <a:bodyPr/>
                    <a:lstStyle/>
                    <a:p>
                      <a:pPr algn="ctr">
                        <a:lnSpc>
                          <a:spcPct val="107000"/>
                        </a:lnSpc>
                        <a:spcAft>
                          <a:spcPts val="800"/>
                        </a:spcAft>
                      </a:pPr>
                      <a:r>
                        <a:rPr lang="en-IN" sz="2000" dirty="0">
                          <a:solidFill>
                            <a:schemeClr val="tx1"/>
                          </a:solidFill>
                          <a:effectLst/>
                        </a:rPr>
                        <a:t>Mean absolute error</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a:solidFill>
                            <a:schemeClr val="tx1"/>
                          </a:solidFill>
                          <a:effectLst/>
                        </a:rPr>
                        <a:t>1.901777280657167</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31.271031850503563</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9113691"/>
                  </a:ext>
                </a:extLst>
              </a:tr>
              <a:tr h="328265">
                <a:tc>
                  <a:txBody>
                    <a:bodyPr/>
                    <a:lstStyle/>
                    <a:p>
                      <a:pPr algn="ctr">
                        <a:lnSpc>
                          <a:spcPct val="107000"/>
                        </a:lnSpc>
                        <a:spcAft>
                          <a:spcPts val="800"/>
                        </a:spcAft>
                      </a:pPr>
                      <a:r>
                        <a:rPr lang="en-IN" sz="2000">
                          <a:solidFill>
                            <a:schemeClr val="tx1"/>
                          </a:solidFill>
                          <a:effectLst/>
                        </a:rPr>
                        <a:t>Root mean squared error</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2.505278174552066</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35.39502699352652</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4206581"/>
                  </a:ext>
                </a:extLst>
              </a:tr>
              <a:tr h="328265">
                <a:tc>
                  <a:txBody>
                    <a:bodyPr/>
                    <a:lstStyle/>
                    <a:p>
                      <a:pPr algn="ctr">
                        <a:lnSpc>
                          <a:spcPct val="107000"/>
                        </a:lnSpc>
                        <a:spcAft>
                          <a:spcPts val="800"/>
                        </a:spcAft>
                      </a:pPr>
                      <a:r>
                        <a:rPr lang="en-IN" sz="2000" dirty="0">
                          <a:solidFill>
                            <a:schemeClr val="tx1"/>
                          </a:solidFill>
                          <a:effectLst/>
                        </a:rPr>
                        <a:t>Mean absolute percentage error</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0.020615808962723</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0.0302862973016498</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6168927"/>
                  </a:ext>
                </a:extLst>
              </a:tr>
            </a:tbl>
          </a:graphicData>
        </a:graphic>
      </p:graphicFrame>
      <p:sp>
        <p:nvSpPr>
          <p:cNvPr id="8" name="TextBox 7">
            <a:extLst>
              <a:ext uri="{FF2B5EF4-FFF2-40B4-BE49-F238E27FC236}">
                <a16:creationId xmlns:a16="http://schemas.microsoft.com/office/drawing/2014/main" id="{DD891E05-0C1C-88ED-2E82-ED395C898FC4}"/>
              </a:ext>
            </a:extLst>
          </p:cNvPr>
          <p:cNvSpPr txBox="1"/>
          <p:nvPr/>
        </p:nvSpPr>
        <p:spPr>
          <a:xfrm>
            <a:off x="1008379" y="5789709"/>
            <a:ext cx="10412095" cy="774507"/>
          </a:xfrm>
          <a:prstGeom prst="rect">
            <a:avLst/>
          </a:prstGeom>
          <a:noFill/>
        </p:spPr>
        <p:txBody>
          <a:bodyPr wrap="square">
            <a:spAutoFit/>
          </a:bodyPr>
          <a:lstStyle/>
          <a:p>
            <a:pPr algn="just">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Interpretation: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the above table we can say that LSTM model outperforms ARIMA model for Public sector banks.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77632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35964" y="205359"/>
            <a:ext cx="9720072" cy="1499616"/>
          </a:xfrm>
        </p:spPr>
        <p:txBody>
          <a:bodyPr>
            <a:normAutofit/>
          </a:bodyPr>
          <a:lstStyle/>
          <a:p>
            <a:r>
              <a:rPr lang="en-US" b="1" dirty="0"/>
              <a:t>Content</a:t>
            </a:r>
          </a:p>
        </p:txBody>
      </p:sp>
      <p:graphicFrame>
        <p:nvGraphicFramePr>
          <p:cNvPr id="19" name="Content Placeholder 2">
            <a:extLst>
              <a:ext uri="{FF2B5EF4-FFF2-40B4-BE49-F238E27FC236}">
                <a16:creationId xmlns:a16="http://schemas.microsoft.com/office/drawing/2014/main" id="{EA84F4F6-58E0-EBDD-DCB8-370E174DF571}"/>
              </a:ext>
            </a:extLst>
          </p:cNvPr>
          <p:cNvGraphicFramePr>
            <a:graphicFrameLocks noGrp="1"/>
          </p:cNvGraphicFramePr>
          <p:nvPr>
            <p:ph idx="1"/>
            <p:extLst>
              <p:ext uri="{D42A27DB-BD31-4B8C-83A1-F6EECF244321}">
                <p14:modId xmlns:p14="http://schemas.microsoft.com/office/powerpoint/2010/main" val="4137551035"/>
              </p:ext>
            </p:extLst>
          </p:nvPr>
        </p:nvGraphicFramePr>
        <p:xfrm>
          <a:off x="976503" y="1423416"/>
          <a:ext cx="10510837" cy="5000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6204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97F8B3-9E27-2FB3-9D66-5FEE63C2FCC0}"/>
              </a:ext>
            </a:extLst>
          </p:cNvPr>
          <p:cNvSpPr>
            <a:spLocks noGrp="1"/>
          </p:cNvSpPr>
          <p:nvPr>
            <p:ph idx="1"/>
          </p:nvPr>
        </p:nvSpPr>
        <p:spPr>
          <a:xfrm>
            <a:off x="838200" y="487680"/>
            <a:ext cx="10515600" cy="5689283"/>
          </a:xfrm>
        </p:spPr>
        <p:txBody>
          <a:bodyPr/>
          <a:lstStyle/>
          <a:p>
            <a:pPr marL="0" indent="0">
              <a:buNone/>
            </a:pPr>
            <a:endParaRPr lang="en-US" dirty="0"/>
          </a:p>
          <a:p>
            <a:pPr marL="0" indent="0">
              <a:buNone/>
            </a:pPr>
            <a:r>
              <a:rPr lang="en-US" sz="1800" dirty="0"/>
              <a:t>              </a:t>
            </a:r>
            <a:r>
              <a:rPr lang="en-US" sz="2400" b="1" dirty="0"/>
              <a:t>Forecasted graph of ARIMA                           Forecasted graph of LSTM</a:t>
            </a:r>
            <a:endParaRPr lang="en-IN" sz="1600" b="1" dirty="0"/>
          </a:p>
        </p:txBody>
      </p:sp>
      <p:pic>
        <p:nvPicPr>
          <p:cNvPr id="10" name="Picture 9">
            <a:extLst>
              <a:ext uri="{FF2B5EF4-FFF2-40B4-BE49-F238E27FC236}">
                <a16:creationId xmlns:a16="http://schemas.microsoft.com/office/drawing/2014/main" id="{A0FC6CB2-35A7-59F9-0A12-CE0B9B4BEFC9}"/>
              </a:ext>
            </a:extLst>
          </p:cNvPr>
          <p:cNvPicPr>
            <a:picLocks noChangeAspect="1"/>
          </p:cNvPicPr>
          <p:nvPr/>
        </p:nvPicPr>
        <p:blipFill>
          <a:blip r:embed="rId2"/>
          <a:stretch>
            <a:fillRect/>
          </a:stretch>
        </p:blipFill>
        <p:spPr>
          <a:xfrm>
            <a:off x="5871411" y="1385308"/>
            <a:ext cx="6144125" cy="3180138"/>
          </a:xfrm>
          <a:prstGeom prst="rect">
            <a:avLst/>
          </a:prstGeom>
        </p:spPr>
      </p:pic>
      <p:pic>
        <p:nvPicPr>
          <p:cNvPr id="4" name="Picture 3">
            <a:extLst>
              <a:ext uri="{FF2B5EF4-FFF2-40B4-BE49-F238E27FC236}">
                <a16:creationId xmlns:a16="http://schemas.microsoft.com/office/drawing/2014/main" id="{0FBF9730-6C8A-D3D5-F550-E14676738BC7}"/>
              </a:ext>
            </a:extLst>
          </p:cNvPr>
          <p:cNvPicPr>
            <a:picLocks noChangeAspect="1"/>
          </p:cNvPicPr>
          <p:nvPr/>
        </p:nvPicPr>
        <p:blipFill>
          <a:blip r:embed="rId3"/>
          <a:stretch>
            <a:fillRect/>
          </a:stretch>
        </p:blipFill>
        <p:spPr>
          <a:xfrm>
            <a:off x="319661" y="1385308"/>
            <a:ext cx="5654419" cy="2979678"/>
          </a:xfrm>
          <a:prstGeom prst="rect">
            <a:avLst/>
          </a:prstGeom>
        </p:spPr>
      </p:pic>
      <p:sp>
        <p:nvSpPr>
          <p:cNvPr id="2" name="TextBox 1">
            <a:extLst>
              <a:ext uri="{FF2B5EF4-FFF2-40B4-BE49-F238E27FC236}">
                <a16:creationId xmlns:a16="http://schemas.microsoft.com/office/drawing/2014/main" id="{1055766B-47A3-A944-D890-0541CBF1465C}"/>
              </a:ext>
            </a:extLst>
          </p:cNvPr>
          <p:cNvSpPr txBox="1"/>
          <p:nvPr/>
        </p:nvSpPr>
        <p:spPr>
          <a:xfrm>
            <a:off x="1189608" y="4891596"/>
            <a:ext cx="8904303" cy="923330"/>
          </a:xfrm>
          <a:prstGeom prst="rect">
            <a:avLst/>
          </a:prstGeom>
          <a:noFill/>
        </p:spPr>
        <p:txBody>
          <a:bodyPr wrap="square" rtlCol="0">
            <a:spAutoFit/>
          </a:bodyPr>
          <a:lstStyle/>
          <a:p>
            <a:r>
              <a:rPr lang="en-US" b="1" dirty="0"/>
              <a:t>Interpretation:</a:t>
            </a:r>
          </a:p>
          <a:p>
            <a:r>
              <a:rPr lang="en-US" dirty="0"/>
              <a:t>ARIMA model gives a linear graph while LSTM gives a increasing trend.</a:t>
            </a:r>
            <a:endParaRPr lang="en-IN" dirty="0"/>
          </a:p>
          <a:p>
            <a:endParaRPr lang="en-IN" dirty="0"/>
          </a:p>
        </p:txBody>
      </p:sp>
    </p:spTree>
    <p:extLst>
      <p:ext uri="{BB962C8B-B14F-4D97-AF65-F5344CB8AC3E}">
        <p14:creationId xmlns:p14="http://schemas.microsoft.com/office/powerpoint/2010/main" val="1473077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1B18BB-5E8C-7C6F-E7B2-5CB0C923922A}"/>
              </a:ext>
            </a:extLst>
          </p:cNvPr>
          <p:cNvSpPr>
            <a:spLocks noGrp="1"/>
          </p:cNvSpPr>
          <p:nvPr>
            <p:ph idx="1"/>
          </p:nvPr>
        </p:nvSpPr>
        <p:spPr>
          <a:xfrm>
            <a:off x="267476" y="2212465"/>
            <a:ext cx="3133580" cy="3931920"/>
          </a:xfrm>
        </p:spPr>
        <p:txBody>
          <a:bodyPr>
            <a:normAutofit/>
          </a:bodyPr>
          <a:lstStyle/>
          <a:p>
            <a:pPr marL="0" indent="0">
              <a:buNone/>
            </a:pPr>
            <a:r>
              <a:rPr lang="en-US" sz="1800" b="1" dirty="0"/>
              <a:t>  </a:t>
            </a:r>
            <a:r>
              <a:rPr lang="en-US" sz="3200" b="1" dirty="0"/>
              <a:t>Next 25 days      forecast</a:t>
            </a:r>
            <a:r>
              <a:rPr lang="en-US" sz="1800" b="1" dirty="0"/>
              <a:t>:</a:t>
            </a:r>
          </a:p>
          <a:p>
            <a:pPr marL="0" indent="0">
              <a:buNone/>
            </a:pPr>
            <a:r>
              <a:rPr lang="en-US" sz="1800" b="1" dirty="0"/>
              <a:t> </a:t>
            </a:r>
            <a:endParaRPr lang="en-IN" sz="1800" b="1" dirty="0"/>
          </a:p>
        </p:txBody>
      </p:sp>
      <p:graphicFrame>
        <p:nvGraphicFramePr>
          <p:cNvPr id="4" name="Table 3">
            <a:extLst>
              <a:ext uri="{FF2B5EF4-FFF2-40B4-BE49-F238E27FC236}">
                <a16:creationId xmlns:a16="http://schemas.microsoft.com/office/drawing/2014/main" id="{5CB0B2C4-1A2E-4366-DD4A-4EC098F21C50}"/>
              </a:ext>
            </a:extLst>
          </p:cNvPr>
          <p:cNvGraphicFramePr>
            <a:graphicFrameLocks noGrp="1"/>
          </p:cNvGraphicFramePr>
          <p:nvPr>
            <p:extLst>
              <p:ext uri="{D42A27DB-BD31-4B8C-83A1-F6EECF244321}">
                <p14:modId xmlns:p14="http://schemas.microsoft.com/office/powerpoint/2010/main" val="1592243428"/>
              </p:ext>
            </p:extLst>
          </p:nvPr>
        </p:nvGraphicFramePr>
        <p:xfrm>
          <a:off x="3032450" y="210121"/>
          <a:ext cx="8154956" cy="6563152"/>
        </p:xfrm>
        <a:graphic>
          <a:graphicData uri="http://schemas.openxmlformats.org/drawingml/2006/table">
            <a:tbl>
              <a:tblPr firstRow="1" firstCol="1" bandRow="1">
                <a:tableStyleId>{5C22544A-7EE6-4342-B048-85BDC9FD1C3A}</a:tableStyleId>
              </a:tblPr>
              <a:tblGrid>
                <a:gridCol w="4077478">
                  <a:extLst>
                    <a:ext uri="{9D8B030D-6E8A-4147-A177-3AD203B41FA5}">
                      <a16:colId xmlns:a16="http://schemas.microsoft.com/office/drawing/2014/main" val="4264079656"/>
                    </a:ext>
                  </a:extLst>
                </a:gridCol>
                <a:gridCol w="4077478">
                  <a:extLst>
                    <a:ext uri="{9D8B030D-6E8A-4147-A177-3AD203B41FA5}">
                      <a16:colId xmlns:a16="http://schemas.microsoft.com/office/drawing/2014/main" val="3648561266"/>
                    </a:ext>
                  </a:extLst>
                </a:gridCol>
              </a:tblGrid>
              <a:tr h="338552">
                <a:tc>
                  <a:txBody>
                    <a:bodyPr/>
                    <a:lstStyle/>
                    <a:p>
                      <a:pPr algn="ctr">
                        <a:lnSpc>
                          <a:spcPct val="107000"/>
                        </a:lnSpc>
                        <a:spcAft>
                          <a:spcPts val="800"/>
                        </a:spcAft>
                        <a:tabLst>
                          <a:tab pos="2143125" algn="l"/>
                          <a:tab pos="2865755" algn="ctr"/>
                        </a:tabLst>
                      </a:pPr>
                      <a:r>
                        <a:rPr lang="en-IN" sz="2000" dirty="0">
                          <a:solidFill>
                            <a:schemeClr val="tx1"/>
                          </a:solidFill>
                          <a:effectLst/>
                        </a:rPr>
                        <a:t>Date</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tc>
                  <a:txBody>
                    <a:bodyPr/>
                    <a:lstStyle/>
                    <a:p>
                      <a:pPr algn="ctr">
                        <a:lnSpc>
                          <a:spcPct val="107000"/>
                        </a:lnSpc>
                        <a:spcAft>
                          <a:spcPts val="800"/>
                        </a:spcAft>
                        <a:tabLst>
                          <a:tab pos="2143125" algn="l"/>
                          <a:tab pos="2865755" algn="ctr"/>
                        </a:tabLst>
                      </a:pPr>
                      <a:r>
                        <a:rPr lang="en-IN" sz="2000" dirty="0">
                          <a:solidFill>
                            <a:schemeClr val="tx1"/>
                          </a:solidFill>
                          <a:effectLst/>
                        </a:rPr>
                        <a:t>Forecasted Price</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extLst>
                  <a:ext uri="{0D108BD9-81ED-4DB2-BD59-A6C34878D82A}">
                    <a16:rowId xmlns:a16="http://schemas.microsoft.com/office/drawing/2014/main" val="1290827754"/>
                  </a:ext>
                </a:extLst>
              </a:tr>
              <a:tr h="225475">
                <a:tc>
                  <a:txBody>
                    <a:bodyPr/>
                    <a:lstStyle/>
                    <a:p>
                      <a:pPr algn="ctr">
                        <a:lnSpc>
                          <a:spcPct val="107000"/>
                        </a:lnSpc>
                        <a:spcAft>
                          <a:spcPts val="800"/>
                        </a:spcAft>
                        <a:tabLst>
                          <a:tab pos="2143125" algn="l"/>
                          <a:tab pos="2865755" algn="ctr"/>
                        </a:tabLst>
                      </a:pPr>
                      <a:r>
                        <a:rPr lang="en-IN" sz="1600" dirty="0">
                          <a:solidFill>
                            <a:schemeClr val="tx1"/>
                          </a:solidFill>
                          <a:effectLst/>
                        </a:rPr>
                        <a:t>2022-30-06</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tc>
                  <a:txBody>
                    <a:bodyPr/>
                    <a:lstStyle/>
                    <a:p>
                      <a:pPr algn="ctr">
                        <a:lnSpc>
                          <a:spcPct val="107000"/>
                        </a:lnSpc>
                        <a:spcAft>
                          <a:spcPts val="800"/>
                        </a:spcAft>
                        <a:tabLst>
                          <a:tab pos="2143125" algn="l"/>
                          <a:tab pos="2865755" algn="ctr"/>
                        </a:tabLst>
                      </a:pPr>
                      <a:r>
                        <a:rPr lang="en-IN" sz="1600" b="1" dirty="0">
                          <a:solidFill>
                            <a:schemeClr val="tx1"/>
                          </a:solidFill>
                          <a:effectLst/>
                        </a:rPr>
                        <a:t>634.48639464</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extLst>
                  <a:ext uri="{0D108BD9-81ED-4DB2-BD59-A6C34878D82A}">
                    <a16:rowId xmlns:a16="http://schemas.microsoft.com/office/drawing/2014/main" val="34799018"/>
                  </a:ext>
                </a:extLst>
              </a:tr>
              <a:tr h="225475">
                <a:tc>
                  <a:txBody>
                    <a:bodyPr/>
                    <a:lstStyle/>
                    <a:p>
                      <a:pPr algn="ctr">
                        <a:lnSpc>
                          <a:spcPct val="107000"/>
                        </a:lnSpc>
                        <a:spcAft>
                          <a:spcPts val="800"/>
                        </a:spcAft>
                        <a:tabLst>
                          <a:tab pos="2143125" algn="l"/>
                          <a:tab pos="2865755" algn="ctr"/>
                        </a:tabLst>
                      </a:pPr>
                      <a:r>
                        <a:rPr lang="en-IN" sz="1600" dirty="0">
                          <a:solidFill>
                            <a:schemeClr val="tx1"/>
                          </a:solidFill>
                          <a:effectLst/>
                        </a:rPr>
                        <a:t>2022-01-06</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tc>
                  <a:txBody>
                    <a:bodyPr/>
                    <a:lstStyle/>
                    <a:p>
                      <a:pPr algn="ctr">
                        <a:lnSpc>
                          <a:spcPct val="107000"/>
                        </a:lnSpc>
                        <a:spcAft>
                          <a:spcPts val="800"/>
                        </a:spcAft>
                        <a:tabLst>
                          <a:tab pos="2143125" algn="l"/>
                          <a:tab pos="2865755" algn="ctr"/>
                        </a:tabLst>
                      </a:pPr>
                      <a:r>
                        <a:rPr lang="en-IN" sz="1600" b="1" dirty="0">
                          <a:solidFill>
                            <a:schemeClr val="tx1"/>
                          </a:solidFill>
                          <a:effectLst/>
                        </a:rPr>
                        <a:t>634.48639464</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extLst>
                  <a:ext uri="{0D108BD9-81ED-4DB2-BD59-A6C34878D82A}">
                    <a16:rowId xmlns:a16="http://schemas.microsoft.com/office/drawing/2014/main" val="690711878"/>
                  </a:ext>
                </a:extLst>
              </a:tr>
              <a:tr h="225475">
                <a:tc>
                  <a:txBody>
                    <a:bodyPr/>
                    <a:lstStyle/>
                    <a:p>
                      <a:pPr algn="ctr">
                        <a:lnSpc>
                          <a:spcPct val="107000"/>
                        </a:lnSpc>
                        <a:spcAft>
                          <a:spcPts val="800"/>
                        </a:spcAft>
                        <a:tabLst>
                          <a:tab pos="2143125" algn="l"/>
                          <a:tab pos="2865755" algn="ctr"/>
                        </a:tabLst>
                      </a:pPr>
                      <a:r>
                        <a:rPr lang="en-IN" sz="1600" dirty="0">
                          <a:solidFill>
                            <a:schemeClr val="tx1"/>
                          </a:solidFill>
                          <a:effectLst/>
                        </a:rPr>
                        <a:t>2022-04-06</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tc>
                  <a:txBody>
                    <a:bodyPr/>
                    <a:lstStyle/>
                    <a:p>
                      <a:pPr algn="ctr">
                        <a:lnSpc>
                          <a:spcPct val="107000"/>
                        </a:lnSpc>
                        <a:spcAft>
                          <a:spcPts val="800"/>
                        </a:spcAft>
                        <a:tabLst>
                          <a:tab pos="2143125" algn="l"/>
                          <a:tab pos="2865755" algn="ctr"/>
                        </a:tabLst>
                      </a:pPr>
                      <a:r>
                        <a:rPr lang="en-IN" sz="1600" b="1" dirty="0">
                          <a:solidFill>
                            <a:schemeClr val="tx1"/>
                          </a:solidFill>
                          <a:effectLst/>
                        </a:rPr>
                        <a:t>633.93973543</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extLst>
                  <a:ext uri="{0D108BD9-81ED-4DB2-BD59-A6C34878D82A}">
                    <a16:rowId xmlns:a16="http://schemas.microsoft.com/office/drawing/2014/main" val="2138214129"/>
                  </a:ext>
                </a:extLst>
              </a:tr>
              <a:tr h="225475">
                <a:tc>
                  <a:txBody>
                    <a:bodyPr/>
                    <a:lstStyle/>
                    <a:p>
                      <a:pPr algn="ctr">
                        <a:lnSpc>
                          <a:spcPct val="107000"/>
                        </a:lnSpc>
                        <a:spcAft>
                          <a:spcPts val="800"/>
                        </a:spcAft>
                        <a:tabLst>
                          <a:tab pos="2143125" algn="l"/>
                          <a:tab pos="2865755" algn="ctr"/>
                        </a:tabLst>
                      </a:pPr>
                      <a:r>
                        <a:rPr lang="en-IN" sz="1600" dirty="0">
                          <a:solidFill>
                            <a:schemeClr val="tx1"/>
                          </a:solidFill>
                          <a:effectLst/>
                        </a:rPr>
                        <a:t>2022-05-06</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tc>
                  <a:txBody>
                    <a:bodyPr/>
                    <a:lstStyle/>
                    <a:p>
                      <a:pPr algn="ctr">
                        <a:lnSpc>
                          <a:spcPct val="107000"/>
                        </a:lnSpc>
                        <a:spcAft>
                          <a:spcPts val="800"/>
                        </a:spcAft>
                        <a:tabLst>
                          <a:tab pos="2143125" algn="l"/>
                          <a:tab pos="2865755" algn="ctr"/>
                        </a:tabLst>
                      </a:pPr>
                      <a:r>
                        <a:rPr lang="en-IN" sz="1600" b="1" dirty="0">
                          <a:solidFill>
                            <a:schemeClr val="tx1"/>
                          </a:solidFill>
                          <a:effectLst/>
                        </a:rPr>
                        <a:t>634.46071396</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extLst>
                  <a:ext uri="{0D108BD9-81ED-4DB2-BD59-A6C34878D82A}">
                    <a16:rowId xmlns:a16="http://schemas.microsoft.com/office/drawing/2014/main" val="3593313165"/>
                  </a:ext>
                </a:extLst>
              </a:tr>
              <a:tr h="225475">
                <a:tc>
                  <a:txBody>
                    <a:bodyPr/>
                    <a:lstStyle/>
                    <a:p>
                      <a:pPr algn="ctr">
                        <a:lnSpc>
                          <a:spcPct val="107000"/>
                        </a:lnSpc>
                        <a:spcAft>
                          <a:spcPts val="800"/>
                        </a:spcAft>
                        <a:tabLst>
                          <a:tab pos="2143125" algn="l"/>
                          <a:tab pos="2865755" algn="ctr"/>
                        </a:tabLst>
                      </a:pPr>
                      <a:r>
                        <a:rPr lang="en-IN" sz="1600" dirty="0">
                          <a:solidFill>
                            <a:schemeClr val="tx1"/>
                          </a:solidFill>
                          <a:effectLst/>
                        </a:rPr>
                        <a:t>2022-06-07</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tc>
                  <a:txBody>
                    <a:bodyPr/>
                    <a:lstStyle/>
                    <a:p>
                      <a:pPr algn="ctr">
                        <a:lnSpc>
                          <a:spcPct val="107000"/>
                        </a:lnSpc>
                        <a:spcAft>
                          <a:spcPts val="800"/>
                        </a:spcAft>
                        <a:tabLst>
                          <a:tab pos="2143125" algn="l"/>
                          <a:tab pos="2865755" algn="ctr"/>
                        </a:tabLst>
                      </a:pPr>
                      <a:r>
                        <a:rPr lang="en-IN" sz="1600" b="1" dirty="0">
                          <a:solidFill>
                            <a:schemeClr val="tx1"/>
                          </a:solidFill>
                          <a:effectLst/>
                        </a:rPr>
                        <a:t>634.46071396</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extLst>
                  <a:ext uri="{0D108BD9-81ED-4DB2-BD59-A6C34878D82A}">
                    <a16:rowId xmlns:a16="http://schemas.microsoft.com/office/drawing/2014/main" val="81800608"/>
                  </a:ext>
                </a:extLst>
              </a:tr>
              <a:tr h="225475">
                <a:tc>
                  <a:txBody>
                    <a:bodyPr/>
                    <a:lstStyle/>
                    <a:p>
                      <a:pPr algn="ctr">
                        <a:lnSpc>
                          <a:spcPct val="107000"/>
                        </a:lnSpc>
                        <a:spcAft>
                          <a:spcPts val="800"/>
                        </a:spcAft>
                        <a:tabLst>
                          <a:tab pos="2143125" algn="l"/>
                          <a:tab pos="2865755" algn="ctr"/>
                        </a:tabLst>
                      </a:pPr>
                      <a:r>
                        <a:rPr lang="en-IN" sz="1600" dirty="0">
                          <a:solidFill>
                            <a:schemeClr val="tx1"/>
                          </a:solidFill>
                          <a:effectLst/>
                        </a:rPr>
                        <a:t>2022-07-07</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tc>
                  <a:txBody>
                    <a:bodyPr/>
                    <a:lstStyle/>
                    <a:p>
                      <a:pPr algn="ctr">
                        <a:lnSpc>
                          <a:spcPct val="107000"/>
                        </a:lnSpc>
                        <a:spcAft>
                          <a:spcPts val="800"/>
                        </a:spcAft>
                        <a:tabLst>
                          <a:tab pos="2143125" algn="l"/>
                          <a:tab pos="2865755" algn="ctr"/>
                        </a:tabLst>
                      </a:pPr>
                      <a:r>
                        <a:rPr lang="en-IN" sz="1600" b="1" dirty="0">
                          <a:solidFill>
                            <a:schemeClr val="tx1"/>
                          </a:solidFill>
                          <a:effectLst/>
                        </a:rPr>
                        <a:t>636.4704933</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extLst>
                  <a:ext uri="{0D108BD9-81ED-4DB2-BD59-A6C34878D82A}">
                    <a16:rowId xmlns:a16="http://schemas.microsoft.com/office/drawing/2014/main" val="1947594172"/>
                  </a:ext>
                </a:extLst>
              </a:tr>
              <a:tr h="225475">
                <a:tc>
                  <a:txBody>
                    <a:bodyPr/>
                    <a:lstStyle/>
                    <a:p>
                      <a:pPr algn="ctr">
                        <a:lnSpc>
                          <a:spcPct val="107000"/>
                        </a:lnSpc>
                        <a:spcAft>
                          <a:spcPts val="800"/>
                        </a:spcAft>
                        <a:tabLst>
                          <a:tab pos="2143125" algn="l"/>
                          <a:tab pos="2865755" algn="ctr"/>
                        </a:tabLst>
                      </a:pPr>
                      <a:r>
                        <a:rPr lang="en-IN" sz="1600" dirty="0">
                          <a:solidFill>
                            <a:schemeClr val="tx1"/>
                          </a:solidFill>
                          <a:effectLst/>
                        </a:rPr>
                        <a:t>2022-08-07</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tc>
                  <a:txBody>
                    <a:bodyPr/>
                    <a:lstStyle/>
                    <a:p>
                      <a:pPr algn="ctr">
                        <a:lnSpc>
                          <a:spcPct val="107000"/>
                        </a:lnSpc>
                        <a:spcAft>
                          <a:spcPts val="800"/>
                        </a:spcAft>
                        <a:tabLst>
                          <a:tab pos="2143125" algn="l"/>
                          <a:tab pos="2865755" algn="ctr"/>
                        </a:tabLst>
                      </a:pPr>
                      <a:r>
                        <a:rPr lang="en-IN" sz="1600" b="1" dirty="0">
                          <a:solidFill>
                            <a:schemeClr val="tx1"/>
                          </a:solidFill>
                          <a:effectLst/>
                        </a:rPr>
                        <a:t>637.95128303</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extLst>
                  <a:ext uri="{0D108BD9-81ED-4DB2-BD59-A6C34878D82A}">
                    <a16:rowId xmlns:a16="http://schemas.microsoft.com/office/drawing/2014/main" val="1683746358"/>
                  </a:ext>
                </a:extLst>
              </a:tr>
              <a:tr h="225475">
                <a:tc>
                  <a:txBody>
                    <a:bodyPr/>
                    <a:lstStyle/>
                    <a:p>
                      <a:pPr algn="ctr">
                        <a:lnSpc>
                          <a:spcPct val="107000"/>
                        </a:lnSpc>
                        <a:spcAft>
                          <a:spcPts val="800"/>
                        </a:spcAft>
                        <a:tabLst>
                          <a:tab pos="2143125" algn="l"/>
                          <a:tab pos="2865755" algn="ctr"/>
                        </a:tabLst>
                      </a:pPr>
                      <a:r>
                        <a:rPr lang="en-IN" sz="1600">
                          <a:solidFill>
                            <a:schemeClr val="tx1"/>
                          </a:solidFill>
                          <a:effectLst/>
                        </a:rPr>
                        <a:t>2022-11-07</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tc>
                  <a:txBody>
                    <a:bodyPr/>
                    <a:lstStyle/>
                    <a:p>
                      <a:pPr algn="ctr">
                        <a:lnSpc>
                          <a:spcPct val="107000"/>
                        </a:lnSpc>
                        <a:spcAft>
                          <a:spcPts val="800"/>
                        </a:spcAft>
                        <a:tabLst>
                          <a:tab pos="2143125" algn="l"/>
                          <a:tab pos="2865755" algn="ctr"/>
                        </a:tabLst>
                      </a:pPr>
                      <a:r>
                        <a:rPr lang="en-IN" sz="1600" b="1" dirty="0">
                          <a:solidFill>
                            <a:schemeClr val="tx1"/>
                          </a:solidFill>
                          <a:effectLst/>
                        </a:rPr>
                        <a:t>639.74867187</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extLst>
                  <a:ext uri="{0D108BD9-81ED-4DB2-BD59-A6C34878D82A}">
                    <a16:rowId xmlns:a16="http://schemas.microsoft.com/office/drawing/2014/main" val="3675783525"/>
                  </a:ext>
                </a:extLst>
              </a:tr>
              <a:tr h="225475">
                <a:tc>
                  <a:txBody>
                    <a:bodyPr/>
                    <a:lstStyle/>
                    <a:p>
                      <a:pPr algn="ctr">
                        <a:lnSpc>
                          <a:spcPct val="107000"/>
                        </a:lnSpc>
                        <a:spcAft>
                          <a:spcPts val="800"/>
                        </a:spcAft>
                        <a:tabLst>
                          <a:tab pos="2143125" algn="l"/>
                          <a:tab pos="2865755" algn="ctr"/>
                        </a:tabLst>
                      </a:pPr>
                      <a:r>
                        <a:rPr lang="en-IN" sz="1600">
                          <a:solidFill>
                            <a:schemeClr val="tx1"/>
                          </a:solidFill>
                          <a:effectLst/>
                        </a:rPr>
                        <a:t>2022-12-07</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tc>
                  <a:txBody>
                    <a:bodyPr/>
                    <a:lstStyle/>
                    <a:p>
                      <a:pPr algn="ctr">
                        <a:lnSpc>
                          <a:spcPct val="107000"/>
                        </a:lnSpc>
                        <a:spcAft>
                          <a:spcPts val="800"/>
                        </a:spcAft>
                        <a:tabLst>
                          <a:tab pos="2143125" algn="l"/>
                          <a:tab pos="2865755" algn="ctr"/>
                        </a:tabLst>
                      </a:pPr>
                      <a:r>
                        <a:rPr lang="en-IN" sz="1600" b="1">
                          <a:solidFill>
                            <a:schemeClr val="tx1"/>
                          </a:solidFill>
                          <a:effectLst/>
                        </a:rPr>
                        <a:t>641.85199993</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extLst>
                  <a:ext uri="{0D108BD9-81ED-4DB2-BD59-A6C34878D82A}">
                    <a16:rowId xmlns:a16="http://schemas.microsoft.com/office/drawing/2014/main" val="913813225"/>
                  </a:ext>
                </a:extLst>
              </a:tr>
              <a:tr h="225475">
                <a:tc>
                  <a:txBody>
                    <a:bodyPr/>
                    <a:lstStyle/>
                    <a:p>
                      <a:pPr algn="ctr">
                        <a:lnSpc>
                          <a:spcPct val="107000"/>
                        </a:lnSpc>
                        <a:spcAft>
                          <a:spcPts val="800"/>
                        </a:spcAft>
                        <a:tabLst>
                          <a:tab pos="2143125" algn="l"/>
                          <a:tab pos="2865755" algn="ctr"/>
                        </a:tabLst>
                      </a:pPr>
                      <a:r>
                        <a:rPr lang="en-IN" sz="1600" dirty="0">
                          <a:solidFill>
                            <a:schemeClr val="tx1"/>
                          </a:solidFill>
                          <a:effectLst/>
                        </a:rPr>
                        <a:t>2022-13-07</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tc>
                  <a:txBody>
                    <a:bodyPr/>
                    <a:lstStyle/>
                    <a:p>
                      <a:pPr algn="ctr">
                        <a:lnSpc>
                          <a:spcPct val="107000"/>
                        </a:lnSpc>
                        <a:spcAft>
                          <a:spcPts val="800"/>
                        </a:spcAft>
                        <a:tabLst>
                          <a:tab pos="2143125" algn="l"/>
                          <a:tab pos="2865755" algn="ctr"/>
                        </a:tabLst>
                      </a:pPr>
                      <a:r>
                        <a:rPr lang="en-IN" sz="1600" b="1" dirty="0">
                          <a:solidFill>
                            <a:schemeClr val="tx1"/>
                          </a:solidFill>
                          <a:effectLst/>
                        </a:rPr>
                        <a:t>644.24288695</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extLst>
                  <a:ext uri="{0D108BD9-81ED-4DB2-BD59-A6C34878D82A}">
                    <a16:rowId xmlns:a16="http://schemas.microsoft.com/office/drawing/2014/main" val="1929941971"/>
                  </a:ext>
                </a:extLst>
              </a:tr>
              <a:tr h="225475">
                <a:tc>
                  <a:txBody>
                    <a:bodyPr/>
                    <a:lstStyle/>
                    <a:p>
                      <a:pPr algn="ctr">
                        <a:lnSpc>
                          <a:spcPct val="107000"/>
                        </a:lnSpc>
                        <a:spcAft>
                          <a:spcPts val="800"/>
                        </a:spcAft>
                        <a:tabLst>
                          <a:tab pos="2143125" algn="l"/>
                          <a:tab pos="2865755" algn="ctr"/>
                        </a:tabLst>
                      </a:pPr>
                      <a:r>
                        <a:rPr lang="en-IN" sz="1600" dirty="0">
                          <a:solidFill>
                            <a:schemeClr val="tx1"/>
                          </a:solidFill>
                          <a:effectLst/>
                        </a:rPr>
                        <a:t>2022-14-07</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tc>
                  <a:txBody>
                    <a:bodyPr/>
                    <a:lstStyle/>
                    <a:p>
                      <a:pPr algn="ctr">
                        <a:lnSpc>
                          <a:spcPct val="107000"/>
                        </a:lnSpc>
                        <a:spcAft>
                          <a:spcPts val="800"/>
                        </a:spcAft>
                        <a:tabLst>
                          <a:tab pos="2143125" algn="l"/>
                          <a:tab pos="2865755" algn="ctr"/>
                        </a:tabLst>
                      </a:pPr>
                      <a:r>
                        <a:rPr lang="en-IN" sz="1600" b="1" dirty="0">
                          <a:solidFill>
                            <a:schemeClr val="tx1"/>
                          </a:solidFill>
                          <a:effectLst/>
                        </a:rPr>
                        <a:t>646.8974612</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extLst>
                  <a:ext uri="{0D108BD9-81ED-4DB2-BD59-A6C34878D82A}">
                    <a16:rowId xmlns:a16="http://schemas.microsoft.com/office/drawing/2014/main" val="713689716"/>
                  </a:ext>
                </a:extLst>
              </a:tr>
              <a:tr h="225475">
                <a:tc>
                  <a:txBody>
                    <a:bodyPr/>
                    <a:lstStyle/>
                    <a:p>
                      <a:pPr algn="ctr">
                        <a:lnSpc>
                          <a:spcPct val="107000"/>
                        </a:lnSpc>
                        <a:spcAft>
                          <a:spcPts val="800"/>
                        </a:spcAft>
                        <a:tabLst>
                          <a:tab pos="2143125" algn="l"/>
                          <a:tab pos="2865755" algn="ctr"/>
                        </a:tabLst>
                      </a:pPr>
                      <a:r>
                        <a:rPr lang="en-IN" sz="1600" dirty="0">
                          <a:solidFill>
                            <a:schemeClr val="tx1"/>
                          </a:solidFill>
                          <a:effectLst/>
                        </a:rPr>
                        <a:t>2022-15-07</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tc>
                  <a:txBody>
                    <a:bodyPr/>
                    <a:lstStyle/>
                    <a:p>
                      <a:pPr algn="ctr">
                        <a:lnSpc>
                          <a:spcPct val="107000"/>
                        </a:lnSpc>
                        <a:spcAft>
                          <a:spcPts val="800"/>
                        </a:spcAft>
                        <a:tabLst>
                          <a:tab pos="2143125" algn="l"/>
                          <a:tab pos="2865755" algn="ctr"/>
                        </a:tabLst>
                      </a:pPr>
                      <a:r>
                        <a:rPr lang="en-IN" sz="1600" b="1" dirty="0">
                          <a:solidFill>
                            <a:schemeClr val="tx1"/>
                          </a:solidFill>
                          <a:effectLst/>
                        </a:rPr>
                        <a:t>649.78849148</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extLst>
                  <a:ext uri="{0D108BD9-81ED-4DB2-BD59-A6C34878D82A}">
                    <a16:rowId xmlns:a16="http://schemas.microsoft.com/office/drawing/2014/main" val="116840684"/>
                  </a:ext>
                </a:extLst>
              </a:tr>
              <a:tr h="225475">
                <a:tc>
                  <a:txBody>
                    <a:bodyPr/>
                    <a:lstStyle/>
                    <a:p>
                      <a:pPr algn="ctr">
                        <a:lnSpc>
                          <a:spcPct val="107000"/>
                        </a:lnSpc>
                        <a:spcAft>
                          <a:spcPts val="800"/>
                        </a:spcAft>
                        <a:tabLst>
                          <a:tab pos="2143125" algn="l"/>
                          <a:tab pos="2865755" algn="ctr"/>
                        </a:tabLst>
                      </a:pPr>
                      <a:r>
                        <a:rPr lang="en-IN" sz="1600">
                          <a:solidFill>
                            <a:schemeClr val="tx1"/>
                          </a:solidFill>
                          <a:effectLst/>
                        </a:rPr>
                        <a:t>2022-18-07</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tc>
                  <a:txBody>
                    <a:bodyPr/>
                    <a:lstStyle/>
                    <a:p>
                      <a:pPr algn="ctr">
                        <a:lnSpc>
                          <a:spcPct val="107000"/>
                        </a:lnSpc>
                        <a:spcAft>
                          <a:spcPts val="800"/>
                        </a:spcAft>
                        <a:tabLst>
                          <a:tab pos="2143125" algn="l"/>
                          <a:tab pos="2865755" algn="ctr"/>
                        </a:tabLst>
                      </a:pPr>
                      <a:r>
                        <a:rPr lang="en-IN" sz="1600" b="1" dirty="0">
                          <a:solidFill>
                            <a:schemeClr val="tx1"/>
                          </a:solidFill>
                          <a:effectLst/>
                        </a:rPr>
                        <a:t>652.88700224</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extLst>
                  <a:ext uri="{0D108BD9-81ED-4DB2-BD59-A6C34878D82A}">
                    <a16:rowId xmlns:a16="http://schemas.microsoft.com/office/drawing/2014/main" val="3259391062"/>
                  </a:ext>
                </a:extLst>
              </a:tr>
              <a:tr h="225475">
                <a:tc>
                  <a:txBody>
                    <a:bodyPr/>
                    <a:lstStyle/>
                    <a:p>
                      <a:pPr algn="ctr">
                        <a:lnSpc>
                          <a:spcPct val="107000"/>
                        </a:lnSpc>
                        <a:spcAft>
                          <a:spcPts val="800"/>
                        </a:spcAft>
                        <a:tabLst>
                          <a:tab pos="2143125" algn="l"/>
                          <a:tab pos="2865755" algn="ctr"/>
                        </a:tabLst>
                      </a:pPr>
                      <a:r>
                        <a:rPr lang="en-IN" sz="1600" dirty="0">
                          <a:solidFill>
                            <a:schemeClr val="tx1"/>
                          </a:solidFill>
                          <a:effectLst/>
                        </a:rPr>
                        <a:t>2022-19-07</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tc>
                  <a:txBody>
                    <a:bodyPr/>
                    <a:lstStyle/>
                    <a:p>
                      <a:pPr algn="ctr">
                        <a:lnSpc>
                          <a:spcPct val="107000"/>
                        </a:lnSpc>
                        <a:spcAft>
                          <a:spcPts val="800"/>
                        </a:spcAft>
                        <a:tabLst>
                          <a:tab pos="2143125" algn="l"/>
                          <a:tab pos="2865755" algn="ctr"/>
                        </a:tabLst>
                      </a:pPr>
                      <a:r>
                        <a:rPr lang="en-IN" sz="1600" b="1" dirty="0">
                          <a:solidFill>
                            <a:schemeClr val="tx1"/>
                          </a:solidFill>
                          <a:effectLst/>
                        </a:rPr>
                        <a:t>656.16401791</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extLst>
                  <a:ext uri="{0D108BD9-81ED-4DB2-BD59-A6C34878D82A}">
                    <a16:rowId xmlns:a16="http://schemas.microsoft.com/office/drawing/2014/main" val="981000545"/>
                  </a:ext>
                </a:extLst>
              </a:tr>
              <a:tr h="225475">
                <a:tc>
                  <a:txBody>
                    <a:bodyPr/>
                    <a:lstStyle/>
                    <a:p>
                      <a:pPr algn="ctr">
                        <a:lnSpc>
                          <a:spcPct val="107000"/>
                        </a:lnSpc>
                        <a:spcAft>
                          <a:spcPts val="800"/>
                        </a:spcAft>
                        <a:tabLst>
                          <a:tab pos="2143125" algn="l"/>
                          <a:tab pos="2865755" algn="ctr"/>
                        </a:tabLst>
                      </a:pPr>
                      <a:r>
                        <a:rPr lang="en-IN" sz="1600">
                          <a:solidFill>
                            <a:schemeClr val="tx1"/>
                          </a:solidFill>
                          <a:effectLst/>
                        </a:rPr>
                        <a:t>2022-20-07</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tc>
                  <a:txBody>
                    <a:bodyPr/>
                    <a:lstStyle/>
                    <a:p>
                      <a:pPr algn="ctr">
                        <a:lnSpc>
                          <a:spcPct val="107000"/>
                        </a:lnSpc>
                        <a:spcAft>
                          <a:spcPts val="800"/>
                        </a:spcAft>
                        <a:tabLst>
                          <a:tab pos="2143125" algn="l"/>
                          <a:tab pos="2865755" algn="ctr"/>
                        </a:tabLst>
                      </a:pPr>
                      <a:r>
                        <a:rPr lang="en-IN" sz="1600" b="1" dirty="0">
                          <a:solidFill>
                            <a:schemeClr val="tx1"/>
                          </a:solidFill>
                          <a:effectLst/>
                        </a:rPr>
                        <a:t>659.59143513</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extLst>
                  <a:ext uri="{0D108BD9-81ED-4DB2-BD59-A6C34878D82A}">
                    <a16:rowId xmlns:a16="http://schemas.microsoft.com/office/drawing/2014/main" val="2576640759"/>
                  </a:ext>
                </a:extLst>
              </a:tr>
              <a:tr h="225475">
                <a:tc>
                  <a:txBody>
                    <a:bodyPr/>
                    <a:lstStyle/>
                    <a:p>
                      <a:pPr algn="ctr">
                        <a:lnSpc>
                          <a:spcPct val="107000"/>
                        </a:lnSpc>
                        <a:spcAft>
                          <a:spcPts val="800"/>
                        </a:spcAft>
                        <a:tabLst>
                          <a:tab pos="2143125" algn="l"/>
                          <a:tab pos="2865755" algn="ctr"/>
                        </a:tabLst>
                      </a:pPr>
                      <a:r>
                        <a:rPr lang="en-IN" sz="1600" dirty="0">
                          <a:solidFill>
                            <a:schemeClr val="tx1"/>
                          </a:solidFill>
                          <a:effectLst/>
                        </a:rPr>
                        <a:t>2022-21-07</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tc>
                  <a:txBody>
                    <a:bodyPr/>
                    <a:lstStyle/>
                    <a:p>
                      <a:pPr algn="ctr">
                        <a:lnSpc>
                          <a:spcPct val="107000"/>
                        </a:lnSpc>
                        <a:spcAft>
                          <a:spcPts val="800"/>
                        </a:spcAft>
                        <a:tabLst>
                          <a:tab pos="2143125" algn="l"/>
                          <a:tab pos="2865755" algn="ctr"/>
                        </a:tabLst>
                      </a:pPr>
                      <a:r>
                        <a:rPr lang="en-IN" sz="1600" b="1" dirty="0">
                          <a:solidFill>
                            <a:schemeClr val="tx1"/>
                          </a:solidFill>
                          <a:effectLst/>
                        </a:rPr>
                        <a:t>663.14276564</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extLst>
                  <a:ext uri="{0D108BD9-81ED-4DB2-BD59-A6C34878D82A}">
                    <a16:rowId xmlns:a16="http://schemas.microsoft.com/office/drawing/2014/main" val="945089588"/>
                  </a:ext>
                </a:extLst>
              </a:tr>
              <a:tr h="225475">
                <a:tc>
                  <a:txBody>
                    <a:bodyPr/>
                    <a:lstStyle/>
                    <a:p>
                      <a:pPr algn="ctr">
                        <a:lnSpc>
                          <a:spcPct val="107000"/>
                        </a:lnSpc>
                        <a:spcAft>
                          <a:spcPts val="800"/>
                        </a:spcAft>
                        <a:tabLst>
                          <a:tab pos="2143125" algn="l"/>
                          <a:tab pos="2865755" algn="ctr"/>
                        </a:tabLst>
                      </a:pPr>
                      <a:r>
                        <a:rPr lang="en-IN" sz="1600">
                          <a:solidFill>
                            <a:schemeClr val="tx1"/>
                          </a:solidFill>
                          <a:effectLst/>
                        </a:rPr>
                        <a:t>2022-22-07</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tc>
                  <a:txBody>
                    <a:bodyPr/>
                    <a:lstStyle/>
                    <a:p>
                      <a:pPr algn="ctr">
                        <a:lnSpc>
                          <a:spcPct val="107000"/>
                        </a:lnSpc>
                        <a:spcAft>
                          <a:spcPts val="800"/>
                        </a:spcAft>
                        <a:tabLst>
                          <a:tab pos="2143125" algn="l"/>
                          <a:tab pos="2865755" algn="ctr"/>
                        </a:tabLst>
                      </a:pPr>
                      <a:r>
                        <a:rPr lang="en-IN" sz="1600" b="1" dirty="0">
                          <a:solidFill>
                            <a:schemeClr val="tx1"/>
                          </a:solidFill>
                          <a:effectLst/>
                        </a:rPr>
                        <a:t>666.79404082</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extLst>
                  <a:ext uri="{0D108BD9-81ED-4DB2-BD59-A6C34878D82A}">
                    <a16:rowId xmlns:a16="http://schemas.microsoft.com/office/drawing/2014/main" val="2716157731"/>
                  </a:ext>
                </a:extLst>
              </a:tr>
              <a:tr h="225475">
                <a:tc>
                  <a:txBody>
                    <a:bodyPr/>
                    <a:lstStyle/>
                    <a:p>
                      <a:pPr algn="ctr">
                        <a:lnSpc>
                          <a:spcPct val="107000"/>
                        </a:lnSpc>
                        <a:spcAft>
                          <a:spcPts val="800"/>
                        </a:spcAft>
                        <a:tabLst>
                          <a:tab pos="2143125" algn="l"/>
                          <a:tab pos="2865755" algn="ctr"/>
                        </a:tabLst>
                      </a:pPr>
                      <a:r>
                        <a:rPr lang="en-IN" sz="1600">
                          <a:solidFill>
                            <a:schemeClr val="tx1"/>
                          </a:solidFill>
                          <a:effectLst/>
                        </a:rPr>
                        <a:t>2022-25-07</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tc>
                  <a:txBody>
                    <a:bodyPr/>
                    <a:lstStyle/>
                    <a:p>
                      <a:pPr algn="ctr">
                        <a:lnSpc>
                          <a:spcPct val="107000"/>
                        </a:lnSpc>
                        <a:spcAft>
                          <a:spcPts val="800"/>
                        </a:spcAft>
                        <a:tabLst>
                          <a:tab pos="2143125" algn="l"/>
                          <a:tab pos="2865755" algn="ctr"/>
                        </a:tabLst>
                      </a:pPr>
                      <a:r>
                        <a:rPr lang="en-IN" sz="1600" b="1" dirty="0">
                          <a:solidFill>
                            <a:schemeClr val="tx1"/>
                          </a:solidFill>
                          <a:effectLst/>
                        </a:rPr>
                        <a:t>670.5232625</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extLst>
                  <a:ext uri="{0D108BD9-81ED-4DB2-BD59-A6C34878D82A}">
                    <a16:rowId xmlns:a16="http://schemas.microsoft.com/office/drawing/2014/main" val="4145026468"/>
                  </a:ext>
                </a:extLst>
              </a:tr>
              <a:tr h="225475">
                <a:tc>
                  <a:txBody>
                    <a:bodyPr/>
                    <a:lstStyle/>
                    <a:p>
                      <a:pPr algn="ctr">
                        <a:lnSpc>
                          <a:spcPct val="107000"/>
                        </a:lnSpc>
                        <a:spcAft>
                          <a:spcPts val="800"/>
                        </a:spcAft>
                        <a:tabLst>
                          <a:tab pos="2143125" algn="l"/>
                          <a:tab pos="2865755" algn="ctr"/>
                        </a:tabLst>
                      </a:pPr>
                      <a:r>
                        <a:rPr lang="en-IN" sz="1600">
                          <a:solidFill>
                            <a:schemeClr val="tx1"/>
                          </a:solidFill>
                          <a:effectLst/>
                        </a:rPr>
                        <a:t>2022-26-07</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tc>
                  <a:txBody>
                    <a:bodyPr/>
                    <a:lstStyle/>
                    <a:p>
                      <a:pPr algn="ctr">
                        <a:lnSpc>
                          <a:spcPct val="107000"/>
                        </a:lnSpc>
                        <a:spcAft>
                          <a:spcPts val="800"/>
                        </a:spcAft>
                        <a:tabLst>
                          <a:tab pos="2143125" algn="l"/>
                          <a:tab pos="2865755" algn="ctr"/>
                        </a:tabLst>
                      </a:pPr>
                      <a:r>
                        <a:rPr lang="en-IN" sz="1600" b="1" dirty="0">
                          <a:solidFill>
                            <a:schemeClr val="tx1"/>
                          </a:solidFill>
                          <a:effectLst/>
                        </a:rPr>
                        <a:t>674.31130746</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extLst>
                  <a:ext uri="{0D108BD9-81ED-4DB2-BD59-A6C34878D82A}">
                    <a16:rowId xmlns:a16="http://schemas.microsoft.com/office/drawing/2014/main" val="2897727987"/>
                  </a:ext>
                </a:extLst>
              </a:tr>
              <a:tr h="225475">
                <a:tc>
                  <a:txBody>
                    <a:bodyPr/>
                    <a:lstStyle/>
                    <a:p>
                      <a:pPr algn="ctr">
                        <a:lnSpc>
                          <a:spcPct val="107000"/>
                        </a:lnSpc>
                        <a:spcAft>
                          <a:spcPts val="800"/>
                        </a:spcAft>
                        <a:tabLst>
                          <a:tab pos="2143125" algn="l"/>
                          <a:tab pos="2865755" algn="ctr"/>
                        </a:tabLst>
                      </a:pPr>
                      <a:r>
                        <a:rPr lang="en-IN" sz="1600">
                          <a:solidFill>
                            <a:schemeClr val="tx1"/>
                          </a:solidFill>
                          <a:effectLst/>
                        </a:rPr>
                        <a:t>2022-27-07</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tc>
                  <a:txBody>
                    <a:bodyPr/>
                    <a:lstStyle/>
                    <a:p>
                      <a:pPr algn="ctr">
                        <a:lnSpc>
                          <a:spcPct val="107000"/>
                        </a:lnSpc>
                        <a:spcAft>
                          <a:spcPts val="800"/>
                        </a:spcAft>
                        <a:tabLst>
                          <a:tab pos="2143125" algn="l"/>
                          <a:tab pos="2865755" algn="ctr"/>
                        </a:tabLst>
                      </a:pPr>
                      <a:r>
                        <a:rPr lang="en-IN" sz="1600" b="1" dirty="0">
                          <a:solidFill>
                            <a:schemeClr val="tx1"/>
                          </a:solidFill>
                          <a:effectLst/>
                        </a:rPr>
                        <a:t>678.14105525</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extLst>
                  <a:ext uri="{0D108BD9-81ED-4DB2-BD59-A6C34878D82A}">
                    <a16:rowId xmlns:a16="http://schemas.microsoft.com/office/drawing/2014/main" val="1290127778"/>
                  </a:ext>
                </a:extLst>
              </a:tr>
              <a:tr h="225475">
                <a:tc>
                  <a:txBody>
                    <a:bodyPr/>
                    <a:lstStyle/>
                    <a:p>
                      <a:pPr algn="ctr">
                        <a:lnSpc>
                          <a:spcPct val="107000"/>
                        </a:lnSpc>
                        <a:spcAft>
                          <a:spcPts val="800"/>
                        </a:spcAft>
                        <a:tabLst>
                          <a:tab pos="2143125" algn="l"/>
                          <a:tab pos="2865755" algn="ctr"/>
                        </a:tabLst>
                      </a:pPr>
                      <a:r>
                        <a:rPr lang="en-IN" sz="1600">
                          <a:solidFill>
                            <a:schemeClr val="tx1"/>
                          </a:solidFill>
                          <a:effectLst/>
                        </a:rPr>
                        <a:t>2022-28-07</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tc>
                  <a:txBody>
                    <a:bodyPr/>
                    <a:lstStyle/>
                    <a:p>
                      <a:pPr algn="ctr">
                        <a:lnSpc>
                          <a:spcPct val="107000"/>
                        </a:lnSpc>
                        <a:spcAft>
                          <a:spcPts val="800"/>
                        </a:spcAft>
                        <a:tabLst>
                          <a:tab pos="2143125" algn="l"/>
                          <a:tab pos="2865755" algn="ctr"/>
                        </a:tabLst>
                      </a:pPr>
                      <a:r>
                        <a:rPr lang="en-IN" sz="1600" b="1" dirty="0">
                          <a:solidFill>
                            <a:schemeClr val="tx1"/>
                          </a:solidFill>
                          <a:effectLst/>
                        </a:rPr>
                        <a:t>681.99761432</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extLst>
                  <a:ext uri="{0D108BD9-81ED-4DB2-BD59-A6C34878D82A}">
                    <a16:rowId xmlns:a16="http://schemas.microsoft.com/office/drawing/2014/main" val="603807314"/>
                  </a:ext>
                </a:extLst>
              </a:tr>
              <a:tr h="225475">
                <a:tc>
                  <a:txBody>
                    <a:bodyPr/>
                    <a:lstStyle/>
                    <a:p>
                      <a:pPr algn="ctr">
                        <a:lnSpc>
                          <a:spcPct val="107000"/>
                        </a:lnSpc>
                        <a:spcAft>
                          <a:spcPts val="800"/>
                        </a:spcAft>
                        <a:tabLst>
                          <a:tab pos="2143125" algn="l"/>
                          <a:tab pos="2865755" algn="ctr"/>
                        </a:tabLst>
                      </a:pPr>
                      <a:r>
                        <a:rPr lang="en-IN" sz="1600">
                          <a:solidFill>
                            <a:schemeClr val="tx1"/>
                          </a:solidFill>
                          <a:effectLst/>
                        </a:rPr>
                        <a:t>2022-29-07</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tc>
                  <a:txBody>
                    <a:bodyPr/>
                    <a:lstStyle/>
                    <a:p>
                      <a:pPr algn="ctr">
                        <a:lnSpc>
                          <a:spcPct val="107000"/>
                        </a:lnSpc>
                        <a:spcAft>
                          <a:spcPts val="800"/>
                        </a:spcAft>
                        <a:tabLst>
                          <a:tab pos="2143125" algn="l"/>
                          <a:tab pos="2865755" algn="ctr"/>
                        </a:tabLst>
                      </a:pPr>
                      <a:r>
                        <a:rPr lang="en-IN" sz="1600" b="1" dirty="0">
                          <a:solidFill>
                            <a:schemeClr val="tx1"/>
                          </a:solidFill>
                          <a:effectLst/>
                        </a:rPr>
                        <a:t>685.86761132</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extLst>
                  <a:ext uri="{0D108BD9-81ED-4DB2-BD59-A6C34878D82A}">
                    <a16:rowId xmlns:a16="http://schemas.microsoft.com/office/drawing/2014/main" val="1857299393"/>
                  </a:ext>
                </a:extLst>
              </a:tr>
              <a:tr h="225475">
                <a:tc>
                  <a:txBody>
                    <a:bodyPr/>
                    <a:lstStyle/>
                    <a:p>
                      <a:pPr algn="ctr">
                        <a:lnSpc>
                          <a:spcPct val="107000"/>
                        </a:lnSpc>
                        <a:spcAft>
                          <a:spcPts val="800"/>
                        </a:spcAft>
                        <a:tabLst>
                          <a:tab pos="2143125" algn="l"/>
                          <a:tab pos="2865755" algn="ctr"/>
                        </a:tabLst>
                      </a:pPr>
                      <a:r>
                        <a:rPr lang="en-IN" sz="1600">
                          <a:solidFill>
                            <a:schemeClr val="tx1"/>
                          </a:solidFill>
                          <a:effectLst/>
                        </a:rPr>
                        <a:t>2022-01-08</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tc>
                  <a:txBody>
                    <a:bodyPr/>
                    <a:lstStyle/>
                    <a:p>
                      <a:pPr algn="ctr">
                        <a:lnSpc>
                          <a:spcPct val="107000"/>
                        </a:lnSpc>
                        <a:spcAft>
                          <a:spcPts val="800"/>
                        </a:spcAft>
                        <a:tabLst>
                          <a:tab pos="2143125" algn="l"/>
                          <a:tab pos="2865755" algn="ctr"/>
                        </a:tabLst>
                      </a:pPr>
                      <a:r>
                        <a:rPr lang="en-IN" sz="1600" b="1" dirty="0">
                          <a:solidFill>
                            <a:schemeClr val="tx1"/>
                          </a:solidFill>
                          <a:effectLst/>
                        </a:rPr>
                        <a:t>689.73919116</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extLst>
                  <a:ext uri="{0D108BD9-81ED-4DB2-BD59-A6C34878D82A}">
                    <a16:rowId xmlns:a16="http://schemas.microsoft.com/office/drawing/2014/main" val="2894569889"/>
                  </a:ext>
                </a:extLst>
              </a:tr>
              <a:tr h="225475">
                <a:tc>
                  <a:txBody>
                    <a:bodyPr/>
                    <a:lstStyle/>
                    <a:p>
                      <a:pPr algn="ctr">
                        <a:lnSpc>
                          <a:spcPct val="107000"/>
                        </a:lnSpc>
                        <a:spcAft>
                          <a:spcPts val="800"/>
                        </a:spcAft>
                        <a:tabLst>
                          <a:tab pos="2143125" algn="l"/>
                          <a:tab pos="2865755" algn="ctr"/>
                        </a:tabLst>
                      </a:pPr>
                      <a:r>
                        <a:rPr lang="en-IN" sz="1600">
                          <a:solidFill>
                            <a:schemeClr val="tx1"/>
                          </a:solidFill>
                          <a:effectLst/>
                        </a:rPr>
                        <a:t>2022-02-08</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tc>
                  <a:txBody>
                    <a:bodyPr/>
                    <a:lstStyle/>
                    <a:p>
                      <a:pPr algn="ctr">
                        <a:lnSpc>
                          <a:spcPct val="107000"/>
                        </a:lnSpc>
                        <a:spcAft>
                          <a:spcPts val="800"/>
                        </a:spcAft>
                        <a:tabLst>
                          <a:tab pos="2143125" algn="l"/>
                          <a:tab pos="2865755" algn="ctr"/>
                        </a:tabLst>
                      </a:pPr>
                      <a:r>
                        <a:rPr lang="en-IN" sz="1600" b="1" dirty="0">
                          <a:solidFill>
                            <a:schemeClr val="tx1"/>
                          </a:solidFill>
                          <a:effectLst/>
                        </a:rPr>
                        <a:t>693.60146781</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extLst>
                  <a:ext uri="{0D108BD9-81ED-4DB2-BD59-A6C34878D82A}">
                    <a16:rowId xmlns:a16="http://schemas.microsoft.com/office/drawing/2014/main" val="1420531267"/>
                  </a:ext>
                </a:extLst>
              </a:tr>
              <a:tr h="225475">
                <a:tc>
                  <a:txBody>
                    <a:bodyPr/>
                    <a:lstStyle/>
                    <a:p>
                      <a:pPr algn="ctr">
                        <a:lnSpc>
                          <a:spcPct val="107000"/>
                        </a:lnSpc>
                        <a:spcAft>
                          <a:spcPts val="800"/>
                        </a:spcAft>
                        <a:tabLst>
                          <a:tab pos="2143125" algn="l"/>
                          <a:tab pos="2865755" algn="ctr"/>
                        </a:tabLst>
                      </a:pPr>
                      <a:r>
                        <a:rPr lang="en-IN" sz="1600">
                          <a:solidFill>
                            <a:schemeClr val="tx1"/>
                          </a:solidFill>
                          <a:effectLst/>
                        </a:rPr>
                        <a:t>2022-03-08</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tc>
                  <a:txBody>
                    <a:bodyPr/>
                    <a:lstStyle/>
                    <a:p>
                      <a:pPr algn="ctr">
                        <a:lnSpc>
                          <a:spcPct val="107000"/>
                        </a:lnSpc>
                        <a:spcAft>
                          <a:spcPts val="800"/>
                        </a:spcAft>
                        <a:tabLst>
                          <a:tab pos="2143125" algn="l"/>
                          <a:tab pos="2865755" algn="ctr"/>
                        </a:tabLst>
                      </a:pPr>
                      <a:r>
                        <a:rPr lang="en-IN" sz="1600" b="1" dirty="0">
                          <a:solidFill>
                            <a:schemeClr val="tx1"/>
                          </a:solidFill>
                          <a:effectLst/>
                        </a:rPr>
                        <a:t>697.44426591</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80" marR="48380" marT="0" marB="0"/>
                </a:tc>
                <a:extLst>
                  <a:ext uri="{0D108BD9-81ED-4DB2-BD59-A6C34878D82A}">
                    <a16:rowId xmlns:a16="http://schemas.microsoft.com/office/drawing/2014/main" val="1147855292"/>
                  </a:ext>
                </a:extLst>
              </a:tr>
            </a:tbl>
          </a:graphicData>
        </a:graphic>
      </p:graphicFrame>
    </p:spTree>
    <p:extLst>
      <p:ext uri="{BB962C8B-B14F-4D97-AF65-F5344CB8AC3E}">
        <p14:creationId xmlns:p14="http://schemas.microsoft.com/office/powerpoint/2010/main" val="1430513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2E8D2F-3E60-5AD6-5497-2DF4C117D966}"/>
              </a:ext>
            </a:extLst>
          </p:cNvPr>
          <p:cNvSpPr>
            <a:spLocks noGrp="1"/>
          </p:cNvSpPr>
          <p:nvPr>
            <p:ph idx="1"/>
          </p:nvPr>
        </p:nvSpPr>
        <p:spPr>
          <a:xfrm>
            <a:off x="838200" y="529389"/>
            <a:ext cx="10515600" cy="5647574"/>
          </a:xfrm>
        </p:spPr>
        <p:txBody>
          <a:bodyPr/>
          <a:lstStyle/>
          <a:p>
            <a:pPr marL="0" indent="0">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2400" b="1" dirty="0">
                <a:effectLst/>
                <a:latin typeface="Calibri" panose="020F0502020204030204" pitchFamily="34" charset="0"/>
                <a:ea typeface="Calibri" panose="020F0502020204030204" pitchFamily="34" charset="0"/>
                <a:cs typeface="Times New Roman" panose="02020603050405020304" pitchFamily="18" charset="0"/>
              </a:rPr>
              <a:t>We perform LSTM model for different time interval:</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4" name="Table 3">
            <a:extLst>
              <a:ext uri="{FF2B5EF4-FFF2-40B4-BE49-F238E27FC236}">
                <a16:creationId xmlns:a16="http://schemas.microsoft.com/office/drawing/2014/main" id="{195A7701-ED40-F6E9-8331-E75EA6A416B6}"/>
              </a:ext>
            </a:extLst>
          </p:cNvPr>
          <p:cNvGraphicFramePr>
            <a:graphicFrameLocks noGrp="1"/>
          </p:cNvGraphicFramePr>
          <p:nvPr>
            <p:extLst>
              <p:ext uri="{D42A27DB-BD31-4B8C-83A1-F6EECF244321}">
                <p14:modId xmlns:p14="http://schemas.microsoft.com/office/powerpoint/2010/main" val="2503918247"/>
              </p:ext>
            </p:extLst>
          </p:nvPr>
        </p:nvGraphicFramePr>
        <p:xfrm>
          <a:off x="1324410" y="1145766"/>
          <a:ext cx="8815268" cy="1556385"/>
        </p:xfrm>
        <a:graphic>
          <a:graphicData uri="http://schemas.openxmlformats.org/drawingml/2006/table">
            <a:tbl>
              <a:tblPr firstRow="1" firstCol="1" bandRow="1">
                <a:tableStyleId>{5C22544A-7EE6-4342-B048-85BDC9FD1C3A}</a:tableStyleId>
              </a:tblPr>
              <a:tblGrid>
                <a:gridCol w="1762858">
                  <a:extLst>
                    <a:ext uri="{9D8B030D-6E8A-4147-A177-3AD203B41FA5}">
                      <a16:colId xmlns:a16="http://schemas.microsoft.com/office/drawing/2014/main" val="2463551862"/>
                    </a:ext>
                  </a:extLst>
                </a:gridCol>
                <a:gridCol w="1762858">
                  <a:extLst>
                    <a:ext uri="{9D8B030D-6E8A-4147-A177-3AD203B41FA5}">
                      <a16:colId xmlns:a16="http://schemas.microsoft.com/office/drawing/2014/main" val="941850435"/>
                    </a:ext>
                  </a:extLst>
                </a:gridCol>
                <a:gridCol w="1762858">
                  <a:extLst>
                    <a:ext uri="{9D8B030D-6E8A-4147-A177-3AD203B41FA5}">
                      <a16:colId xmlns:a16="http://schemas.microsoft.com/office/drawing/2014/main" val="4087245535"/>
                    </a:ext>
                  </a:extLst>
                </a:gridCol>
                <a:gridCol w="1762858">
                  <a:extLst>
                    <a:ext uri="{9D8B030D-6E8A-4147-A177-3AD203B41FA5}">
                      <a16:colId xmlns:a16="http://schemas.microsoft.com/office/drawing/2014/main" val="779177453"/>
                    </a:ext>
                  </a:extLst>
                </a:gridCol>
                <a:gridCol w="1763836">
                  <a:extLst>
                    <a:ext uri="{9D8B030D-6E8A-4147-A177-3AD203B41FA5}">
                      <a16:colId xmlns:a16="http://schemas.microsoft.com/office/drawing/2014/main" val="507044746"/>
                    </a:ext>
                  </a:extLst>
                </a:gridCol>
              </a:tblGrid>
              <a:tr h="303231">
                <a:tc>
                  <a:txBody>
                    <a:bodyPr/>
                    <a:lstStyle/>
                    <a:p>
                      <a:pPr algn="just">
                        <a:lnSpc>
                          <a:spcPct val="107000"/>
                        </a:lnSpc>
                        <a:spcAft>
                          <a:spcPts val="800"/>
                        </a:spcAft>
                      </a:pPr>
                      <a:r>
                        <a:rPr lang="en-IN" sz="2000" b="1" dirty="0">
                          <a:solidFill>
                            <a:schemeClr val="tx1"/>
                          </a:solidFill>
                          <a:effectLst/>
                        </a:rPr>
                        <a:t>Bank Name</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000" b="1" dirty="0">
                          <a:solidFill>
                            <a:schemeClr val="tx1"/>
                          </a:solidFill>
                          <a:effectLst/>
                        </a:rPr>
                        <a:t>6 month</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000" b="1" dirty="0">
                          <a:solidFill>
                            <a:schemeClr val="tx1"/>
                          </a:solidFill>
                          <a:effectLst/>
                        </a:rPr>
                        <a:t>1 year</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000" b="1">
                          <a:solidFill>
                            <a:schemeClr val="tx1"/>
                          </a:solidFill>
                          <a:effectLst/>
                        </a:rPr>
                        <a:t>3 year</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000" b="1" dirty="0">
                          <a:solidFill>
                            <a:schemeClr val="tx1"/>
                          </a:solidFill>
                          <a:effectLst/>
                        </a:rPr>
                        <a:t>5 year</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3348064"/>
                  </a:ext>
                </a:extLst>
              </a:tr>
              <a:tr h="303231">
                <a:tc>
                  <a:txBody>
                    <a:bodyPr/>
                    <a:lstStyle/>
                    <a:p>
                      <a:pPr algn="just">
                        <a:lnSpc>
                          <a:spcPct val="107000"/>
                        </a:lnSpc>
                        <a:spcAft>
                          <a:spcPts val="800"/>
                        </a:spcAft>
                      </a:pPr>
                      <a:r>
                        <a:rPr lang="en-IN" sz="2000" b="1" dirty="0">
                          <a:solidFill>
                            <a:schemeClr val="tx1"/>
                          </a:solidFill>
                          <a:effectLst/>
                        </a:rPr>
                        <a:t>HDFC </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800" b="1" dirty="0">
                          <a:solidFill>
                            <a:schemeClr val="tx1"/>
                          </a:solidFill>
                          <a:effectLst/>
                        </a:rPr>
                        <a:t>100.34726573</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800" b="1" dirty="0">
                          <a:solidFill>
                            <a:schemeClr val="tx1"/>
                          </a:solidFill>
                          <a:effectLst/>
                        </a:rPr>
                        <a:t>43.59998799</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800" b="1" dirty="0">
                          <a:solidFill>
                            <a:schemeClr val="tx1"/>
                          </a:solidFill>
                          <a:effectLst/>
                        </a:rPr>
                        <a:t>29.498581118</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800" b="1" dirty="0">
                          <a:solidFill>
                            <a:schemeClr val="tx1"/>
                          </a:solidFill>
                          <a:effectLst/>
                        </a:rPr>
                        <a:t>28.753056665</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86909192"/>
                  </a:ext>
                </a:extLst>
              </a:tr>
              <a:tr h="303231">
                <a:tc>
                  <a:txBody>
                    <a:bodyPr/>
                    <a:lstStyle/>
                    <a:p>
                      <a:pPr algn="just">
                        <a:lnSpc>
                          <a:spcPct val="107000"/>
                        </a:lnSpc>
                        <a:spcAft>
                          <a:spcPts val="800"/>
                        </a:spcAft>
                      </a:pPr>
                      <a:r>
                        <a:rPr lang="en-IN" sz="2000" b="1" dirty="0">
                          <a:solidFill>
                            <a:schemeClr val="tx1"/>
                          </a:solidFill>
                          <a:effectLst/>
                        </a:rPr>
                        <a:t>AXIS </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800" b="1" dirty="0">
                          <a:solidFill>
                            <a:schemeClr val="tx1"/>
                          </a:solidFill>
                          <a:effectLst/>
                        </a:rPr>
                        <a:t>19.173693145</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800" b="1">
                          <a:solidFill>
                            <a:schemeClr val="tx1"/>
                          </a:solidFill>
                          <a:effectLst/>
                        </a:rPr>
                        <a:t>15.17525243</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800" b="1" dirty="0">
                          <a:solidFill>
                            <a:schemeClr val="tx1"/>
                          </a:solidFill>
                          <a:effectLst/>
                        </a:rPr>
                        <a:t>13.255365514</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800" b="1">
                          <a:solidFill>
                            <a:schemeClr val="tx1"/>
                          </a:solidFill>
                          <a:effectLst/>
                        </a:rPr>
                        <a:t>14.4133976644</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14253314"/>
                  </a:ext>
                </a:extLst>
              </a:tr>
              <a:tr h="303231">
                <a:tc>
                  <a:txBody>
                    <a:bodyPr/>
                    <a:lstStyle/>
                    <a:p>
                      <a:pPr algn="just">
                        <a:lnSpc>
                          <a:spcPct val="107000"/>
                        </a:lnSpc>
                        <a:spcAft>
                          <a:spcPts val="800"/>
                        </a:spcAft>
                      </a:pPr>
                      <a:r>
                        <a:rPr lang="en-IN" sz="2000" b="1" dirty="0">
                          <a:solidFill>
                            <a:schemeClr val="tx1"/>
                          </a:solidFill>
                          <a:effectLst/>
                        </a:rPr>
                        <a:t>ICICI </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800" b="1" dirty="0">
                          <a:solidFill>
                            <a:schemeClr val="tx1"/>
                          </a:solidFill>
                          <a:effectLst/>
                        </a:rPr>
                        <a:t>17.476687173</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800" b="1" dirty="0">
                          <a:solidFill>
                            <a:schemeClr val="tx1"/>
                          </a:solidFill>
                          <a:effectLst/>
                        </a:rPr>
                        <a:t>13.27412165</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800" b="1">
                          <a:solidFill>
                            <a:schemeClr val="tx1"/>
                          </a:solidFill>
                          <a:effectLst/>
                        </a:rPr>
                        <a:t>26.853896977</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800" b="1">
                          <a:solidFill>
                            <a:schemeClr val="tx1"/>
                          </a:solidFill>
                          <a:effectLst/>
                        </a:rPr>
                        <a:t>12.6594478040</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0593869"/>
                  </a:ext>
                </a:extLst>
              </a:tr>
              <a:tr h="303231">
                <a:tc>
                  <a:txBody>
                    <a:bodyPr/>
                    <a:lstStyle/>
                    <a:p>
                      <a:pPr algn="just">
                        <a:lnSpc>
                          <a:spcPct val="107000"/>
                        </a:lnSpc>
                        <a:spcAft>
                          <a:spcPts val="800"/>
                        </a:spcAft>
                      </a:pPr>
                      <a:r>
                        <a:rPr lang="en-IN" sz="2000" b="1" dirty="0" err="1">
                          <a:solidFill>
                            <a:schemeClr val="tx1"/>
                          </a:solidFill>
                          <a:effectLst/>
                        </a:rPr>
                        <a:t>Avg</a:t>
                      </a:r>
                      <a:r>
                        <a:rPr lang="en-IN" sz="2000" b="1" dirty="0">
                          <a:solidFill>
                            <a:schemeClr val="tx1"/>
                          </a:solidFill>
                          <a:effectLst/>
                        </a:rPr>
                        <a:t> error</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800" b="1">
                          <a:solidFill>
                            <a:schemeClr val="tx1"/>
                          </a:solidFill>
                          <a:effectLst/>
                        </a:rPr>
                        <a:t>45.6658</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800" b="1" dirty="0">
                          <a:solidFill>
                            <a:schemeClr val="tx1"/>
                          </a:solidFill>
                          <a:effectLst/>
                        </a:rPr>
                        <a:t>24.0148</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800" b="1" dirty="0">
                          <a:solidFill>
                            <a:schemeClr val="tx1"/>
                          </a:solidFill>
                          <a:effectLst/>
                        </a:rPr>
                        <a:t>23.2023</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800" b="1" dirty="0">
                          <a:solidFill>
                            <a:schemeClr val="tx1"/>
                          </a:solidFill>
                          <a:effectLst/>
                        </a:rPr>
                        <a:t>18.6077</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3795615"/>
                  </a:ext>
                </a:extLst>
              </a:tr>
            </a:tbl>
          </a:graphicData>
        </a:graphic>
      </p:graphicFrame>
      <p:graphicFrame>
        <p:nvGraphicFramePr>
          <p:cNvPr id="5" name="Table 4">
            <a:extLst>
              <a:ext uri="{FF2B5EF4-FFF2-40B4-BE49-F238E27FC236}">
                <a16:creationId xmlns:a16="http://schemas.microsoft.com/office/drawing/2014/main" id="{BB79EDA3-E675-A02F-C5F1-6EC19E984F0F}"/>
              </a:ext>
            </a:extLst>
          </p:cNvPr>
          <p:cNvGraphicFramePr>
            <a:graphicFrameLocks noGrp="1"/>
          </p:cNvGraphicFramePr>
          <p:nvPr>
            <p:extLst>
              <p:ext uri="{D42A27DB-BD31-4B8C-83A1-F6EECF244321}">
                <p14:modId xmlns:p14="http://schemas.microsoft.com/office/powerpoint/2010/main" val="4194776680"/>
              </p:ext>
            </p:extLst>
          </p:nvPr>
        </p:nvGraphicFramePr>
        <p:xfrm>
          <a:off x="1324408" y="2932624"/>
          <a:ext cx="8815268" cy="1556385"/>
        </p:xfrm>
        <a:graphic>
          <a:graphicData uri="http://schemas.openxmlformats.org/drawingml/2006/table">
            <a:tbl>
              <a:tblPr firstRow="1" firstCol="1" bandRow="1">
                <a:tableStyleId>{5C22544A-7EE6-4342-B048-85BDC9FD1C3A}</a:tableStyleId>
              </a:tblPr>
              <a:tblGrid>
                <a:gridCol w="1762858">
                  <a:extLst>
                    <a:ext uri="{9D8B030D-6E8A-4147-A177-3AD203B41FA5}">
                      <a16:colId xmlns:a16="http://schemas.microsoft.com/office/drawing/2014/main" val="76160305"/>
                    </a:ext>
                  </a:extLst>
                </a:gridCol>
                <a:gridCol w="1762858">
                  <a:extLst>
                    <a:ext uri="{9D8B030D-6E8A-4147-A177-3AD203B41FA5}">
                      <a16:colId xmlns:a16="http://schemas.microsoft.com/office/drawing/2014/main" val="4250480515"/>
                    </a:ext>
                  </a:extLst>
                </a:gridCol>
                <a:gridCol w="1762858">
                  <a:extLst>
                    <a:ext uri="{9D8B030D-6E8A-4147-A177-3AD203B41FA5}">
                      <a16:colId xmlns:a16="http://schemas.microsoft.com/office/drawing/2014/main" val="2672699044"/>
                    </a:ext>
                  </a:extLst>
                </a:gridCol>
                <a:gridCol w="1762858">
                  <a:extLst>
                    <a:ext uri="{9D8B030D-6E8A-4147-A177-3AD203B41FA5}">
                      <a16:colId xmlns:a16="http://schemas.microsoft.com/office/drawing/2014/main" val="211939565"/>
                    </a:ext>
                  </a:extLst>
                </a:gridCol>
                <a:gridCol w="1763836">
                  <a:extLst>
                    <a:ext uri="{9D8B030D-6E8A-4147-A177-3AD203B41FA5}">
                      <a16:colId xmlns:a16="http://schemas.microsoft.com/office/drawing/2014/main" val="3888463728"/>
                    </a:ext>
                  </a:extLst>
                </a:gridCol>
              </a:tblGrid>
              <a:tr h="303231">
                <a:tc>
                  <a:txBody>
                    <a:bodyPr/>
                    <a:lstStyle/>
                    <a:p>
                      <a:pPr algn="just">
                        <a:lnSpc>
                          <a:spcPct val="107000"/>
                        </a:lnSpc>
                        <a:spcAft>
                          <a:spcPts val="800"/>
                        </a:spcAft>
                      </a:pPr>
                      <a:r>
                        <a:rPr lang="en-IN" sz="2000" b="1" dirty="0">
                          <a:solidFill>
                            <a:schemeClr val="tx1"/>
                          </a:solidFill>
                          <a:effectLst/>
                        </a:rPr>
                        <a:t>Bank Name</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000" b="1" dirty="0">
                          <a:solidFill>
                            <a:schemeClr val="tx1"/>
                          </a:solidFill>
                          <a:effectLst/>
                        </a:rPr>
                        <a:t>6 month</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000" b="1" dirty="0">
                          <a:solidFill>
                            <a:schemeClr val="tx1"/>
                          </a:solidFill>
                          <a:effectLst/>
                        </a:rPr>
                        <a:t>1 year</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000" b="1" dirty="0">
                          <a:solidFill>
                            <a:schemeClr val="tx1"/>
                          </a:solidFill>
                          <a:effectLst/>
                        </a:rPr>
                        <a:t>3 year</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000" b="1" dirty="0">
                          <a:solidFill>
                            <a:schemeClr val="tx1"/>
                          </a:solidFill>
                          <a:effectLst/>
                        </a:rPr>
                        <a:t>5 year</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4921924"/>
                  </a:ext>
                </a:extLst>
              </a:tr>
              <a:tr h="303231">
                <a:tc>
                  <a:txBody>
                    <a:bodyPr/>
                    <a:lstStyle/>
                    <a:p>
                      <a:pPr algn="just">
                        <a:lnSpc>
                          <a:spcPct val="107000"/>
                        </a:lnSpc>
                        <a:spcAft>
                          <a:spcPts val="800"/>
                        </a:spcAft>
                      </a:pPr>
                      <a:r>
                        <a:rPr lang="en-IN" sz="2000" b="1" dirty="0">
                          <a:solidFill>
                            <a:schemeClr val="tx1"/>
                          </a:solidFill>
                          <a:effectLst/>
                        </a:rPr>
                        <a:t>SBI </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800" b="1" dirty="0">
                          <a:solidFill>
                            <a:schemeClr val="tx1"/>
                          </a:solidFill>
                          <a:effectLst/>
                        </a:rPr>
                        <a:t>17.10925646</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800" b="1">
                          <a:solidFill>
                            <a:schemeClr val="tx1"/>
                          </a:solidFill>
                          <a:effectLst/>
                        </a:rPr>
                        <a:t>20.979282847</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800" b="1">
                          <a:solidFill>
                            <a:schemeClr val="tx1"/>
                          </a:solidFill>
                          <a:effectLst/>
                        </a:rPr>
                        <a:t>12.281129625</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800" b="1">
                          <a:solidFill>
                            <a:schemeClr val="tx1"/>
                          </a:solidFill>
                          <a:effectLst/>
                        </a:rPr>
                        <a:t>11.660056047</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01212575"/>
                  </a:ext>
                </a:extLst>
              </a:tr>
              <a:tr h="303231">
                <a:tc>
                  <a:txBody>
                    <a:bodyPr/>
                    <a:lstStyle/>
                    <a:p>
                      <a:pPr algn="just">
                        <a:lnSpc>
                          <a:spcPct val="107000"/>
                        </a:lnSpc>
                        <a:spcAft>
                          <a:spcPts val="800"/>
                        </a:spcAft>
                      </a:pPr>
                      <a:r>
                        <a:rPr lang="en-IN" sz="2000" b="1" dirty="0">
                          <a:solidFill>
                            <a:schemeClr val="tx1"/>
                          </a:solidFill>
                          <a:effectLst/>
                        </a:rPr>
                        <a:t>PNB </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800" b="1" dirty="0">
                          <a:solidFill>
                            <a:schemeClr val="tx1"/>
                          </a:solidFill>
                          <a:effectLst/>
                        </a:rPr>
                        <a:t>2.6642830446</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800" b="1">
                          <a:solidFill>
                            <a:schemeClr val="tx1"/>
                          </a:solidFill>
                          <a:effectLst/>
                        </a:rPr>
                        <a:t>2.4152469758</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800" b="1">
                          <a:solidFill>
                            <a:schemeClr val="tx1"/>
                          </a:solidFill>
                          <a:effectLst/>
                        </a:rPr>
                        <a:t>1.2509023957</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800" b="1">
                          <a:solidFill>
                            <a:schemeClr val="tx1"/>
                          </a:solidFill>
                          <a:effectLst/>
                        </a:rPr>
                        <a:t>1.0238603172</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0530638"/>
                  </a:ext>
                </a:extLst>
              </a:tr>
              <a:tr h="303231">
                <a:tc>
                  <a:txBody>
                    <a:bodyPr/>
                    <a:lstStyle/>
                    <a:p>
                      <a:pPr algn="just">
                        <a:lnSpc>
                          <a:spcPct val="107000"/>
                        </a:lnSpc>
                        <a:spcAft>
                          <a:spcPts val="800"/>
                        </a:spcAft>
                      </a:pPr>
                      <a:r>
                        <a:rPr lang="en-IN" sz="2000" b="1" dirty="0">
                          <a:solidFill>
                            <a:schemeClr val="tx1"/>
                          </a:solidFill>
                          <a:effectLst/>
                        </a:rPr>
                        <a:t>Baroda </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800" b="1" dirty="0">
                          <a:solidFill>
                            <a:schemeClr val="tx1"/>
                          </a:solidFill>
                          <a:effectLst/>
                        </a:rPr>
                        <a:t>5.385010101</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800" b="1" dirty="0">
                          <a:solidFill>
                            <a:schemeClr val="tx1"/>
                          </a:solidFill>
                          <a:effectLst/>
                        </a:rPr>
                        <a:t>8.715423288</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800" b="1" dirty="0">
                          <a:solidFill>
                            <a:schemeClr val="tx1"/>
                          </a:solidFill>
                          <a:effectLst/>
                        </a:rPr>
                        <a:t>2.516242643</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800" b="1">
                          <a:solidFill>
                            <a:schemeClr val="tx1"/>
                          </a:solidFill>
                          <a:effectLst/>
                        </a:rPr>
                        <a:t>2.5052781747</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1858572"/>
                  </a:ext>
                </a:extLst>
              </a:tr>
              <a:tr h="303231">
                <a:tc>
                  <a:txBody>
                    <a:bodyPr/>
                    <a:lstStyle/>
                    <a:p>
                      <a:pPr algn="just">
                        <a:lnSpc>
                          <a:spcPct val="107000"/>
                        </a:lnSpc>
                        <a:spcAft>
                          <a:spcPts val="800"/>
                        </a:spcAft>
                      </a:pPr>
                      <a:r>
                        <a:rPr lang="en-IN" sz="2000" b="1" dirty="0" err="1">
                          <a:solidFill>
                            <a:schemeClr val="tx1"/>
                          </a:solidFill>
                          <a:effectLst/>
                        </a:rPr>
                        <a:t>Avg</a:t>
                      </a:r>
                      <a:r>
                        <a:rPr lang="en-IN" sz="2000" b="1" dirty="0">
                          <a:solidFill>
                            <a:schemeClr val="tx1"/>
                          </a:solidFill>
                          <a:effectLst/>
                        </a:rPr>
                        <a:t> error</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800" b="1">
                          <a:solidFill>
                            <a:schemeClr val="tx1"/>
                          </a:solidFill>
                          <a:effectLst/>
                        </a:rPr>
                        <a:t>8.3861</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800" b="1" dirty="0">
                          <a:solidFill>
                            <a:schemeClr val="tx1"/>
                          </a:solidFill>
                          <a:effectLst/>
                        </a:rPr>
                        <a:t>10.7032</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800" b="1" dirty="0">
                          <a:solidFill>
                            <a:schemeClr val="tx1"/>
                          </a:solidFill>
                          <a:effectLst/>
                        </a:rPr>
                        <a:t>5.3494</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800" b="1" dirty="0">
                          <a:solidFill>
                            <a:schemeClr val="tx1"/>
                          </a:solidFill>
                          <a:effectLst/>
                        </a:rPr>
                        <a:t>5.063</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1645150"/>
                  </a:ext>
                </a:extLst>
              </a:tr>
            </a:tbl>
          </a:graphicData>
        </a:graphic>
      </p:graphicFrame>
      <p:sp>
        <p:nvSpPr>
          <p:cNvPr id="7" name="TextBox 6">
            <a:extLst>
              <a:ext uri="{FF2B5EF4-FFF2-40B4-BE49-F238E27FC236}">
                <a16:creationId xmlns:a16="http://schemas.microsoft.com/office/drawing/2014/main" id="{527E7254-5B72-DB2F-F7A0-861951421F59}"/>
              </a:ext>
            </a:extLst>
          </p:cNvPr>
          <p:cNvSpPr txBox="1"/>
          <p:nvPr/>
        </p:nvSpPr>
        <p:spPr>
          <a:xfrm>
            <a:off x="1324408" y="4719482"/>
            <a:ext cx="8815266" cy="1367234"/>
          </a:xfrm>
          <a:prstGeom prst="rect">
            <a:avLst/>
          </a:prstGeom>
          <a:noFill/>
        </p:spPr>
        <p:txBody>
          <a:bodyPr wrap="square">
            <a:spAutoFit/>
          </a:bodyPr>
          <a:lstStyle/>
          <a:p>
            <a:pPr algn="just">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Interpretation: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It has been observed from the result that for almost all the banks the error level comes down drastically with the test data for longer periods. So LSTM model is best for to predict the share price on long time historical data.</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7956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C4114D-17D1-E27F-A6A7-7B0727B95F8A}"/>
              </a:ext>
            </a:extLst>
          </p:cNvPr>
          <p:cNvSpPr>
            <a:spLocks noGrp="1"/>
          </p:cNvSpPr>
          <p:nvPr>
            <p:ph idx="1"/>
          </p:nvPr>
        </p:nvSpPr>
        <p:spPr>
          <a:xfrm>
            <a:off x="838200" y="243840"/>
            <a:ext cx="10515600" cy="5933123"/>
          </a:xfrm>
        </p:spPr>
        <p:txBody>
          <a:bodyPr/>
          <a:lstStyle/>
          <a:p>
            <a:pPr marL="0" indent="0">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IN" sz="1800" b="1" dirty="0">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2400" b="1" dirty="0">
                <a:effectLst/>
                <a:latin typeface="Calibri" panose="020F0502020204030204" pitchFamily="34" charset="0"/>
                <a:ea typeface="Calibri" panose="020F0502020204030204" pitchFamily="34" charset="0"/>
                <a:cs typeface="Times New Roman" panose="02020603050405020304" pitchFamily="18" charset="0"/>
              </a:rPr>
              <a:t>We perform ARIMA model for different time interval: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0EC37116-79AA-4EDD-80EF-4E50FBD975E1}"/>
              </a:ext>
            </a:extLst>
          </p:cNvPr>
          <p:cNvGraphicFramePr>
            <a:graphicFrameLocks noGrp="1"/>
          </p:cNvGraphicFramePr>
          <p:nvPr>
            <p:extLst>
              <p:ext uri="{D42A27DB-BD31-4B8C-83A1-F6EECF244321}">
                <p14:modId xmlns:p14="http://schemas.microsoft.com/office/powerpoint/2010/main" val="3341684345"/>
              </p:ext>
            </p:extLst>
          </p:nvPr>
        </p:nvGraphicFramePr>
        <p:xfrm>
          <a:off x="1122682" y="1133989"/>
          <a:ext cx="9646918" cy="1685621"/>
        </p:xfrm>
        <a:graphic>
          <a:graphicData uri="http://schemas.openxmlformats.org/drawingml/2006/table">
            <a:tbl>
              <a:tblPr firstRow="1" firstCol="1" bandRow="1">
                <a:tableStyleId>{5C22544A-7EE6-4342-B048-85BDC9FD1C3A}</a:tableStyleId>
              </a:tblPr>
              <a:tblGrid>
                <a:gridCol w="1945638">
                  <a:extLst>
                    <a:ext uri="{9D8B030D-6E8A-4147-A177-3AD203B41FA5}">
                      <a16:colId xmlns:a16="http://schemas.microsoft.com/office/drawing/2014/main" val="1529503784"/>
                    </a:ext>
                  </a:extLst>
                </a:gridCol>
                <a:gridCol w="1879600">
                  <a:extLst>
                    <a:ext uri="{9D8B030D-6E8A-4147-A177-3AD203B41FA5}">
                      <a16:colId xmlns:a16="http://schemas.microsoft.com/office/drawing/2014/main" val="961869964"/>
                    </a:ext>
                  </a:extLst>
                </a:gridCol>
                <a:gridCol w="1992059">
                  <a:extLst>
                    <a:ext uri="{9D8B030D-6E8A-4147-A177-3AD203B41FA5}">
                      <a16:colId xmlns:a16="http://schemas.microsoft.com/office/drawing/2014/main" val="3174301796"/>
                    </a:ext>
                  </a:extLst>
                </a:gridCol>
                <a:gridCol w="1909381">
                  <a:extLst>
                    <a:ext uri="{9D8B030D-6E8A-4147-A177-3AD203B41FA5}">
                      <a16:colId xmlns:a16="http://schemas.microsoft.com/office/drawing/2014/main" val="2319471277"/>
                    </a:ext>
                  </a:extLst>
                </a:gridCol>
                <a:gridCol w="1920240">
                  <a:extLst>
                    <a:ext uri="{9D8B030D-6E8A-4147-A177-3AD203B41FA5}">
                      <a16:colId xmlns:a16="http://schemas.microsoft.com/office/drawing/2014/main" val="3974561639"/>
                    </a:ext>
                  </a:extLst>
                </a:gridCol>
              </a:tblGrid>
              <a:tr h="397408">
                <a:tc>
                  <a:txBody>
                    <a:bodyPr/>
                    <a:lstStyle/>
                    <a:p>
                      <a:pPr algn="ctr">
                        <a:lnSpc>
                          <a:spcPct val="107000"/>
                        </a:lnSpc>
                        <a:spcAft>
                          <a:spcPts val="800"/>
                        </a:spcAft>
                      </a:pPr>
                      <a:r>
                        <a:rPr lang="en-IN" sz="1800" b="1" dirty="0">
                          <a:solidFill>
                            <a:schemeClr val="tx1"/>
                          </a:solidFill>
                          <a:effectLst/>
                        </a:rPr>
                        <a:t>Bank Name</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6 month</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1 year</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3 year</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5 year</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0847411"/>
                  </a:ext>
                </a:extLst>
              </a:tr>
              <a:tr h="340717">
                <a:tc>
                  <a:txBody>
                    <a:bodyPr/>
                    <a:lstStyle/>
                    <a:p>
                      <a:pPr algn="ctr">
                        <a:lnSpc>
                          <a:spcPct val="107000"/>
                        </a:lnSpc>
                        <a:spcAft>
                          <a:spcPts val="800"/>
                        </a:spcAft>
                      </a:pPr>
                      <a:r>
                        <a:rPr lang="en-IN" sz="1800" b="1" dirty="0">
                          <a:solidFill>
                            <a:schemeClr val="tx1"/>
                          </a:solidFill>
                          <a:effectLst/>
                        </a:rPr>
                        <a:t>HDFC </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b="1" dirty="0">
                          <a:solidFill>
                            <a:schemeClr val="tx1"/>
                          </a:solidFill>
                          <a:effectLst/>
                        </a:rPr>
                        <a:t>38.150583481379</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b="1" dirty="0">
                          <a:solidFill>
                            <a:schemeClr val="tx1"/>
                          </a:solidFill>
                          <a:effectLst/>
                        </a:rPr>
                        <a:t>33.614959735605</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b="1" dirty="0">
                          <a:solidFill>
                            <a:schemeClr val="tx1"/>
                          </a:solidFill>
                          <a:effectLst/>
                        </a:rPr>
                        <a:t>107.41865972195</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b="1" dirty="0">
                          <a:solidFill>
                            <a:schemeClr val="tx1"/>
                          </a:solidFill>
                          <a:effectLst/>
                        </a:rPr>
                        <a:t>171.592257586</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3979855"/>
                  </a:ext>
                </a:extLst>
              </a:tr>
              <a:tr h="340717">
                <a:tc>
                  <a:txBody>
                    <a:bodyPr/>
                    <a:lstStyle/>
                    <a:p>
                      <a:pPr algn="ctr">
                        <a:lnSpc>
                          <a:spcPct val="107000"/>
                        </a:lnSpc>
                        <a:spcAft>
                          <a:spcPts val="800"/>
                        </a:spcAft>
                      </a:pPr>
                      <a:r>
                        <a:rPr lang="en-IN" sz="1800" b="1" dirty="0">
                          <a:solidFill>
                            <a:schemeClr val="tx1"/>
                          </a:solidFill>
                          <a:effectLst/>
                        </a:rPr>
                        <a:t>AXIS </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b="1" dirty="0">
                          <a:solidFill>
                            <a:schemeClr val="tx1"/>
                          </a:solidFill>
                          <a:effectLst/>
                        </a:rPr>
                        <a:t>19.404355982462</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b="1" dirty="0">
                          <a:solidFill>
                            <a:schemeClr val="tx1"/>
                          </a:solidFill>
                          <a:effectLst/>
                        </a:rPr>
                        <a:t>101.76303106889</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b="1" dirty="0">
                          <a:solidFill>
                            <a:schemeClr val="tx1"/>
                          </a:solidFill>
                          <a:effectLst/>
                        </a:rPr>
                        <a:t>73.748771396376</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b="1" dirty="0">
                          <a:solidFill>
                            <a:schemeClr val="tx1"/>
                          </a:solidFill>
                          <a:effectLst/>
                        </a:rPr>
                        <a:t>52.7634035162</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1120759"/>
                  </a:ext>
                </a:extLst>
              </a:tr>
              <a:tr h="326680">
                <a:tc>
                  <a:txBody>
                    <a:bodyPr/>
                    <a:lstStyle/>
                    <a:p>
                      <a:pPr algn="ctr">
                        <a:lnSpc>
                          <a:spcPct val="107000"/>
                        </a:lnSpc>
                        <a:spcAft>
                          <a:spcPts val="800"/>
                        </a:spcAft>
                      </a:pPr>
                      <a:r>
                        <a:rPr lang="en-IN" sz="1800" b="1" dirty="0">
                          <a:solidFill>
                            <a:schemeClr val="tx1"/>
                          </a:solidFill>
                          <a:effectLst/>
                        </a:rPr>
                        <a:t>ICICI </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b="1">
                          <a:solidFill>
                            <a:schemeClr val="tx1"/>
                          </a:solidFill>
                          <a:effectLst/>
                        </a:rPr>
                        <a:t>18.784572207323</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b="1" dirty="0">
                          <a:solidFill>
                            <a:schemeClr val="tx1"/>
                          </a:solidFill>
                          <a:effectLst/>
                        </a:rPr>
                        <a:t>39.301218085962</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b="1" dirty="0">
                          <a:solidFill>
                            <a:schemeClr val="tx1"/>
                          </a:solidFill>
                          <a:effectLst/>
                        </a:rPr>
                        <a:t>42.143636019551</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b="1" dirty="0">
                          <a:solidFill>
                            <a:schemeClr val="tx1"/>
                          </a:solidFill>
                          <a:effectLst/>
                        </a:rPr>
                        <a:t>35.441744634</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7207598"/>
                  </a:ext>
                </a:extLst>
              </a:tr>
              <a:tr h="244039">
                <a:tc>
                  <a:txBody>
                    <a:bodyPr/>
                    <a:lstStyle/>
                    <a:p>
                      <a:pPr algn="ctr">
                        <a:lnSpc>
                          <a:spcPct val="107000"/>
                        </a:lnSpc>
                        <a:spcAft>
                          <a:spcPts val="800"/>
                        </a:spcAft>
                      </a:pPr>
                      <a:r>
                        <a:rPr lang="en-IN" sz="1800" b="1" dirty="0" err="1">
                          <a:solidFill>
                            <a:schemeClr val="tx1"/>
                          </a:solidFill>
                          <a:effectLst/>
                        </a:rPr>
                        <a:t>Avg</a:t>
                      </a:r>
                      <a:r>
                        <a:rPr lang="en-IN" sz="1800" b="1" dirty="0">
                          <a:solidFill>
                            <a:schemeClr val="tx1"/>
                          </a:solidFill>
                          <a:effectLst/>
                        </a:rPr>
                        <a:t> error</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b="1">
                          <a:solidFill>
                            <a:schemeClr val="tx1"/>
                          </a:solidFill>
                          <a:effectLst/>
                        </a:rPr>
                        <a:t>25.4465063</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b="1">
                          <a:solidFill>
                            <a:schemeClr val="tx1"/>
                          </a:solidFill>
                          <a:effectLst/>
                        </a:rPr>
                        <a:t>58.225495</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b="1" dirty="0">
                          <a:solidFill>
                            <a:schemeClr val="tx1"/>
                          </a:solidFill>
                          <a:effectLst/>
                        </a:rPr>
                        <a:t>74.43792</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b="1" dirty="0">
                          <a:solidFill>
                            <a:schemeClr val="tx1"/>
                          </a:solidFill>
                          <a:effectLst/>
                        </a:rPr>
                        <a:t>86.5991</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9216900"/>
                  </a:ext>
                </a:extLst>
              </a:tr>
            </a:tbl>
          </a:graphicData>
        </a:graphic>
      </p:graphicFrame>
      <p:graphicFrame>
        <p:nvGraphicFramePr>
          <p:cNvPr id="7" name="Table 6">
            <a:extLst>
              <a:ext uri="{FF2B5EF4-FFF2-40B4-BE49-F238E27FC236}">
                <a16:creationId xmlns:a16="http://schemas.microsoft.com/office/drawing/2014/main" id="{08E76F85-E473-08BF-BFA9-0D4509DDCECE}"/>
              </a:ext>
            </a:extLst>
          </p:cNvPr>
          <p:cNvGraphicFramePr>
            <a:graphicFrameLocks noGrp="1"/>
          </p:cNvGraphicFramePr>
          <p:nvPr>
            <p:extLst>
              <p:ext uri="{D42A27DB-BD31-4B8C-83A1-F6EECF244321}">
                <p14:modId xmlns:p14="http://schemas.microsoft.com/office/powerpoint/2010/main" val="2768676188"/>
              </p:ext>
            </p:extLst>
          </p:nvPr>
        </p:nvGraphicFramePr>
        <p:xfrm>
          <a:off x="1122682" y="3183046"/>
          <a:ext cx="9718038" cy="1772920"/>
        </p:xfrm>
        <a:graphic>
          <a:graphicData uri="http://schemas.openxmlformats.org/drawingml/2006/table">
            <a:tbl>
              <a:tblPr firstRow="1" firstCol="1" bandRow="1">
                <a:tableStyleId>{5C22544A-7EE6-4342-B048-85BDC9FD1C3A}</a:tableStyleId>
              </a:tblPr>
              <a:tblGrid>
                <a:gridCol w="1943392">
                  <a:extLst>
                    <a:ext uri="{9D8B030D-6E8A-4147-A177-3AD203B41FA5}">
                      <a16:colId xmlns:a16="http://schemas.microsoft.com/office/drawing/2014/main" val="42503654"/>
                    </a:ext>
                  </a:extLst>
                </a:gridCol>
                <a:gridCol w="1943392">
                  <a:extLst>
                    <a:ext uri="{9D8B030D-6E8A-4147-A177-3AD203B41FA5}">
                      <a16:colId xmlns:a16="http://schemas.microsoft.com/office/drawing/2014/main" val="3400933987"/>
                    </a:ext>
                  </a:extLst>
                </a:gridCol>
                <a:gridCol w="1943392">
                  <a:extLst>
                    <a:ext uri="{9D8B030D-6E8A-4147-A177-3AD203B41FA5}">
                      <a16:colId xmlns:a16="http://schemas.microsoft.com/office/drawing/2014/main" val="145724704"/>
                    </a:ext>
                  </a:extLst>
                </a:gridCol>
                <a:gridCol w="1943392">
                  <a:extLst>
                    <a:ext uri="{9D8B030D-6E8A-4147-A177-3AD203B41FA5}">
                      <a16:colId xmlns:a16="http://schemas.microsoft.com/office/drawing/2014/main" val="3738540029"/>
                    </a:ext>
                  </a:extLst>
                </a:gridCol>
                <a:gridCol w="1944470">
                  <a:extLst>
                    <a:ext uri="{9D8B030D-6E8A-4147-A177-3AD203B41FA5}">
                      <a16:colId xmlns:a16="http://schemas.microsoft.com/office/drawing/2014/main" val="2047877739"/>
                    </a:ext>
                  </a:extLst>
                </a:gridCol>
              </a:tblGrid>
              <a:tr h="354584">
                <a:tc>
                  <a:txBody>
                    <a:bodyPr/>
                    <a:lstStyle/>
                    <a:p>
                      <a:pPr algn="ctr">
                        <a:lnSpc>
                          <a:spcPct val="107000"/>
                        </a:lnSpc>
                        <a:spcAft>
                          <a:spcPts val="800"/>
                        </a:spcAft>
                      </a:pPr>
                      <a:r>
                        <a:rPr lang="en-IN" sz="1800" b="1" dirty="0">
                          <a:solidFill>
                            <a:schemeClr val="tx1"/>
                          </a:solidFill>
                          <a:effectLst/>
                        </a:rPr>
                        <a:t>Bank Name</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b="1" dirty="0">
                          <a:solidFill>
                            <a:schemeClr val="tx1"/>
                          </a:solidFill>
                          <a:effectLst/>
                        </a:rPr>
                        <a:t>6 month</a:t>
                      </a:r>
                      <a:endParaRPr lang="en-IN"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b="1" dirty="0">
                          <a:solidFill>
                            <a:schemeClr val="tx1"/>
                          </a:solidFill>
                          <a:effectLst/>
                        </a:rPr>
                        <a:t>1 year</a:t>
                      </a:r>
                      <a:endParaRPr lang="en-IN"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b="1" dirty="0">
                          <a:solidFill>
                            <a:schemeClr val="tx1"/>
                          </a:solidFill>
                          <a:effectLst/>
                        </a:rPr>
                        <a:t>3 year</a:t>
                      </a:r>
                      <a:endParaRPr lang="en-IN"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b="1" dirty="0">
                          <a:solidFill>
                            <a:schemeClr val="tx1"/>
                          </a:solidFill>
                          <a:effectLst/>
                        </a:rPr>
                        <a:t>5 year</a:t>
                      </a:r>
                      <a:endParaRPr lang="en-IN"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99960680"/>
                  </a:ext>
                </a:extLst>
              </a:tr>
              <a:tr h="354584">
                <a:tc>
                  <a:txBody>
                    <a:bodyPr/>
                    <a:lstStyle/>
                    <a:p>
                      <a:pPr algn="ctr">
                        <a:lnSpc>
                          <a:spcPct val="107000"/>
                        </a:lnSpc>
                        <a:spcAft>
                          <a:spcPts val="800"/>
                        </a:spcAft>
                      </a:pPr>
                      <a:r>
                        <a:rPr lang="en-IN" sz="1800" b="1" dirty="0">
                          <a:solidFill>
                            <a:schemeClr val="tx1"/>
                          </a:solidFill>
                          <a:effectLst/>
                        </a:rPr>
                        <a:t>SBI </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19.552493057286</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36.40256431812</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36.40256431812</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69.80017741745</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8023952"/>
                  </a:ext>
                </a:extLst>
              </a:tr>
              <a:tr h="354584">
                <a:tc>
                  <a:txBody>
                    <a:bodyPr/>
                    <a:lstStyle/>
                    <a:p>
                      <a:pPr algn="ctr">
                        <a:lnSpc>
                          <a:spcPct val="107000"/>
                        </a:lnSpc>
                        <a:spcAft>
                          <a:spcPts val="800"/>
                        </a:spcAft>
                      </a:pPr>
                      <a:r>
                        <a:rPr lang="en-IN" sz="1800" b="1" dirty="0">
                          <a:solidFill>
                            <a:schemeClr val="tx1"/>
                          </a:solidFill>
                          <a:effectLst/>
                        </a:rPr>
                        <a:t>PNB </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3.1187281682456</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3.623841656841</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a:solidFill>
                            <a:schemeClr val="tx1"/>
                          </a:solidFill>
                          <a:effectLst/>
                        </a:rPr>
                        <a:t>4.878025681776</a:t>
                      </a:r>
                      <a:endParaRPr lang="en-IN"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11.55590804723</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1580107"/>
                  </a:ext>
                </a:extLst>
              </a:tr>
              <a:tr h="354584">
                <a:tc>
                  <a:txBody>
                    <a:bodyPr/>
                    <a:lstStyle/>
                    <a:p>
                      <a:pPr algn="ctr">
                        <a:lnSpc>
                          <a:spcPct val="107000"/>
                        </a:lnSpc>
                        <a:spcAft>
                          <a:spcPts val="800"/>
                        </a:spcAft>
                      </a:pPr>
                      <a:r>
                        <a:rPr lang="en-IN" sz="1800" b="1" dirty="0">
                          <a:solidFill>
                            <a:schemeClr val="tx1"/>
                          </a:solidFill>
                          <a:effectLst/>
                        </a:rPr>
                        <a:t>Baroda </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5.0797281303600</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12.63244485337</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8.34375576668</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35.39502699352</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4608429"/>
                  </a:ext>
                </a:extLst>
              </a:tr>
              <a:tr h="354584">
                <a:tc>
                  <a:txBody>
                    <a:bodyPr/>
                    <a:lstStyle/>
                    <a:p>
                      <a:pPr algn="ctr">
                        <a:lnSpc>
                          <a:spcPct val="107000"/>
                        </a:lnSpc>
                        <a:spcAft>
                          <a:spcPts val="800"/>
                        </a:spcAft>
                      </a:pPr>
                      <a:r>
                        <a:rPr lang="en-IN" sz="1800" b="1" dirty="0" err="1">
                          <a:solidFill>
                            <a:schemeClr val="tx1"/>
                          </a:solidFill>
                          <a:effectLst/>
                        </a:rPr>
                        <a:t>Avg</a:t>
                      </a:r>
                      <a:r>
                        <a:rPr lang="en-IN" sz="1800" b="1" dirty="0">
                          <a:solidFill>
                            <a:schemeClr val="tx1"/>
                          </a:solidFill>
                          <a:effectLst/>
                        </a:rPr>
                        <a:t> error</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a:solidFill>
                            <a:schemeClr val="tx1"/>
                          </a:solidFill>
                          <a:effectLst/>
                        </a:rPr>
                        <a:t>9.25016</a:t>
                      </a:r>
                      <a:endParaRPr lang="en-IN"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17.55294</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16.57252</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dirty="0">
                          <a:solidFill>
                            <a:schemeClr val="tx1"/>
                          </a:solidFill>
                          <a:effectLst/>
                        </a:rPr>
                        <a:t>38.91809</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6173058"/>
                  </a:ext>
                </a:extLst>
              </a:tr>
            </a:tbl>
          </a:graphicData>
        </a:graphic>
      </p:graphicFrame>
      <p:sp>
        <p:nvSpPr>
          <p:cNvPr id="9" name="TextBox 8">
            <a:extLst>
              <a:ext uri="{FF2B5EF4-FFF2-40B4-BE49-F238E27FC236}">
                <a16:creationId xmlns:a16="http://schemas.microsoft.com/office/drawing/2014/main" id="{D11274EB-81E9-3E63-A979-DD9058E3A29C}"/>
              </a:ext>
            </a:extLst>
          </p:cNvPr>
          <p:cNvSpPr txBox="1"/>
          <p:nvPr/>
        </p:nvSpPr>
        <p:spPr>
          <a:xfrm>
            <a:off x="866142" y="5066494"/>
            <a:ext cx="9903458" cy="1367234"/>
          </a:xfrm>
          <a:prstGeom prst="rect">
            <a:avLst/>
          </a:prstGeom>
          <a:noFill/>
        </p:spPr>
        <p:txBody>
          <a:bodyPr wrap="square">
            <a:spAutoFit/>
          </a:bodyPr>
          <a:lstStyle/>
          <a:p>
            <a:pPr algn="just">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Interpretation: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2143125" algn="l"/>
                <a:tab pos="2865755" algn="ctr"/>
              </a:tabLst>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It has been observed from the result that for almost all the banks the error level comes down drastically with the test data for </a:t>
            </a:r>
            <a:r>
              <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rPr>
              <a:t>shorter</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periods. So </a:t>
            </a:r>
            <a:r>
              <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rPr>
              <a:t>ARIMA</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model is best for to predict the share price on short time historical data.</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1994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19585" y="5540"/>
            <a:ext cx="10515600" cy="1325563"/>
          </a:xfrm>
        </p:spPr>
        <p:txBody>
          <a:bodyPr/>
          <a:lstStyle/>
          <a:p>
            <a:pPr algn="ctr"/>
            <a:r>
              <a:rPr lang="en-IN" b="1" dirty="0"/>
              <a:t>CONCLUSIONS:</a:t>
            </a:r>
            <a:endParaRPr lang="en-US" dirty="0"/>
          </a:p>
        </p:txBody>
      </p:sp>
      <p:graphicFrame>
        <p:nvGraphicFramePr>
          <p:cNvPr id="6" name="Content Placeholder 2">
            <a:extLst>
              <a:ext uri="{FF2B5EF4-FFF2-40B4-BE49-F238E27FC236}">
                <a16:creationId xmlns:a16="http://schemas.microsoft.com/office/drawing/2014/main" id="{D0AC58CB-2EF5-7FB3-7D54-0338B640C0CC}"/>
              </a:ext>
            </a:extLst>
          </p:cNvPr>
          <p:cNvGraphicFramePr>
            <a:graphicFrameLocks noGrp="1"/>
          </p:cNvGraphicFramePr>
          <p:nvPr>
            <p:ph idx="1"/>
            <p:extLst>
              <p:ext uri="{D42A27DB-BD31-4B8C-83A1-F6EECF244321}">
                <p14:modId xmlns:p14="http://schemas.microsoft.com/office/powerpoint/2010/main" val="992483122"/>
              </p:ext>
            </p:extLst>
          </p:nvPr>
        </p:nvGraphicFramePr>
        <p:xfrm>
          <a:off x="1235963" y="1163499"/>
          <a:ext cx="9720073" cy="49107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AB797E37-3121-4C49-2F89-0A2246CA9884}"/>
              </a:ext>
            </a:extLst>
          </p:cNvPr>
          <p:cNvSpPr txBox="1"/>
          <p:nvPr/>
        </p:nvSpPr>
        <p:spPr>
          <a:xfrm>
            <a:off x="2332653" y="1601690"/>
            <a:ext cx="8061649" cy="2308324"/>
          </a:xfrm>
          <a:prstGeom prst="rect">
            <a:avLst/>
          </a:prstGeom>
          <a:noFill/>
        </p:spPr>
        <p:txBody>
          <a:bodyPr wrap="square" rtlCol="0">
            <a:spAutoFit/>
          </a:bodyPr>
          <a:lstStyle/>
          <a:p>
            <a:r>
              <a:rPr lang="en-IN" sz="2400" dirty="0"/>
              <a:t>In this project, we study the use of ARIMA model and LSTM model to predict share prices of private and public sector banks. Among these algorithms, we concluded that LSTM model gave us better results. LSTM is a promising type of tool for financial forecasting. </a:t>
            </a:r>
            <a:endParaRPr lang="en-US" sz="2400" dirty="0"/>
          </a:p>
          <a:p>
            <a:endParaRPr lang="en-IN" sz="2400" dirty="0"/>
          </a:p>
        </p:txBody>
      </p:sp>
    </p:spTree>
    <p:extLst>
      <p:ext uri="{BB962C8B-B14F-4D97-AF65-F5344CB8AC3E}">
        <p14:creationId xmlns:p14="http://schemas.microsoft.com/office/powerpoint/2010/main" val="2891428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2">
            <a:extLst>
              <a:ext uri="{FF2B5EF4-FFF2-40B4-BE49-F238E27FC236}">
                <a16:creationId xmlns:a16="http://schemas.microsoft.com/office/drawing/2014/main" id="{157D48FB-CAEF-15C9-A3F7-90259CA8323C}"/>
              </a:ext>
            </a:extLst>
          </p:cNvPr>
          <p:cNvGraphicFramePr>
            <a:graphicFrameLocks noGrp="1"/>
          </p:cNvGraphicFramePr>
          <p:nvPr>
            <p:ph idx="1"/>
            <p:extLst>
              <p:ext uri="{D42A27DB-BD31-4B8C-83A1-F6EECF244321}">
                <p14:modId xmlns:p14="http://schemas.microsoft.com/office/powerpoint/2010/main" val="1054630210"/>
              </p:ext>
            </p:extLst>
          </p:nvPr>
        </p:nvGraphicFramePr>
        <p:xfrm>
          <a:off x="838200" y="640080"/>
          <a:ext cx="10515600" cy="55368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BF398DAC-8C5B-7336-537C-FC8E2FC3B6B9}"/>
              </a:ext>
            </a:extLst>
          </p:cNvPr>
          <p:cNvSpPr txBox="1"/>
          <p:nvPr/>
        </p:nvSpPr>
        <p:spPr>
          <a:xfrm>
            <a:off x="1797184" y="1046142"/>
            <a:ext cx="2136710" cy="461665"/>
          </a:xfrm>
          <a:prstGeom prst="rect">
            <a:avLst/>
          </a:prstGeom>
          <a:noFill/>
        </p:spPr>
        <p:txBody>
          <a:bodyPr wrap="square" rtlCol="0">
            <a:spAutoFit/>
          </a:bodyPr>
          <a:lstStyle/>
          <a:p>
            <a:r>
              <a:rPr lang="en-US" sz="2400" b="1" dirty="0"/>
              <a:t>LIMITATIONS:</a:t>
            </a:r>
            <a:endParaRPr lang="en-IN" b="1" dirty="0"/>
          </a:p>
        </p:txBody>
      </p:sp>
      <p:sp>
        <p:nvSpPr>
          <p:cNvPr id="3" name="TextBox 2">
            <a:extLst>
              <a:ext uri="{FF2B5EF4-FFF2-40B4-BE49-F238E27FC236}">
                <a16:creationId xmlns:a16="http://schemas.microsoft.com/office/drawing/2014/main" id="{F3E88D8F-D3F5-4ED3-8D55-DC982F4D6622}"/>
              </a:ext>
            </a:extLst>
          </p:cNvPr>
          <p:cNvSpPr txBox="1"/>
          <p:nvPr/>
        </p:nvSpPr>
        <p:spPr>
          <a:xfrm>
            <a:off x="1726163" y="1507807"/>
            <a:ext cx="8500188" cy="1631216"/>
          </a:xfrm>
          <a:prstGeom prst="rect">
            <a:avLst/>
          </a:prstGeom>
          <a:noFill/>
        </p:spPr>
        <p:txBody>
          <a:bodyPr wrap="square" rtlCol="0">
            <a:spAutoFit/>
          </a:bodyPr>
          <a:lstStyle/>
          <a:p>
            <a:pPr algn="just"/>
            <a:r>
              <a:rPr lang="en-IN" sz="2400" dirty="0"/>
              <a:t>	The LSTM model is fitted for the bank sector data only. So we cannot generalize this in case of all other sectors.</a:t>
            </a:r>
          </a:p>
          <a:p>
            <a:pPr algn="just"/>
            <a:endParaRPr lang="en-US" sz="2800" dirty="0"/>
          </a:p>
          <a:p>
            <a:pPr algn="just"/>
            <a:endParaRPr lang="en-IN" sz="2400" dirty="0"/>
          </a:p>
        </p:txBody>
      </p:sp>
      <p:sp>
        <p:nvSpPr>
          <p:cNvPr id="4" name="TextBox 3">
            <a:extLst>
              <a:ext uri="{FF2B5EF4-FFF2-40B4-BE49-F238E27FC236}">
                <a16:creationId xmlns:a16="http://schemas.microsoft.com/office/drawing/2014/main" id="{BD08998B-BA36-6AAC-DB18-48FBE5E367F5}"/>
              </a:ext>
            </a:extLst>
          </p:cNvPr>
          <p:cNvSpPr txBox="1"/>
          <p:nvPr/>
        </p:nvSpPr>
        <p:spPr>
          <a:xfrm>
            <a:off x="1726163" y="3864708"/>
            <a:ext cx="9311174" cy="2585323"/>
          </a:xfrm>
          <a:prstGeom prst="rect">
            <a:avLst/>
          </a:prstGeom>
          <a:noFill/>
        </p:spPr>
        <p:txBody>
          <a:bodyPr wrap="square" rtlCol="0">
            <a:spAutoFit/>
          </a:bodyPr>
          <a:lstStyle/>
          <a:p>
            <a:pPr algn="just"/>
            <a:r>
              <a:rPr lang="en-IN" sz="2400" dirty="0"/>
              <a:t>	Stock Data not only depends on the Trend in the Historical Data, it also mainly depends on the product value or the satisfaction of the customers with the company’s market. So, the future implementation includes analysing the sentiment of the customers reviewed on the products related to a company or its domain and add this analysis to the prediction using LSTM</a:t>
            </a:r>
            <a:r>
              <a:rPr lang="en-IN" sz="2400" b="1" dirty="0"/>
              <a:t>.</a:t>
            </a:r>
            <a:endParaRPr lang="en-US" sz="2400" b="1" dirty="0"/>
          </a:p>
          <a:p>
            <a:endParaRPr lang="en-IN" dirty="0"/>
          </a:p>
        </p:txBody>
      </p:sp>
    </p:spTree>
    <p:extLst>
      <p:ext uri="{BB962C8B-B14F-4D97-AF65-F5344CB8AC3E}">
        <p14:creationId xmlns:p14="http://schemas.microsoft.com/office/powerpoint/2010/main" val="2003387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07A8E-9503-0A7B-A152-6E9A632C9138}"/>
              </a:ext>
            </a:extLst>
          </p:cNvPr>
          <p:cNvSpPr>
            <a:spLocks noGrp="1"/>
          </p:cNvSpPr>
          <p:nvPr>
            <p:ph type="title"/>
          </p:nvPr>
        </p:nvSpPr>
        <p:spPr>
          <a:xfrm>
            <a:off x="873208" y="851546"/>
            <a:ext cx="9720072" cy="1499616"/>
          </a:xfrm>
        </p:spPr>
        <p:txBody>
          <a:bodyPr/>
          <a:lstStyle/>
          <a:p>
            <a:r>
              <a:rPr lang="en-IN" b="1" dirty="0">
                <a:solidFill>
                  <a:schemeClr val="tx1"/>
                </a:solidFill>
              </a:rPr>
              <a:t>REFERENCES:</a:t>
            </a:r>
            <a:br>
              <a:rPr lang="en-US" dirty="0">
                <a:solidFill>
                  <a:schemeClr val="tx1"/>
                </a:solidFill>
              </a:rPr>
            </a:br>
            <a:endParaRPr lang="en-IN" dirty="0">
              <a:solidFill>
                <a:schemeClr val="tx1"/>
              </a:solidFill>
            </a:endParaRPr>
          </a:p>
        </p:txBody>
      </p:sp>
      <p:sp>
        <p:nvSpPr>
          <p:cNvPr id="3" name="Content Placeholder 2">
            <a:extLst>
              <a:ext uri="{FF2B5EF4-FFF2-40B4-BE49-F238E27FC236}">
                <a16:creationId xmlns:a16="http://schemas.microsoft.com/office/drawing/2014/main" id="{B6DA3AFE-F898-EB61-6000-5AE4EC803980}"/>
              </a:ext>
            </a:extLst>
          </p:cNvPr>
          <p:cNvSpPr>
            <a:spLocks noGrp="1"/>
          </p:cNvSpPr>
          <p:nvPr>
            <p:ph idx="1"/>
          </p:nvPr>
        </p:nvSpPr>
        <p:spPr>
          <a:xfrm>
            <a:off x="873207" y="1797727"/>
            <a:ext cx="9720073" cy="4842769"/>
          </a:xfrm>
        </p:spPr>
        <p:txBody>
          <a:bodyPr>
            <a:normAutofit fontScale="92500" lnSpcReduction="20000"/>
          </a:bodyPr>
          <a:lstStyle/>
          <a:p>
            <a:pPr algn="ctr">
              <a:lnSpc>
                <a:spcPct val="107000"/>
              </a:lnSpc>
              <a:spcAft>
                <a:spcPts val="800"/>
              </a:spcAft>
            </a:pPr>
            <a:r>
              <a:rPr lang="en-IN" sz="1000" b="1" i="1"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Wingdings" panose="05000000000000000000" pitchFamily="2" charset="2"/>
              <a:buChar char=""/>
            </a:pPr>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Devi, B. U., Sundar, D., &amp; Alli, P. (2013). An effective time series analysis for stock trend prediction using ARIMA model for nifty midcap-50. </a:t>
            </a:r>
            <a:r>
              <a:rPr lang="en-IN" sz="24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International Journal of Data Mining &amp; Knowledge Management Process</a:t>
            </a:r>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4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a:t>
            </a:r>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 65.</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Wingdings" panose="05000000000000000000" pitchFamily="2" charset="2"/>
              <a:buChar char=""/>
            </a:pPr>
            <a:r>
              <a:rPr lang="en-IN" sz="24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Ariyo</a:t>
            </a:r>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 A., </a:t>
            </a:r>
            <a:r>
              <a:rPr lang="en-IN" sz="24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Adewumi</a:t>
            </a:r>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 O., &amp; Ayo, C. K. (2014, March). Stock price prediction using the ARIMA model. In </a:t>
            </a:r>
            <a:r>
              <a:rPr lang="en-IN" sz="24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2014 </a:t>
            </a:r>
            <a:r>
              <a:rPr lang="en-IN" sz="2400" i="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UKSim</a:t>
            </a:r>
            <a:r>
              <a:rPr lang="en-IN" sz="24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-AMSS 16th international conference on computer modelling and simulation</a:t>
            </a:r>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(pp. 106-112). IEEE.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Wingdings" panose="05000000000000000000" pitchFamily="2" charset="2"/>
              <a:buChar char=""/>
            </a:pPr>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Ghosh, A., Bose, S., Maji, G., Debnath, N., &amp; Sen, S. (2019, September). Stock price prediction using LSTM on Indian Share Market. In </a:t>
            </a:r>
            <a:r>
              <a:rPr lang="en-IN" sz="24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Proceedings of 32nd international conference on</a:t>
            </a:r>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(Vol. 63, pp. 101-110).</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spcAft>
                <a:spcPts val="800"/>
              </a:spcAft>
              <a:buFont typeface="Wingdings" panose="05000000000000000000" pitchFamily="2" charset="2"/>
              <a:buChar char=""/>
            </a:pPr>
            <a:r>
              <a:rPr lang="en-IN" sz="24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Vijh</a:t>
            </a:r>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 </a:t>
            </a:r>
            <a:r>
              <a:rPr lang="en-IN" sz="24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Chandola</a:t>
            </a:r>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 </a:t>
            </a:r>
            <a:r>
              <a:rPr lang="en-IN" sz="24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Tikkiwal</a:t>
            </a:r>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V. A., &amp; Kumar, A. (2020). Stock closing price prediction using machine learning techniques. </a:t>
            </a:r>
            <a:r>
              <a:rPr lang="en-IN" sz="24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Procedia computer science</a:t>
            </a:r>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4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167</a:t>
            </a:r>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599-606.</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b="1" dirty="0"/>
          </a:p>
          <a:p>
            <a:endParaRPr lang="en-IN" dirty="0"/>
          </a:p>
        </p:txBody>
      </p:sp>
    </p:spTree>
    <p:extLst>
      <p:ext uri="{BB962C8B-B14F-4D97-AF65-F5344CB8AC3E}">
        <p14:creationId xmlns:p14="http://schemas.microsoft.com/office/powerpoint/2010/main" val="41030641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1265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4275" y="640080"/>
            <a:ext cx="6707817" cy="3034857"/>
          </a:xfrm>
        </p:spPr>
        <p:txBody>
          <a:bodyPr vert="horz" lIns="91440" tIns="45720" rIns="91440" bIns="45720" rtlCol="0" anchor="b">
            <a:normAutofit/>
          </a:bodyPr>
          <a:lstStyle/>
          <a:p>
            <a:pPr algn="r"/>
            <a:r>
              <a:rPr lang="en-US" b="1" kern="1200" cap="all" spc="200" baseline="0" dirty="0">
                <a:solidFill>
                  <a:schemeClr val="tx1"/>
                </a:solidFill>
                <a:latin typeface="+mj-lt"/>
                <a:ea typeface="+mj-ea"/>
                <a:cs typeface="+mj-cs"/>
              </a:rPr>
              <a:t>THANK YOU</a:t>
            </a:r>
          </a:p>
        </p:txBody>
      </p:sp>
      <p:cxnSp>
        <p:nvCxnSpPr>
          <p:cNvPr id="19" name="Straight Connector 18">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5582" y="3765314"/>
            <a:ext cx="585216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6" name="Graphic 5" descr="Smiling Face with No Fill">
            <a:extLst>
              <a:ext uri="{FF2B5EF4-FFF2-40B4-BE49-F238E27FC236}">
                <a16:creationId xmlns:a16="http://schemas.microsoft.com/office/drawing/2014/main" id="{09FEA8DC-E852-3799-2770-5A8EA99371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07911" y="2604714"/>
            <a:ext cx="1648572" cy="1648572"/>
          </a:xfrm>
          <a:prstGeom prst="rect">
            <a:avLst/>
          </a:prstGeom>
        </p:spPr>
      </p:pic>
    </p:spTree>
    <p:extLst>
      <p:ext uri="{BB962C8B-B14F-4D97-AF65-F5344CB8AC3E}">
        <p14:creationId xmlns:p14="http://schemas.microsoft.com/office/powerpoint/2010/main" val="19900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38A41-795D-A7CC-857E-25BC0012FF8F}"/>
              </a:ext>
            </a:extLst>
          </p:cNvPr>
          <p:cNvSpPr>
            <a:spLocks noGrp="1"/>
          </p:cNvSpPr>
          <p:nvPr>
            <p:ph type="title"/>
          </p:nvPr>
        </p:nvSpPr>
        <p:spPr>
          <a:xfrm>
            <a:off x="775555" y="523073"/>
            <a:ext cx="9720072" cy="1499616"/>
          </a:xfrm>
        </p:spPr>
        <p:txBody>
          <a:bodyPr/>
          <a:lstStyle/>
          <a:p>
            <a:r>
              <a:rPr lang="en-IN" sz="5400" b="1" dirty="0">
                <a:solidFill>
                  <a:schemeClr val="tx1"/>
                </a:solidFill>
              </a:rPr>
              <a:t>INTRODUCTION</a:t>
            </a:r>
            <a:endParaRPr lang="en-IN" dirty="0">
              <a:solidFill>
                <a:schemeClr val="tx1"/>
              </a:solidFill>
            </a:endParaRPr>
          </a:p>
        </p:txBody>
      </p:sp>
      <p:sp>
        <p:nvSpPr>
          <p:cNvPr id="3" name="Content Placeholder 2">
            <a:extLst>
              <a:ext uri="{FF2B5EF4-FFF2-40B4-BE49-F238E27FC236}">
                <a16:creationId xmlns:a16="http://schemas.microsoft.com/office/drawing/2014/main" id="{75757320-7E0F-BBCE-C47D-A7ABA3C59FDC}"/>
              </a:ext>
            </a:extLst>
          </p:cNvPr>
          <p:cNvSpPr>
            <a:spLocks noGrp="1"/>
          </p:cNvSpPr>
          <p:nvPr>
            <p:ph idx="1"/>
          </p:nvPr>
        </p:nvSpPr>
        <p:spPr>
          <a:xfrm>
            <a:off x="204187" y="1913138"/>
            <a:ext cx="11913832" cy="4753992"/>
          </a:xfrm>
        </p:spPr>
        <p:txBody>
          <a:bodyPr>
            <a:normAutofit/>
          </a:bodyPr>
          <a:lstStyle/>
          <a:p>
            <a:pPr marL="0" indent="0" algn="just">
              <a:buNone/>
            </a:pPr>
            <a:r>
              <a:rPr lang="en-IN" sz="2400" dirty="0"/>
              <a:t>           Predicting stock market is one of the most difficult tasks in the field of computation. There           	are many factors involved in the prediction – physical factors vs. physiological, rational 	and irrational behaviour, investor sentiment, market rumours, etc. All these aspects 	combine to make stock prices volatile and very difficult to predict with a high degree of 	accuracy.</a:t>
            </a:r>
            <a:r>
              <a:rPr lang="en-IN" sz="2400" i="1" dirty="0"/>
              <a:t> </a:t>
            </a:r>
          </a:p>
          <a:p>
            <a:pPr marL="0" indent="0" algn="just">
              <a:buNone/>
            </a:pPr>
            <a:endParaRPr lang="en-IN" sz="2400" dirty="0"/>
          </a:p>
          <a:p>
            <a:pPr marL="0" indent="0" algn="just">
              <a:buNone/>
            </a:pPr>
            <a:r>
              <a:rPr lang="en-US" sz="2400" dirty="0"/>
              <a:t>	In this project, we have performed time series analysis with the help of a Autoregressive 	Integrated Moving Average (ARIMA), Long Short-Term Memory(LSTM) networks. We have 	predicted the future stock prices of the private sector banks and public sector banks, 	based on its stock prices of the past 5 years</a:t>
            </a:r>
          </a:p>
          <a:p>
            <a:pPr>
              <a:buFont typeface="Arial" panose="020B0604020202020204" pitchFamily="34" charset="0"/>
              <a:buChar char="•"/>
            </a:pPr>
            <a:endParaRPr lang="en-US" sz="2400" dirty="0"/>
          </a:p>
          <a:p>
            <a:pPr>
              <a:buFont typeface="Arial" panose="020B0604020202020204" pitchFamily="34" charset="0"/>
              <a:buChar char="•"/>
            </a:pPr>
            <a:endParaRPr lang="en-IN" dirty="0"/>
          </a:p>
        </p:txBody>
      </p:sp>
      <p:sp>
        <p:nvSpPr>
          <p:cNvPr id="4" name="Rectangle 3" descr="Dollar">
            <a:extLst>
              <a:ext uri="{FF2B5EF4-FFF2-40B4-BE49-F238E27FC236}">
                <a16:creationId xmlns:a16="http://schemas.microsoft.com/office/drawing/2014/main" id="{63E142A2-1E86-76E2-6B97-C9F1E52CF7F4}"/>
              </a:ext>
            </a:extLst>
          </p:cNvPr>
          <p:cNvSpPr/>
          <p:nvPr/>
        </p:nvSpPr>
        <p:spPr>
          <a:xfrm>
            <a:off x="204187" y="2403407"/>
            <a:ext cx="790111" cy="739288"/>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5" name="Rectangle 4" descr="Bar Graph with Upward Trend">
            <a:extLst>
              <a:ext uri="{FF2B5EF4-FFF2-40B4-BE49-F238E27FC236}">
                <a16:creationId xmlns:a16="http://schemas.microsoft.com/office/drawing/2014/main" id="{6806DCFC-39DB-D9BD-42B5-F462178B0E07}"/>
              </a:ext>
            </a:extLst>
          </p:cNvPr>
          <p:cNvSpPr/>
          <p:nvPr/>
        </p:nvSpPr>
        <p:spPr>
          <a:xfrm>
            <a:off x="204187" y="4532759"/>
            <a:ext cx="790111" cy="811597"/>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Tree>
    <p:extLst>
      <p:ext uri="{BB962C8B-B14F-4D97-AF65-F5344CB8AC3E}">
        <p14:creationId xmlns:p14="http://schemas.microsoft.com/office/powerpoint/2010/main" val="1647881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F6F5A-FCF1-F9A4-8C50-6868C0A41BD7}"/>
              </a:ext>
            </a:extLst>
          </p:cNvPr>
          <p:cNvSpPr>
            <a:spLocks noGrp="1"/>
          </p:cNvSpPr>
          <p:nvPr>
            <p:ph type="title"/>
          </p:nvPr>
        </p:nvSpPr>
        <p:spPr/>
        <p:txBody>
          <a:bodyPr/>
          <a:lstStyle/>
          <a:p>
            <a:r>
              <a:rPr lang="en-IN" b="1" dirty="0">
                <a:solidFill>
                  <a:schemeClr val="tx1"/>
                </a:solidFill>
              </a:rPr>
              <a:t>OBJECTIVES</a:t>
            </a:r>
            <a:endParaRPr lang="en-IN" dirty="0">
              <a:solidFill>
                <a:schemeClr val="tx1"/>
              </a:solidFill>
            </a:endParaRPr>
          </a:p>
        </p:txBody>
      </p:sp>
      <p:sp>
        <p:nvSpPr>
          <p:cNvPr id="3" name="Content Placeholder 2">
            <a:extLst>
              <a:ext uri="{FF2B5EF4-FFF2-40B4-BE49-F238E27FC236}">
                <a16:creationId xmlns:a16="http://schemas.microsoft.com/office/drawing/2014/main" id="{1487C816-7038-1B31-ED4C-868A075F95F1}"/>
              </a:ext>
            </a:extLst>
          </p:cNvPr>
          <p:cNvSpPr>
            <a:spLocks noGrp="1"/>
          </p:cNvSpPr>
          <p:nvPr>
            <p:ph idx="1"/>
          </p:nvPr>
        </p:nvSpPr>
        <p:spPr>
          <a:xfrm>
            <a:off x="1024127" y="2084832"/>
            <a:ext cx="9720073" cy="4023360"/>
          </a:xfrm>
        </p:spPr>
        <p:txBody>
          <a:bodyPr>
            <a:normAutofit/>
          </a:bodyPr>
          <a:lstStyle/>
          <a:p>
            <a:pPr algn="just">
              <a:buFont typeface="Arial" panose="020B0604020202020204" pitchFamily="34" charset="0"/>
              <a:buChar char="•"/>
            </a:pPr>
            <a:r>
              <a:rPr lang="en-IN" sz="2800" dirty="0"/>
              <a:t>     To predict the stock prices of private and public sector banks using ARIMA and LSTM model.</a:t>
            </a:r>
          </a:p>
          <a:p>
            <a:pPr algn="just">
              <a:buFont typeface="Arial" panose="020B0604020202020204" pitchFamily="34" charset="0"/>
              <a:buChar char="•"/>
            </a:pPr>
            <a:endParaRPr lang="en-US" sz="2800" dirty="0"/>
          </a:p>
          <a:p>
            <a:pPr algn="just">
              <a:buFont typeface="Arial" panose="020B0604020202020204" pitchFamily="34" charset="0"/>
              <a:buChar char="•"/>
            </a:pPr>
            <a:r>
              <a:rPr lang="en-IN" sz="2800" dirty="0"/>
              <a:t>     To predict the stock prices of private and public sector banks using ARIMA and LSTM model.</a:t>
            </a:r>
          </a:p>
          <a:p>
            <a:pPr algn="just">
              <a:buFont typeface="Arial" panose="020B0604020202020204" pitchFamily="34" charset="0"/>
              <a:buChar char="•"/>
            </a:pPr>
            <a:endParaRPr lang="en-US" sz="2800" dirty="0"/>
          </a:p>
          <a:p>
            <a:pPr algn="just">
              <a:buFont typeface="Arial" panose="020B0604020202020204" pitchFamily="34" charset="0"/>
              <a:buChar char="•"/>
            </a:pPr>
            <a:r>
              <a:rPr lang="en-US" sz="2800" dirty="0"/>
              <a:t>     To check whether ARIMA and LSTM model are best for stock price prediction using short time or long time historical data.</a:t>
            </a:r>
          </a:p>
          <a:p>
            <a:pPr algn="just">
              <a:buFont typeface="Arial" panose="020B0604020202020204" pitchFamily="34" charset="0"/>
              <a:buChar char="•"/>
            </a:pPr>
            <a:endParaRPr lang="en-IN" sz="2800" dirty="0"/>
          </a:p>
        </p:txBody>
      </p:sp>
    </p:spTree>
    <p:extLst>
      <p:ext uri="{BB962C8B-B14F-4D97-AF65-F5344CB8AC3E}">
        <p14:creationId xmlns:p14="http://schemas.microsoft.com/office/powerpoint/2010/main" val="4088474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3153" y="523876"/>
            <a:ext cx="5902061" cy="1499616"/>
          </a:xfrm>
        </p:spPr>
        <p:txBody>
          <a:bodyPr>
            <a:normAutofit/>
          </a:bodyPr>
          <a:lstStyle/>
          <a:p>
            <a:r>
              <a:rPr lang="en-IN" b="1" dirty="0"/>
              <a:t>DATA Description</a:t>
            </a:r>
            <a:endParaRPr lang="en-US" dirty="0"/>
          </a:p>
        </p:txBody>
      </p:sp>
      <p:sp useBgFill="1">
        <p:nvSpPr>
          <p:cNvPr id="3" name="Content Placeholder 2"/>
          <p:cNvSpPr>
            <a:spLocks noGrp="1"/>
          </p:cNvSpPr>
          <p:nvPr>
            <p:ph idx="1"/>
          </p:nvPr>
        </p:nvSpPr>
        <p:spPr>
          <a:xfrm>
            <a:off x="467571" y="2114549"/>
            <a:ext cx="7952529" cy="4219575"/>
          </a:xfrm>
        </p:spPr>
        <p:txBody>
          <a:bodyPr>
            <a:normAutofit/>
          </a:bodyPr>
          <a:lstStyle/>
          <a:p>
            <a:r>
              <a:rPr lang="en-US" sz="2400" b="1" dirty="0"/>
              <a:t>Open</a:t>
            </a:r>
            <a:r>
              <a:rPr lang="en-US" sz="2400" dirty="0"/>
              <a:t> </a:t>
            </a:r>
            <a:r>
              <a:rPr lang="en-IN" sz="2400" dirty="0"/>
              <a:t>is the price at which a stock began in a given time period</a:t>
            </a:r>
            <a:endParaRPr lang="en-US" sz="2400" dirty="0"/>
          </a:p>
          <a:p>
            <a:r>
              <a:rPr lang="en-US" sz="2400" b="1" dirty="0"/>
              <a:t>Close</a:t>
            </a:r>
            <a:r>
              <a:rPr lang="en-US" sz="2400" dirty="0"/>
              <a:t> </a:t>
            </a:r>
            <a:r>
              <a:rPr lang="en-IN" sz="2400" dirty="0"/>
              <a:t>is the price at which a stock closed in a given time period</a:t>
            </a:r>
            <a:endParaRPr lang="en-US" sz="2400" dirty="0"/>
          </a:p>
          <a:p>
            <a:r>
              <a:rPr lang="en-IN" sz="2400" b="1" dirty="0"/>
              <a:t>High</a:t>
            </a:r>
            <a:r>
              <a:rPr lang="en-IN" sz="2400" dirty="0"/>
              <a:t> is the maximum price in a given time period</a:t>
            </a:r>
            <a:endParaRPr lang="en-US" sz="2400" dirty="0"/>
          </a:p>
          <a:p>
            <a:r>
              <a:rPr lang="en-IN" sz="2400" b="1" dirty="0"/>
              <a:t>Low </a:t>
            </a:r>
            <a:r>
              <a:rPr lang="en-IN" sz="2400" dirty="0"/>
              <a:t>is the minimum price in a given time period</a:t>
            </a:r>
            <a:endParaRPr lang="en-US" sz="2400" dirty="0"/>
          </a:p>
          <a:p>
            <a:r>
              <a:rPr lang="en-IN" sz="2400" b="1" dirty="0"/>
              <a:t>Adjusted closing price</a:t>
            </a:r>
            <a:r>
              <a:rPr lang="en-IN" sz="2400" dirty="0"/>
              <a:t> amends a stock's closing price to reflect that stock's value after accounting for any corporate actions.</a:t>
            </a:r>
            <a:endParaRPr lang="en-US" sz="2400" dirty="0"/>
          </a:p>
          <a:p>
            <a:r>
              <a:rPr lang="en-IN" sz="2400" b="1" dirty="0"/>
              <a:t>Volume</a:t>
            </a:r>
            <a:r>
              <a:rPr lang="en-IN" sz="2400" dirty="0"/>
              <a:t> is the number of shares of a security traded during a given period of time. </a:t>
            </a:r>
            <a:endParaRPr lang="en-US" sz="2400" dirty="0"/>
          </a:p>
        </p:txBody>
      </p:sp>
      <p:pic>
        <p:nvPicPr>
          <p:cNvPr id="7" name="Graphic 6" descr="Bar Graph with Upward Trend">
            <a:extLst>
              <a:ext uri="{FF2B5EF4-FFF2-40B4-BE49-F238E27FC236}">
                <a16:creationId xmlns:a16="http://schemas.microsoft.com/office/drawing/2014/main" id="{AFECD02D-2DC1-E69A-0447-03E5A45C70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92346" y="1496907"/>
            <a:ext cx="3999654" cy="3999654"/>
          </a:xfrm>
          <a:prstGeom prst="rect">
            <a:avLst/>
          </a:prstGeom>
        </p:spPr>
      </p:pic>
    </p:spTree>
    <p:extLst>
      <p:ext uri="{BB962C8B-B14F-4D97-AF65-F5344CB8AC3E}">
        <p14:creationId xmlns:p14="http://schemas.microsoft.com/office/powerpoint/2010/main" val="3595589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C61657BD-3333-446A-A16A-CBDC77C8E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2">
            <a:extLst>
              <a:ext uri="{FF2B5EF4-FFF2-40B4-BE49-F238E27FC236}">
                <a16:creationId xmlns:a16="http://schemas.microsoft.com/office/drawing/2014/main" id="{52CAFF06-4D3A-42A5-8614-B1FA47EA0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6" cy="557106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063766244"/>
              </p:ext>
            </p:extLst>
          </p:nvPr>
        </p:nvGraphicFramePr>
        <p:xfrm>
          <a:off x="223936" y="355087"/>
          <a:ext cx="11877870" cy="6147826"/>
        </p:xfrm>
        <a:graphic>
          <a:graphicData uri="http://schemas.openxmlformats.org/drawingml/2006/table">
            <a:tbl>
              <a:tblPr firstRow="1" firstCol="1" bandRow="1">
                <a:tableStyleId>{5C22544A-7EE6-4342-B048-85BDC9FD1C3A}</a:tableStyleId>
              </a:tblPr>
              <a:tblGrid>
                <a:gridCol w="1696838">
                  <a:extLst>
                    <a:ext uri="{9D8B030D-6E8A-4147-A177-3AD203B41FA5}">
                      <a16:colId xmlns:a16="http://schemas.microsoft.com/office/drawing/2014/main" val="20000"/>
                    </a:ext>
                  </a:extLst>
                </a:gridCol>
                <a:gridCol w="1692667">
                  <a:extLst>
                    <a:ext uri="{9D8B030D-6E8A-4147-A177-3AD203B41FA5}">
                      <a16:colId xmlns:a16="http://schemas.microsoft.com/office/drawing/2014/main" val="20001"/>
                    </a:ext>
                  </a:extLst>
                </a:gridCol>
                <a:gridCol w="1701013">
                  <a:extLst>
                    <a:ext uri="{9D8B030D-6E8A-4147-A177-3AD203B41FA5}">
                      <a16:colId xmlns:a16="http://schemas.microsoft.com/office/drawing/2014/main" val="20002"/>
                    </a:ext>
                  </a:extLst>
                </a:gridCol>
                <a:gridCol w="1696838">
                  <a:extLst>
                    <a:ext uri="{9D8B030D-6E8A-4147-A177-3AD203B41FA5}">
                      <a16:colId xmlns:a16="http://schemas.microsoft.com/office/drawing/2014/main" val="20003"/>
                    </a:ext>
                  </a:extLst>
                </a:gridCol>
                <a:gridCol w="1696838">
                  <a:extLst>
                    <a:ext uri="{9D8B030D-6E8A-4147-A177-3AD203B41FA5}">
                      <a16:colId xmlns:a16="http://schemas.microsoft.com/office/drawing/2014/main" val="20004"/>
                    </a:ext>
                  </a:extLst>
                </a:gridCol>
                <a:gridCol w="1696838">
                  <a:extLst>
                    <a:ext uri="{9D8B030D-6E8A-4147-A177-3AD203B41FA5}">
                      <a16:colId xmlns:a16="http://schemas.microsoft.com/office/drawing/2014/main" val="20005"/>
                    </a:ext>
                  </a:extLst>
                </a:gridCol>
                <a:gridCol w="1696838">
                  <a:extLst>
                    <a:ext uri="{9D8B030D-6E8A-4147-A177-3AD203B41FA5}">
                      <a16:colId xmlns:a16="http://schemas.microsoft.com/office/drawing/2014/main" val="20006"/>
                    </a:ext>
                  </a:extLst>
                </a:gridCol>
              </a:tblGrid>
              <a:tr h="279493">
                <a:tc>
                  <a:txBody>
                    <a:bodyPr/>
                    <a:lstStyle/>
                    <a:p>
                      <a:pPr marL="0" marR="0" algn="ctr">
                        <a:lnSpc>
                          <a:spcPct val="130000"/>
                        </a:lnSpc>
                        <a:spcBef>
                          <a:spcPts val="0"/>
                        </a:spcBef>
                        <a:spcAft>
                          <a:spcPts val="0"/>
                        </a:spcAft>
                      </a:pPr>
                      <a:r>
                        <a:rPr lang="en-IN" sz="1800" b="1" dirty="0">
                          <a:solidFill>
                            <a:schemeClr val="tx1"/>
                          </a:solidFill>
                          <a:effectLst/>
                        </a:rPr>
                        <a:t>Date</a:t>
                      </a:r>
                      <a:endParaRPr lang="en-US" sz="1800" b="1" dirty="0">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dirty="0">
                          <a:solidFill>
                            <a:schemeClr val="tx1"/>
                          </a:solidFill>
                          <a:effectLst/>
                        </a:rPr>
                        <a:t>Open</a:t>
                      </a:r>
                      <a:endParaRPr lang="en-US" sz="1600" b="1" dirty="0">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High</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Low</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Close</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Adjusted Close</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Volume</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extLst>
                  <a:ext uri="{0D108BD9-81ED-4DB2-BD59-A6C34878D82A}">
                    <a16:rowId xmlns:a16="http://schemas.microsoft.com/office/drawing/2014/main" val="10000"/>
                  </a:ext>
                </a:extLst>
              </a:tr>
              <a:tr h="248492">
                <a:tc>
                  <a:txBody>
                    <a:bodyPr/>
                    <a:lstStyle/>
                    <a:p>
                      <a:pPr marL="0" marR="0" algn="ctr">
                        <a:lnSpc>
                          <a:spcPct val="130000"/>
                        </a:lnSpc>
                        <a:spcBef>
                          <a:spcPts val="0"/>
                        </a:spcBef>
                        <a:spcAft>
                          <a:spcPts val="0"/>
                        </a:spcAft>
                      </a:pPr>
                      <a:r>
                        <a:rPr lang="en-IN" sz="1600" b="1" dirty="0">
                          <a:solidFill>
                            <a:schemeClr val="tx1"/>
                          </a:solidFill>
                          <a:effectLst/>
                        </a:rPr>
                        <a:t>01-06-2017</a:t>
                      </a:r>
                      <a:endParaRPr lang="en-US" sz="1600" b="1" dirty="0">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dirty="0">
                          <a:solidFill>
                            <a:schemeClr val="tx1"/>
                          </a:solidFill>
                          <a:effectLst/>
                        </a:rPr>
                        <a:t>819.5</a:t>
                      </a:r>
                      <a:endParaRPr lang="en-US" sz="1600" b="1" dirty="0">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dirty="0">
                          <a:solidFill>
                            <a:schemeClr val="tx1"/>
                          </a:solidFill>
                          <a:effectLst/>
                        </a:rPr>
                        <a:t>819.924988</a:t>
                      </a:r>
                      <a:endParaRPr lang="en-US" sz="1600" b="1" dirty="0">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810.275024</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814.299988</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784.495972</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800"/>
                        </a:spcAft>
                      </a:pPr>
                      <a:r>
                        <a:rPr lang="en-IN" sz="1600" b="1">
                          <a:solidFill>
                            <a:schemeClr val="tx1"/>
                          </a:solidFill>
                          <a:effectLst/>
                        </a:rPr>
                        <a:t>1679770</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extLst>
                  <a:ext uri="{0D108BD9-81ED-4DB2-BD59-A6C34878D82A}">
                    <a16:rowId xmlns:a16="http://schemas.microsoft.com/office/drawing/2014/main" val="10001"/>
                  </a:ext>
                </a:extLst>
              </a:tr>
              <a:tr h="248492">
                <a:tc>
                  <a:txBody>
                    <a:bodyPr/>
                    <a:lstStyle/>
                    <a:p>
                      <a:pPr marL="0" marR="0" algn="ctr">
                        <a:lnSpc>
                          <a:spcPct val="130000"/>
                        </a:lnSpc>
                        <a:spcBef>
                          <a:spcPts val="0"/>
                        </a:spcBef>
                        <a:spcAft>
                          <a:spcPts val="0"/>
                        </a:spcAft>
                      </a:pPr>
                      <a:r>
                        <a:rPr lang="en-IN" sz="1600" b="1">
                          <a:solidFill>
                            <a:schemeClr val="tx1"/>
                          </a:solidFill>
                          <a:effectLst/>
                        </a:rPr>
                        <a:t>02-06-2017</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dirty="0">
                          <a:solidFill>
                            <a:schemeClr val="tx1"/>
                          </a:solidFill>
                          <a:effectLst/>
                        </a:rPr>
                        <a:t>817</a:t>
                      </a:r>
                      <a:endParaRPr lang="en-US" sz="1600" b="1" dirty="0">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823.049988</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813.099976</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817.125</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787.2159</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800"/>
                        </a:spcAft>
                      </a:pPr>
                      <a:r>
                        <a:rPr lang="en-IN" sz="1600" b="1">
                          <a:solidFill>
                            <a:schemeClr val="tx1"/>
                          </a:solidFill>
                          <a:effectLst/>
                        </a:rPr>
                        <a:t>1606772</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extLst>
                  <a:ext uri="{0D108BD9-81ED-4DB2-BD59-A6C34878D82A}">
                    <a16:rowId xmlns:a16="http://schemas.microsoft.com/office/drawing/2014/main" val="10002"/>
                  </a:ext>
                </a:extLst>
              </a:tr>
              <a:tr h="248492">
                <a:tc>
                  <a:txBody>
                    <a:bodyPr/>
                    <a:lstStyle/>
                    <a:p>
                      <a:pPr marL="0" marR="0" algn="ctr">
                        <a:lnSpc>
                          <a:spcPct val="130000"/>
                        </a:lnSpc>
                        <a:spcBef>
                          <a:spcPts val="0"/>
                        </a:spcBef>
                        <a:spcAft>
                          <a:spcPts val="0"/>
                        </a:spcAft>
                      </a:pPr>
                      <a:r>
                        <a:rPr lang="en-IN" sz="1600" b="1">
                          <a:solidFill>
                            <a:schemeClr val="tx1"/>
                          </a:solidFill>
                          <a:effectLst/>
                        </a:rPr>
                        <a:t>05-06-2017</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dirty="0">
                          <a:solidFill>
                            <a:schemeClr val="tx1"/>
                          </a:solidFill>
                          <a:effectLst/>
                        </a:rPr>
                        <a:t>816.849976</a:t>
                      </a:r>
                      <a:endParaRPr lang="en-US" sz="1600" b="1" dirty="0">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819.474976</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812.5</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817.775024</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800"/>
                        </a:spcAft>
                      </a:pPr>
                      <a:r>
                        <a:rPr lang="en-IN" sz="1600" b="1">
                          <a:solidFill>
                            <a:schemeClr val="tx1"/>
                          </a:solidFill>
                          <a:effectLst/>
                        </a:rPr>
                        <a:t>787.843811</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800"/>
                        </a:spcAft>
                      </a:pPr>
                      <a:r>
                        <a:rPr lang="en-IN" sz="1600" b="1">
                          <a:solidFill>
                            <a:schemeClr val="tx1"/>
                          </a:solidFill>
                          <a:effectLst/>
                        </a:rPr>
                        <a:t>1449950</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extLst>
                  <a:ext uri="{0D108BD9-81ED-4DB2-BD59-A6C34878D82A}">
                    <a16:rowId xmlns:a16="http://schemas.microsoft.com/office/drawing/2014/main" val="10003"/>
                  </a:ext>
                </a:extLst>
              </a:tr>
              <a:tr h="248492">
                <a:tc>
                  <a:txBody>
                    <a:bodyPr/>
                    <a:lstStyle/>
                    <a:p>
                      <a:pPr marL="0" marR="0" algn="ctr">
                        <a:lnSpc>
                          <a:spcPct val="130000"/>
                        </a:lnSpc>
                        <a:spcBef>
                          <a:spcPts val="0"/>
                        </a:spcBef>
                        <a:spcAft>
                          <a:spcPts val="0"/>
                        </a:spcAft>
                      </a:pPr>
                      <a:r>
                        <a:rPr lang="en-IN" sz="1600" b="1">
                          <a:solidFill>
                            <a:schemeClr val="tx1"/>
                          </a:solidFill>
                          <a:effectLst/>
                        </a:rPr>
                        <a:t>06-06-2017</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817.5</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dirty="0">
                          <a:solidFill>
                            <a:schemeClr val="tx1"/>
                          </a:solidFill>
                          <a:effectLst/>
                        </a:rPr>
                        <a:t>821.900024</a:t>
                      </a:r>
                      <a:endParaRPr lang="en-US" sz="1600" b="1" dirty="0">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815</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819.474976</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800"/>
                        </a:spcAft>
                      </a:pPr>
                      <a:r>
                        <a:rPr lang="en-IN" sz="1600" b="1">
                          <a:solidFill>
                            <a:schemeClr val="tx1"/>
                          </a:solidFill>
                          <a:effectLst/>
                        </a:rPr>
                        <a:t>789.481628</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800"/>
                        </a:spcAft>
                      </a:pPr>
                      <a:r>
                        <a:rPr lang="en-IN" sz="1600" b="1">
                          <a:solidFill>
                            <a:schemeClr val="tx1"/>
                          </a:solidFill>
                          <a:effectLst/>
                        </a:rPr>
                        <a:t>2501316</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extLst>
                  <a:ext uri="{0D108BD9-81ED-4DB2-BD59-A6C34878D82A}">
                    <a16:rowId xmlns:a16="http://schemas.microsoft.com/office/drawing/2014/main" val="10004"/>
                  </a:ext>
                </a:extLst>
              </a:tr>
              <a:tr h="248492">
                <a:tc>
                  <a:txBody>
                    <a:bodyPr/>
                    <a:lstStyle/>
                    <a:p>
                      <a:pPr marL="0" marR="0" algn="ctr">
                        <a:lnSpc>
                          <a:spcPct val="130000"/>
                        </a:lnSpc>
                        <a:spcBef>
                          <a:spcPts val="0"/>
                        </a:spcBef>
                        <a:spcAft>
                          <a:spcPts val="0"/>
                        </a:spcAft>
                      </a:pPr>
                      <a:r>
                        <a:rPr lang="en-IN" sz="1600" b="1">
                          <a:solidFill>
                            <a:schemeClr val="tx1"/>
                          </a:solidFill>
                          <a:effectLst/>
                        </a:rPr>
                        <a:t>07-06-2017</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820.200012</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822.450012</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815.174988</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820.400024</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800"/>
                        </a:spcAft>
                      </a:pPr>
                      <a:r>
                        <a:rPr lang="en-IN" sz="1600" b="1">
                          <a:solidFill>
                            <a:schemeClr val="tx1"/>
                          </a:solidFill>
                          <a:effectLst/>
                        </a:rPr>
                        <a:t>790.372864</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800"/>
                        </a:spcAft>
                      </a:pPr>
                      <a:r>
                        <a:rPr lang="en-IN" sz="1600" b="1">
                          <a:solidFill>
                            <a:schemeClr val="tx1"/>
                          </a:solidFill>
                          <a:effectLst/>
                        </a:rPr>
                        <a:t>1277138</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extLst>
                  <a:ext uri="{0D108BD9-81ED-4DB2-BD59-A6C34878D82A}">
                    <a16:rowId xmlns:a16="http://schemas.microsoft.com/office/drawing/2014/main" val="10005"/>
                  </a:ext>
                </a:extLst>
              </a:tr>
              <a:tr h="248492">
                <a:tc>
                  <a:txBody>
                    <a:bodyPr/>
                    <a:lstStyle/>
                    <a:p>
                      <a:pPr marL="0" marR="0" algn="ctr">
                        <a:lnSpc>
                          <a:spcPct val="130000"/>
                        </a:lnSpc>
                        <a:spcBef>
                          <a:spcPts val="0"/>
                        </a:spcBef>
                        <a:spcAft>
                          <a:spcPts val="0"/>
                        </a:spcAft>
                      </a:pPr>
                      <a:r>
                        <a:rPr lang="en-IN" sz="1600" b="1">
                          <a:solidFill>
                            <a:schemeClr val="tx1"/>
                          </a:solidFill>
                          <a:effectLst/>
                        </a:rPr>
                        <a:t>08-06-2017</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821.950012</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dirty="0">
                          <a:solidFill>
                            <a:schemeClr val="tx1"/>
                          </a:solidFill>
                          <a:effectLst/>
                        </a:rPr>
                        <a:t>829.700012</a:t>
                      </a:r>
                      <a:endParaRPr lang="en-US" sz="1600" b="1" dirty="0">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820.825012</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822.375</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800"/>
                        </a:spcAft>
                      </a:pPr>
                      <a:r>
                        <a:rPr lang="en-IN" sz="1600" b="1">
                          <a:solidFill>
                            <a:schemeClr val="tx1"/>
                          </a:solidFill>
                          <a:effectLst/>
                        </a:rPr>
                        <a:t>792.275452</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800"/>
                        </a:spcAft>
                      </a:pPr>
                      <a:r>
                        <a:rPr lang="en-IN" sz="1600" b="1">
                          <a:solidFill>
                            <a:schemeClr val="tx1"/>
                          </a:solidFill>
                          <a:effectLst/>
                        </a:rPr>
                        <a:t>2124384</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extLst>
                  <a:ext uri="{0D108BD9-81ED-4DB2-BD59-A6C34878D82A}">
                    <a16:rowId xmlns:a16="http://schemas.microsoft.com/office/drawing/2014/main" val="10006"/>
                  </a:ext>
                </a:extLst>
              </a:tr>
              <a:tr h="248492">
                <a:tc>
                  <a:txBody>
                    <a:bodyPr/>
                    <a:lstStyle/>
                    <a:p>
                      <a:pPr marL="0" marR="0" algn="ctr">
                        <a:lnSpc>
                          <a:spcPct val="130000"/>
                        </a:lnSpc>
                        <a:spcBef>
                          <a:spcPts val="0"/>
                        </a:spcBef>
                        <a:spcAft>
                          <a:spcPts val="0"/>
                        </a:spcAft>
                      </a:pPr>
                      <a:r>
                        <a:rPr lang="en-IN" sz="1600" b="1">
                          <a:solidFill>
                            <a:schemeClr val="tx1"/>
                          </a:solidFill>
                          <a:effectLst/>
                        </a:rPr>
                        <a:t>09-06-2017</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820.049988</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835</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dirty="0">
                          <a:solidFill>
                            <a:schemeClr val="tx1"/>
                          </a:solidFill>
                          <a:effectLst/>
                        </a:rPr>
                        <a:t>820.049988</a:t>
                      </a:r>
                      <a:endParaRPr lang="en-US" sz="1600" b="1" dirty="0">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833.400024</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800"/>
                        </a:spcAft>
                      </a:pPr>
                      <a:r>
                        <a:rPr lang="en-IN" sz="1600" b="1">
                          <a:solidFill>
                            <a:schemeClr val="tx1"/>
                          </a:solidFill>
                          <a:effectLst/>
                        </a:rPr>
                        <a:t>802.896973</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800"/>
                        </a:spcAft>
                      </a:pPr>
                      <a:r>
                        <a:rPr lang="en-IN" sz="1600" b="1">
                          <a:solidFill>
                            <a:schemeClr val="tx1"/>
                          </a:solidFill>
                          <a:effectLst/>
                        </a:rPr>
                        <a:t>2652636</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extLst>
                  <a:ext uri="{0D108BD9-81ED-4DB2-BD59-A6C34878D82A}">
                    <a16:rowId xmlns:a16="http://schemas.microsoft.com/office/drawing/2014/main" val="10007"/>
                  </a:ext>
                </a:extLst>
              </a:tr>
              <a:tr h="248492">
                <a:tc>
                  <a:txBody>
                    <a:bodyPr/>
                    <a:lstStyle/>
                    <a:p>
                      <a:pPr marL="0" marR="0" algn="ctr">
                        <a:lnSpc>
                          <a:spcPct val="130000"/>
                        </a:lnSpc>
                        <a:spcBef>
                          <a:spcPts val="0"/>
                        </a:spcBef>
                        <a:spcAft>
                          <a:spcPts val="0"/>
                        </a:spcAft>
                      </a:pPr>
                      <a:r>
                        <a:rPr lang="en-IN" sz="1600" b="1">
                          <a:solidFill>
                            <a:schemeClr val="tx1"/>
                          </a:solidFill>
                          <a:effectLst/>
                        </a:rPr>
                        <a:t>12-06-2017</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dirty="0">
                          <a:solidFill>
                            <a:schemeClr val="tx1"/>
                          </a:solidFill>
                          <a:effectLst/>
                        </a:rPr>
                        <a:t>832</a:t>
                      </a:r>
                      <a:endParaRPr lang="en-US" sz="1600" b="1" dirty="0">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838</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dirty="0">
                          <a:solidFill>
                            <a:schemeClr val="tx1"/>
                          </a:solidFill>
                          <a:effectLst/>
                        </a:rPr>
                        <a:t>830</a:t>
                      </a:r>
                      <a:endParaRPr lang="en-US" sz="1600" b="1" dirty="0">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834.375</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800"/>
                        </a:spcAft>
                      </a:pPr>
                      <a:r>
                        <a:rPr lang="en-IN" sz="1600" b="1">
                          <a:solidFill>
                            <a:schemeClr val="tx1"/>
                          </a:solidFill>
                          <a:effectLst/>
                        </a:rPr>
                        <a:t>803.836304</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800"/>
                        </a:spcAft>
                      </a:pPr>
                      <a:r>
                        <a:rPr lang="en-IN" sz="1600" b="1">
                          <a:solidFill>
                            <a:schemeClr val="tx1"/>
                          </a:solidFill>
                          <a:effectLst/>
                        </a:rPr>
                        <a:t>1985706</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extLst>
                  <a:ext uri="{0D108BD9-81ED-4DB2-BD59-A6C34878D82A}">
                    <a16:rowId xmlns:a16="http://schemas.microsoft.com/office/drawing/2014/main" val="10008"/>
                  </a:ext>
                </a:extLst>
              </a:tr>
              <a:tr h="248492">
                <a:tc>
                  <a:txBody>
                    <a:bodyPr/>
                    <a:lstStyle/>
                    <a:p>
                      <a:pPr marL="0" marR="0" algn="ctr">
                        <a:lnSpc>
                          <a:spcPct val="130000"/>
                        </a:lnSpc>
                        <a:spcBef>
                          <a:spcPts val="0"/>
                        </a:spcBef>
                        <a:spcAft>
                          <a:spcPts val="0"/>
                        </a:spcAft>
                      </a:pPr>
                      <a:r>
                        <a:rPr lang="en-IN" sz="1600" b="1">
                          <a:solidFill>
                            <a:schemeClr val="tx1"/>
                          </a:solidFill>
                          <a:effectLst/>
                        </a:rPr>
                        <a:t>13-06-2017</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830.875</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845.950012</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830.5</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838.349976</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800"/>
                        </a:spcAft>
                      </a:pPr>
                      <a:r>
                        <a:rPr lang="en-IN" sz="1600" b="1">
                          <a:solidFill>
                            <a:schemeClr val="tx1"/>
                          </a:solidFill>
                          <a:effectLst/>
                        </a:rPr>
                        <a:t>807.665649</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800"/>
                        </a:spcAft>
                      </a:pPr>
                      <a:r>
                        <a:rPr lang="en-IN" sz="1600" b="1">
                          <a:solidFill>
                            <a:schemeClr val="tx1"/>
                          </a:solidFill>
                          <a:effectLst/>
                        </a:rPr>
                        <a:t>2525810</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extLst>
                  <a:ext uri="{0D108BD9-81ED-4DB2-BD59-A6C34878D82A}">
                    <a16:rowId xmlns:a16="http://schemas.microsoft.com/office/drawing/2014/main" val="10009"/>
                  </a:ext>
                </a:extLst>
              </a:tr>
              <a:tr h="248492">
                <a:tc>
                  <a:txBody>
                    <a:bodyPr/>
                    <a:lstStyle/>
                    <a:p>
                      <a:pPr marL="0" marR="0" algn="ctr">
                        <a:lnSpc>
                          <a:spcPct val="130000"/>
                        </a:lnSpc>
                        <a:spcBef>
                          <a:spcPts val="0"/>
                        </a:spcBef>
                        <a:spcAft>
                          <a:spcPts val="0"/>
                        </a:spcAft>
                      </a:pPr>
                      <a:r>
                        <a:rPr lang="en-IN" sz="1600" b="1">
                          <a:solidFill>
                            <a:schemeClr val="tx1"/>
                          </a:solidFill>
                          <a:effectLst/>
                        </a:rPr>
                        <a:t>14-06-2017</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837.5</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839.974976</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dirty="0">
                          <a:solidFill>
                            <a:schemeClr val="tx1"/>
                          </a:solidFill>
                          <a:effectLst/>
                        </a:rPr>
                        <a:t>833.5</a:t>
                      </a:r>
                      <a:endParaRPr lang="en-US" sz="1600" b="1" dirty="0">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dirty="0">
                          <a:solidFill>
                            <a:schemeClr val="tx1"/>
                          </a:solidFill>
                          <a:effectLst/>
                        </a:rPr>
                        <a:t>835.599976</a:t>
                      </a:r>
                      <a:endParaRPr lang="en-US" sz="1600" b="1" dirty="0">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800"/>
                        </a:spcAft>
                      </a:pPr>
                      <a:r>
                        <a:rPr lang="en-IN" sz="1600" b="1">
                          <a:solidFill>
                            <a:schemeClr val="tx1"/>
                          </a:solidFill>
                          <a:effectLst/>
                        </a:rPr>
                        <a:t>805.016357</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800"/>
                        </a:spcAft>
                      </a:pPr>
                      <a:r>
                        <a:rPr lang="en-IN" sz="1600" b="1">
                          <a:solidFill>
                            <a:schemeClr val="tx1"/>
                          </a:solidFill>
                          <a:effectLst/>
                        </a:rPr>
                        <a:t>1929180</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extLst>
                  <a:ext uri="{0D108BD9-81ED-4DB2-BD59-A6C34878D82A}">
                    <a16:rowId xmlns:a16="http://schemas.microsoft.com/office/drawing/2014/main" val="10010"/>
                  </a:ext>
                </a:extLst>
              </a:tr>
              <a:tr h="248492">
                <a:tc>
                  <a:txBody>
                    <a:bodyPr/>
                    <a:lstStyle/>
                    <a:p>
                      <a:pPr marL="0" marR="0" algn="ctr">
                        <a:lnSpc>
                          <a:spcPct val="130000"/>
                        </a:lnSpc>
                        <a:spcBef>
                          <a:spcPts val="0"/>
                        </a:spcBef>
                        <a:spcAft>
                          <a:spcPts val="0"/>
                        </a:spcAft>
                      </a:pPr>
                      <a:r>
                        <a:rPr lang="en-IN" sz="1600" b="1">
                          <a:solidFill>
                            <a:schemeClr val="tx1"/>
                          </a:solidFill>
                          <a:effectLst/>
                        </a:rPr>
                        <a:t>15-06-2017</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834</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837.799988</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826.799988</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dirty="0">
                          <a:solidFill>
                            <a:schemeClr val="tx1"/>
                          </a:solidFill>
                          <a:effectLst/>
                        </a:rPr>
                        <a:t>832.174988</a:t>
                      </a:r>
                      <a:endParaRPr lang="en-US" sz="1600" b="1" dirty="0">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800"/>
                        </a:spcAft>
                      </a:pPr>
                      <a:r>
                        <a:rPr lang="en-IN" sz="1600" b="1">
                          <a:solidFill>
                            <a:schemeClr val="tx1"/>
                          </a:solidFill>
                          <a:effectLst/>
                        </a:rPr>
                        <a:t>801.716736</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800"/>
                        </a:spcAft>
                      </a:pPr>
                      <a:r>
                        <a:rPr lang="en-IN" sz="1600" b="1">
                          <a:solidFill>
                            <a:schemeClr val="tx1"/>
                          </a:solidFill>
                          <a:effectLst/>
                        </a:rPr>
                        <a:t>1763346</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extLst>
                  <a:ext uri="{0D108BD9-81ED-4DB2-BD59-A6C34878D82A}">
                    <a16:rowId xmlns:a16="http://schemas.microsoft.com/office/drawing/2014/main" val="10011"/>
                  </a:ext>
                </a:extLst>
              </a:tr>
              <a:tr h="248492">
                <a:tc>
                  <a:txBody>
                    <a:bodyPr/>
                    <a:lstStyle/>
                    <a:p>
                      <a:pPr marL="0" marR="0" algn="ctr">
                        <a:lnSpc>
                          <a:spcPct val="130000"/>
                        </a:lnSpc>
                        <a:spcBef>
                          <a:spcPts val="0"/>
                        </a:spcBef>
                        <a:spcAft>
                          <a:spcPts val="0"/>
                        </a:spcAft>
                      </a:pPr>
                      <a:r>
                        <a:rPr lang="en-IN" sz="1600" b="1">
                          <a:solidFill>
                            <a:schemeClr val="tx1"/>
                          </a:solidFill>
                          <a:effectLst/>
                        </a:rPr>
                        <a:t>16-06-2017</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832.5</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837.349976</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dirty="0">
                          <a:solidFill>
                            <a:schemeClr val="tx1"/>
                          </a:solidFill>
                          <a:effectLst/>
                        </a:rPr>
                        <a:t>829.049988</a:t>
                      </a:r>
                      <a:endParaRPr lang="en-US" sz="1600" b="1" dirty="0">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dirty="0">
                          <a:solidFill>
                            <a:schemeClr val="tx1"/>
                          </a:solidFill>
                          <a:effectLst/>
                        </a:rPr>
                        <a:t>834.625</a:t>
                      </a:r>
                      <a:endParaRPr lang="en-US" sz="1600" b="1" dirty="0">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800"/>
                        </a:spcAft>
                      </a:pPr>
                      <a:r>
                        <a:rPr lang="en-IN" sz="1600" b="1">
                          <a:solidFill>
                            <a:schemeClr val="tx1"/>
                          </a:solidFill>
                          <a:effectLst/>
                        </a:rPr>
                        <a:t>804.077087</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800"/>
                        </a:spcAft>
                      </a:pPr>
                      <a:r>
                        <a:rPr lang="en-IN" sz="1600" b="1">
                          <a:solidFill>
                            <a:schemeClr val="tx1"/>
                          </a:solidFill>
                          <a:effectLst/>
                        </a:rPr>
                        <a:t>1877552</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extLst>
                  <a:ext uri="{0D108BD9-81ED-4DB2-BD59-A6C34878D82A}">
                    <a16:rowId xmlns:a16="http://schemas.microsoft.com/office/drawing/2014/main" val="10012"/>
                  </a:ext>
                </a:extLst>
              </a:tr>
              <a:tr h="248492">
                <a:tc>
                  <a:txBody>
                    <a:bodyPr/>
                    <a:lstStyle/>
                    <a:p>
                      <a:pPr marL="0" marR="0" algn="ctr">
                        <a:lnSpc>
                          <a:spcPct val="130000"/>
                        </a:lnSpc>
                        <a:spcBef>
                          <a:spcPts val="0"/>
                        </a:spcBef>
                        <a:spcAft>
                          <a:spcPts val="0"/>
                        </a:spcAft>
                      </a:pPr>
                      <a:r>
                        <a:rPr lang="en-IN" sz="1600" b="1">
                          <a:solidFill>
                            <a:schemeClr val="tx1"/>
                          </a:solidFill>
                          <a:effectLst/>
                        </a:rPr>
                        <a:t>19-06-2017</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835.5</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848</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834.200012</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dirty="0">
                          <a:solidFill>
                            <a:schemeClr val="tx1"/>
                          </a:solidFill>
                          <a:effectLst/>
                        </a:rPr>
                        <a:t>846.450012</a:t>
                      </a:r>
                      <a:endParaRPr lang="en-US" sz="1600" b="1" dirty="0">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800"/>
                        </a:spcAft>
                      </a:pPr>
                      <a:r>
                        <a:rPr lang="en-IN" sz="1600" b="1">
                          <a:solidFill>
                            <a:schemeClr val="tx1"/>
                          </a:solidFill>
                          <a:effectLst/>
                        </a:rPr>
                        <a:t>815.46936</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800"/>
                        </a:spcAft>
                      </a:pPr>
                      <a:r>
                        <a:rPr lang="en-IN" sz="1600" b="1">
                          <a:solidFill>
                            <a:schemeClr val="tx1"/>
                          </a:solidFill>
                          <a:effectLst/>
                        </a:rPr>
                        <a:t>1912766</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extLst>
                  <a:ext uri="{0D108BD9-81ED-4DB2-BD59-A6C34878D82A}">
                    <a16:rowId xmlns:a16="http://schemas.microsoft.com/office/drawing/2014/main" val="10013"/>
                  </a:ext>
                </a:extLst>
              </a:tr>
              <a:tr h="248492">
                <a:tc>
                  <a:txBody>
                    <a:bodyPr/>
                    <a:lstStyle/>
                    <a:p>
                      <a:pPr marL="0" marR="0" algn="ctr">
                        <a:lnSpc>
                          <a:spcPct val="130000"/>
                        </a:lnSpc>
                        <a:spcBef>
                          <a:spcPts val="0"/>
                        </a:spcBef>
                        <a:spcAft>
                          <a:spcPts val="0"/>
                        </a:spcAft>
                      </a:pPr>
                      <a:r>
                        <a:rPr lang="en-IN" sz="1600" b="1">
                          <a:solidFill>
                            <a:schemeClr val="tx1"/>
                          </a:solidFill>
                          <a:effectLst/>
                        </a:rPr>
                        <a:t>20-06-2017</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845</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847</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839.924988</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dirty="0">
                          <a:solidFill>
                            <a:schemeClr val="tx1"/>
                          </a:solidFill>
                          <a:effectLst/>
                        </a:rPr>
                        <a:t>843.275024</a:t>
                      </a:r>
                      <a:endParaRPr lang="en-US" sz="1600" b="1" dirty="0">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800"/>
                        </a:spcAft>
                      </a:pPr>
                      <a:r>
                        <a:rPr lang="en-IN" sz="1600" b="1">
                          <a:solidFill>
                            <a:schemeClr val="tx1"/>
                          </a:solidFill>
                          <a:effectLst/>
                        </a:rPr>
                        <a:t>812.410522</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800"/>
                        </a:spcAft>
                      </a:pPr>
                      <a:r>
                        <a:rPr lang="en-IN" sz="1600" b="1">
                          <a:solidFill>
                            <a:schemeClr val="tx1"/>
                          </a:solidFill>
                          <a:effectLst/>
                        </a:rPr>
                        <a:t>1830132</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extLst>
                  <a:ext uri="{0D108BD9-81ED-4DB2-BD59-A6C34878D82A}">
                    <a16:rowId xmlns:a16="http://schemas.microsoft.com/office/drawing/2014/main" val="10014"/>
                  </a:ext>
                </a:extLst>
              </a:tr>
              <a:tr h="248492">
                <a:tc>
                  <a:txBody>
                    <a:bodyPr/>
                    <a:lstStyle/>
                    <a:p>
                      <a:pPr marL="0" marR="0" algn="ctr">
                        <a:lnSpc>
                          <a:spcPct val="130000"/>
                        </a:lnSpc>
                        <a:spcBef>
                          <a:spcPts val="0"/>
                        </a:spcBef>
                        <a:spcAft>
                          <a:spcPts val="0"/>
                        </a:spcAft>
                      </a:pPr>
                      <a:r>
                        <a:rPr lang="en-IN" sz="1600" b="1">
                          <a:solidFill>
                            <a:schemeClr val="tx1"/>
                          </a:solidFill>
                          <a:effectLst/>
                        </a:rPr>
                        <a:t>21-06-2017</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841.2999988</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850.625</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839.799988</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dirty="0">
                          <a:solidFill>
                            <a:schemeClr val="tx1"/>
                          </a:solidFill>
                          <a:effectLst/>
                        </a:rPr>
                        <a:t>849.349976</a:t>
                      </a:r>
                      <a:endParaRPr lang="en-US" sz="1600" b="1" dirty="0">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800"/>
                        </a:spcAft>
                      </a:pPr>
                      <a:r>
                        <a:rPr lang="en-IN" sz="1600" b="1" dirty="0">
                          <a:solidFill>
                            <a:schemeClr val="tx1"/>
                          </a:solidFill>
                          <a:effectLst/>
                        </a:rPr>
                        <a:t>818.263123</a:t>
                      </a:r>
                      <a:endParaRPr lang="en-US" sz="1600" b="1" dirty="0">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800"/>
                        </a:spcAft>
                      </a:pPr>
                      <a:r>
                        <a:rPr lang="en-IN" sz="1600" b="1">
                          <a:solidFill>
                            <a:schemeClr val="tx1"/>
                          </a:solidFill>
                          <a:effectLst/>
                        </a:rPr>
                        <a:t>1705466</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extLst>
                  <a:ext uri="{0D108BD9-81ED-4DB2-BD59-A6C34878D82A}">
                    <a16:rowId xmlns:a16="http://schemas.microsoft.com/office/drawing/2014/main" val="10015"/>
                  </a:ext>
                </a:extLst>
              </a:tr>
              <a:tr h="248492">
                <a:tc>
                  <a:txBody>
                    <a:bodyPr/>
                    <a:lstStyle/>
                    <a:p>
                      <a:pPr marL="0" marR="0" algn="ctr">
                        <a:lnSpc>
                          <a:spcPct val="130000"/>
                        </a:lnSpc>
                        <a:spcBef>
                          <a:spcPts val="0"/>
                        </a:spcBef>
                        <a:spcAft>
                          <a:spcPts val="0"/>
                        </a:spcAft>
                      </a:pPr>
                      <a:r>
                        <a:rPr lang="en-IN" sz="1600" b="1">
                          <a:solidFill>
                            <a:schemeClr val="tx1"/>
                          </a:solidFill>
                          <a:effectLst/>
                        </a:rPr>
                        <a:t>22-06-2017</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847.474976</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858</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845.599976</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dirty="0">
                          <a:solidFill>
                            <a:schemeClr val="tx1"/>
                          </a:solidFill>
                          <a:effectLst/>
                        </a:rPr>
                        <a:t>849</a:t>
                      </a:r>
                      <a:endParaRPr lang="en-US" sz="1600" b="1" dirty="0">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800"/>
                        </a:spcAft>
                      </a:pPr>
                      <a:r>
                        <a:rPr lang="en-IN" sz="1600" b="1" dirty="0">
                          <a:solidFill>
                            <a:schemeClr val="tx1"/>
                          </a:solidFill>
                          <a:effectLst/>
                        </a:rPr>
                        <a:t>817.926025</a:t>
                      </a:r>
                      <a:endParaRPr lang="en-US" sz="1600" b="1" dirty="0">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800"/>
                        </a:spcAft>
                      </a:pPr>
                      <a:r>
                        <a:rPr lang="en-IN" sz="1600" b="1">
                          <a:solidFill>
                            <a:schemeClr val="tx1"/>
                          </a:solidFill>
                          <a:effectLst/>
                        </a:rPr>
                        <a:t>3337730</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extLst>
                  <a:ext uri="{0D108BD9-81ED-4DB2-BD59-A6C34878D82A}">
                    <a16:rowId xmlns:a16="http://schemas.microsoft.com/office/drawing/2014/main" val="10016"/>
                  </a:ext>
                </a:extLst>
              </a:tr>
              <a:tr h="248492">
                <a:tc>
                  <a:txBody>
                    <a:bodyPr/>
                    <a:lstStyle/>
                    <a:p>
                      <a:pPr marL="0" marR="0" algn="ctr">
                        <a:lnSpc>
                          <a:spcPct val="130000"/>
                        </a:lnSpc>
                        <a:spcBef>
                          <a:spcPts val="0"/>
                        </a:spcBef>
                        <a:spcAft>
                          <a:spcPts val="0"/>
                        </a:spcAft>
                      </a:pPr>
                      <a:r>
                        <a:rPr lang="en-IN" sz="1600" b="1">
                          <a:solidFill>
                            <a:schemeClr val="tx1"/>
                          </a:solidFill>
                          <a:effectLst/>
                        </a:rPr>
                        <a:t>23-06-2017</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851</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851.375</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837.599976</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dirty="0">
                          <a:solidFill>
                            <a:schemeClr val="tx1"/>
                          </a:solidFill>
                          <a:effectLst/>
                        </a:rPr>
                        <a:t>839.325012</a:t>
                      </a:r>
                      <a:endParaRPr lang="en-US" sz="1600" b="1" dirty="0">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800"/>
                        </a:spcAft>
                      </a:pPr>
                      <a:r>
                        <a:rPr lang="en-IN" sz="1600" b="1">
                          <a:solidFill>
                            <a:schemeClr val="tx1"/>
                          </a:solidFill>
                          <a:effectLst/>
                        </a:rPr>
                        <a:t>808.605103</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800"/>
                        </a:spcAft>
                      </a:pPr>
                      <a:r>
                        <a:rPr lang="en-IN" sz="1600" b="1" dirty="0">
                          <a:solidFill>
                            <a:schemeClr val="tx1"/>
                          </a:solidFill>
                          <a:effectLst/>
                        </a:rPr>
                        <a:t>2608734</a:t>
                      </a:r>
                      <a:endParaRPr lang="en-US" sz="1600" b="1" dirty="0">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extLst>
                  <a:ext uri="{0D108BD9-81ED-4DB2-BD59-A6C34878D82A}">
                    <a16:rowId xmlns:a16="http://schemas.microsoft.com/office/drawing/2014/main" val="10017"/>
                  </a:ext>
                </a:extLst>
              </a:tr>
              <a:tr h="248492">
                <a:tc>
                  <a:txBody>
                    <a:bodyPr/>
                    <a:lstStyle/>
                    <a:p>
                      <a:pPr marL="0" marR="0" algn="ctr">
                        <a:lnSpc>
                          <a:spcPct val="130000"/>
                        </a:lnSpc>
                        <a:spcBef>
                          <a:spcPts val="0"/>
                        </a:spcBef>
                        <a:spcAft>
                          <a:spcPts val="0"/>
                        </a:spcAft>
                      </a:pPr>
                      <a:r>
                        <a:rPr lang="en-IN" sz="1600" b="1">
                          <a:solidFill>
                            <a:schemeClr val="tx1"/>
                          </a:solidFill>
                          <a:effectLst/>
                        </a:rPr>
                        <a:t>27-06-2017</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844.5</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847.5</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828.125</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dirty="0">
                          <a:solidFill>
                            <a:schemeClr val="tx1"/>
                          </a:solidFill>
                          <a:effectLst/>
                        </a:rPr>
                        <a:t>833.825012</a:t>
                      </a:r>
                      <a:endParaRPr lang="en-US" sz="1600" b="1" dirty="0">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800"/>
                        </a:spcAft>
                      </a:pPr>
                      <a:r>
                        <a:rPr lang="en-IN" sz="1600" b="1">
                          <a:solidFill>
                            <a:schemeClr val="tx1"/>
                          </a:solidFill>
                          <a:effectLst/>
                        </a:rPr>
                        <a:t>803.306396</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800"/>
                        </a:spcAft>
                      </a:pPr>
                      <a:r>
                        <a:rPr lang="en-IN" sz="1600" b="1" dirty="0">
                          <a:solidFill>
                            <a:schemeClr val="tx1"/>
                          </a:solidFill>
                          <a:effectLst/>
                        </a:rPr>
                        <a:t>3000216</a:t>
                      </a:r>
                      <a:endParaRPr lang="en-US" sz="1600" b="1" dirty="0">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extLst>
                  <a:ext uri="{0D108BD9-81ED-4DB2-BD59-A6C34878D82A}">
                    <a16:rowId xmlns:a16="http://schemas.microsoft.com/office/drawing/2014/main" val="10018"/>
                  </a:ext>
                </a:extLst>
              </a:tr>
              <a:tr h="248492">
                <a:tc>
                  <a:txBody>
                    <a:bodyPr/>
                    <a:lstStyle/>
                    <a:p>
                      <a:pPr marL="0" marR="0" algn="ctr">
                        <a:lnSpc>
                          <a:spcPct val="130000"/>
                        </a:lnSpc>
                        <a:spcBef>
                          <a:spcPts val="0"/>
                        </a:spcBef>
                        <a:spcAft>
                          <a:spcPts val="0"/>
                        </a:spcAft>
                      </a:pPr>
                      <a:r>
                        <a:rPr lang="en-IN" sz="1600" b="1">
                          <a:solidFill>
                            <a:schemeClr val="tx1"/>
                          </a:solidFill>
                          <a:effectLst/>
                        </a:rPr>
                        <a:t>28-06-2017</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832.5</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837.5</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828.900024</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dirty="0">
                          <a:solidFill>
                            <a:schemeClr val="tx1"/>
                          </a:solidFill>
                          <a:effectLst/>
                        </a:rPr>
                        <a:t>833.224976</a:t>
                      </a:r>
                      <a:endParaRPr lang="en-US" sz="1600" b="1" dirty="0">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800"/>
                        </a:spcAft>
                      </a:pPr>
                      <a:r>
                        <a:rPr lang="en-IN" sz="1600" b="1">
                          <a:solidFill>
                            <a:schemeClr val="tx1"/>
                          </a:solidFill>
                          <a:effectLst/>
                        </a:rPr>
                        <a:t>802.728271</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800"/>
                        </a:spcAft>
                      </a:pPr>
                      <a:r>
                        <a:rPr lang="en-IN" sz="1600" b="1" dirty="0">
                          <a:solidFill>
                            <a:schemeClr val="tx1"/>
                          </a:solidFill>
                          <a:effectLst/>
                        </a:rPr>
                        <a:t>2224518</a:t>
                      </a:r>
                      <a:endParaRPr lang="en-US" sz="1600" b="1" dirty="0">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extLst>
                  <a:ext uri="{0D108BD9-81ED-4DB2-BD59-A6C34878D82A}">
                    <a16:rowId xmlns:a16="http://schemas.microsoft.com/office/drawing/2014/main" val="10019"/>
                  </a:ext>
                </a:extLst>
              </a:tr>
              <a:tr h="248492">
                <a:tc>
                  <a:txBody>
                    <a:bodyPr/>
                    <a:lstStyle/>
                    <a:p>
                      <a:pPr marL="0" marR="0" algn="ctr">
                        <a:lnSpc>
                          <a:spcPct val="130000"/>
                        </a:lnSpc>
                        <a:spcBef>
                          <a:spcPts val="0"/>
                        </a:spcBef>
                        <a:spcAft>
                          <a:spcPts val="0"/>
                        </a:spcAft>
                      </a:pPr>
                      <a:r>
                        <a:rPr lang="en-IN" sz="1600" b="1">
                          <a:solidFill>
                            <a:schemeClr val="tx1"/>
                          </a:solidFill>
                          <a:effectLst/>
                        </a:rPr>
                        <a:t>29-06-2017</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833.5</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840.980012</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825.549988</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0"/>
                        </a:spcAft>
                      </a:pPr>
                      <a:r>
                        <a:rPr lang="en-IN" sz="1600" b="1">
                          <a:solidFill>
                            <a:schemeClr val="tx1"/>
                          </a:solidFill>
                          <a:effectLst/>
                        </a:rPr>
                        <a:t>831.525024</a:t>
                      </a:r>
                      <a:endParaRPr lang="en-US" sz="1600" b="1">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800"/>
                        </a:spcAft>
                      </a:pPr>
                      <a:r>
                        <a:rPr lang="en-IN" sz="1600" b="1" dirty="0">
                          <a:solidFill>
                            <a:schemeClr val="tx1"/>
                          </a:solidFill>
                          <a:effectLst/>
                        </a:rPr>
                        <a:t>806.413574</a:t>
                      </a:r>
                      <a:endParaRPr lang="en-US" sz="1600" b="1" dirty="0">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tc>
                  <a:txBody>
                    <a:bodyPr/>
                    <a:lstStyle/>
                    <a:p>
                      <a:pPr marL="0" marR="0" algn="ctr">
                        <a:lnSpc>
                          <a:spcPct val="130000"/>
                        </a:lnSpc>
                        <a:spcBef>
                          <a:spcPts val="0"/>
                        </a:spcBef>
                        <a:spcAft>
                          <a:spcPts val="800"/>
                        </a:spcAft>
                      </a:pPr>
                      <a:r>
                        <a:rPr lang="en-IN" sz="1600" b="1" dirty="0">
                          <a:solidFill>
                            <a:schemeClr val="tx1"/>
                          </a:solidFill>
                          <a:effectLst/>
                        </a:rPr>
                        <a:t>4593854</a:t>
                      </a:r>
                      <a:endParaRPr lang="en-US" sz="1600" b="1" dirty="0">
                        <a:solidFill>
                          <a:schemeClr val="tx1"/>
                        </a:solidFill>
                        <a:effectLst/>
                        <a:latin typeface="Calibri" panose="020F0502020204030204" pitchFamily="34" charset="0"/>
                        <a:ea typeface="等线"/>
                        <a:cs typeface="Times New Roman" panose="02020603050405020304" pitchFamily="18" charset="0"/>
                      </a:endParaRPr>
                    </a:p>
                  </a:txBody>
                  <a:tcPr marL="39699" marR="39699" marT="0" marB="0"/>
                </a:tc>
                <a:extLst>
                  <a:ext uri="{0D108BD9-81ED-4DB2-BD59-A6C34878D82A}">
                    <a16:rowId xmlns:a16="http://schemas.microsoft.com/office/drawing/2014/main" val="10020"/>
                  </a:ext>
                </a:extLst>
              </a:tr>
            </a:tbl>
          </a:graphicData>
        </a:graphic>
      </p:graphicFrame>
    </p:spTree>
    <p:extLst>
      <p:ext uri="{BB962C8B-B14F-4D97-AF65-F5344CB8AC3E}">
        <p14:creationId xmlns:p14="http://schemas.microsoft.com/office/powerpoint/2010/main" val="3514330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41680" y="619760"/>
                <a:ext cx="11013440" cy="5628639"/>
              </a:xfrm>
            </p:spPr>
            <p:txBody>
              <a:bodyPr>
                <a:noAutofit/>
              </a:bodyPr>
              <a:lstStyle/>
              <a:p>
                <a:pPr marL="0" lvl="0" indent="0" algn="just">
                  <a:buNone/>
                </a:pPr>
                <a:r>
                  <a:rPr lang="en-IN" sz="2000" b="1" dirty="0"/>
                  <a:t>    </a:t>
                </a:r>
                <a:r>
                  <a:rPr lang="en-IN" sz="3200" b="1" dirty="0"/>
                  <a:t>Autoregressive Integrated Moving Average (ARIMA)</a:t>
                </a:r>
                <a:endParaRPr lang="en-US" sz="3200" dirty="0"/>
              </a:p>
              <a:p>
                <a:pPr algn="just">
                  <a:buFont typeface="Arial" panose="020B0604020202020204" pitchFamily="34" charset="0"/>
                  <a:buChar char="•"/>
                </a:pPr>
                <a:r>
                  <a:rPr lang="en-IN" sz="2400" dirty="0"/>
                  <a:t>        In ARIMA model, the future value of a variable is a linear combination of past values and past errors, expressed as follows:</a:t>
                </a:r>
              </a:p>
              <a:p>
                <a:pPr marL="0" indent="0" algn="just">
                  <a:buNone/>
                </a:pPr>
                <a14:m>
                  <m:oMathPara xmlns:m="http://schemas.openxmlformats.org/officeDocument/2006/math">
                    <m:oMathParaPr>
                      <m:jc m:val="centerGroup"/>
                    </m:oMathParaPr>
                    <m:oMath xmlns:m="http://schemas.openxmlformats.org/officeDocument/2006/math">
                      <m:sSub>
                        <m:sSubPr>
                          <m:ctrlPr>
                            <a:rPr lang="en-IN" sz="2400" b="1"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b="1" i="1">
                              <a:effectLst/>
                              <a:latin typeface="Cambria Math" panose="02040503050406030204" pitchFamily="18" charset="0"/>
                              <a:ea typeface="Calibri" panose="020F0502020204030204" pitchFamily="34" charset="0"/>
                              <a:cs typeface="Times New Roman" panose="02020603050405020304" pitchFamily="18" charset="0"/>
                            </a:rPr>
                            <m:t>𝒀</m:t>
                          </m:r>
                        </m:e>
                        <m:sub>
                          <m:r>
                            <a:rPr lang="en-IN" sz="2400" b="1" i="1">
                              <a:effectLst/>
                              <a:latin typeface="Cambria Math" panose="02040503050406030204" pitchFamily="18" charset="0"/>
                              <a:ea typeface="Calibri" panose="020F0502020204030204" pitchFamily="34" charset="0"/>
                              <a:cs typeface="Times New Roman" panose="02020603050405020304" pitchFamily="18" charset="0"/>
                            </a:rPr>
                            <m:t>𝒕</m:t>
                          </m:r>
                        </m:sub>
                      </m:sSub>
                      <m:r>
                        <a:rPr lang="en-IN" sz="2400">
                          <a:effectLst/>
                          <a:latin typeface="Cambria Math" panose="02040503050406030204" pitchFamily="18" charset="0"/>
                          <a:ea typeface="Calibri" panose="020F0502020204030204" pitchFamily="34" charset="0"/>
                          <a:cs typeface="Times New Roman" panose="02020603050405020304" pitchFamily="18" charset="0"/>
                        </a:rPr>
                        <m:t>­</m:t>
                      </m:r>
                      <m:r>
                        <a:rPr lang="en-IN" sz="24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4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b="1" i="1">
                              <a:effectLst/>
                              <a:latin typeface="Cambria Math" panose="02040503050406030204" pitchFamily="18" charset="0"/>
                              <a:ea typeface="Calibri" panose="020F0502020204030204" pitchFamily="34" charset="0"/>
                              <a:cs typeface="Times New Roman" panose="02020603050405020304" pitchFamily="18" charset="0"/>
                            </a:rPr>
                            <m:t>∅</m:t>
                          </m:r>
                        </m:e>
                        <m:sub>
                          <m:r>
                            <a:rPr lang="en-IN" sz="2400" b="1" i="1">
                              <a:effectLst/>
                              <a:latin typeface="Cambria Math" panose="02040503050406030204" pitchFamily="18" charset="0"/>
                              <a:ea typeface="Calibri" panose="020F0502020204030204" pitchFamily="34" charset="0"/>
                              <a:cs typeface="Times New Roman" panose="02020603050405020304" pitchFamily="18" charset="0"/>
                            </a:rPr>
                            <m:t>𝟎</m:t>
                          </m:r>
                        </m:sub>
                      </m:sSub>
                      <m:r>
                        <a:rPr lang="en-IN" sz="2400">
                          <a:effectLst/>
                          <a:latin typeface="Cambria Math" panose="02040503050406030204" pitchFamily="18" charset="0"/>
                          <a:ea typeface="Calibri" panose="020F0502020204030204" pitchFamily="34" charset="0"/>
                          <a:cs typeface="Times New Roman" panose="02020603050405020304" pitchFamily="18" charset="0"/>
                        </a:rPr>
                        <m:t>­</m:t>
                      </m:r>
                      <m:r>
                        <a:rPr lang="en-IN" sz="24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4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b="1" i="1">
                              <a:effectLst/>
                              <a:latin typeface="Cambria Math" panose="02040503050406030204" pitchFamily="18" charset="0"/>
                              <a:ea typeface="Calibri" panose="020F0502020204030204" pitchFamily="34" charset="0"/>
                              <a:cs typeface="Times New Roman" panose="02020603050405020304" pitchFamily="18" charset="0"/>
                            </a:rPr>
                            <m:t>∅</m:t>
                          </m:r>
                        </m:e>
                        <m:sub>
                          <m:r>
                            <a:rPr lang="en-IN" sz="2400" b="1" i="1">
                              <a:effectLst/>
                              <a:latin typeface="Cambria Math" panose="02040503050406030204" pitchFamily="18" charset="0"/>
                              <a:ea typeface="Calibri" panose="020F0502020204030204" pitchFamily="34" charset="0"/>
                              <a:cs typeface="Times New Roman" panose="02020603050405020304" pitchFamily="18" charset="0"/>
                            </a:rPr>
                            <m:t>𝟏</m:t>
                          </m:r>
                        </m:sub>
                      </m:sSub>
                      <m:sSub>
                        <m:sSubPr>
                          <m:ctrlPr>
                            <a:rPr lang="en-IN" sz="2400" b="1" i="1">
                              <a:effectLst/>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en-IN" sz="24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b="1" i="1">
                                  <a:effectLst/>
                                  <a:latin typeface="Cambria Math" panose="02040503050406030204" pitchFamily="18" charset="0"/>
                                  <a:ea typeface="Calibri" panose="020F0502020204030204" pitchFamily="34" charset="0"/>
                                  <a:cs typeface="Times New Roman" panose="02020603050405020304" pitchFamily="18" charset="0"/>
                                </a:rPr>
                                <m:t>𝒀</m:t>
                              </m:r>
                            </m:e>
                            <m:sub>
                              <m:r>
                                <a:rPr lang="en-IN" sz="2400" b="1" i="1">
                                  <a:effectLst/>
                                  <a:latin typeface="Cambria Math" panose="02040503050406030204" pitchFamily="18" charset="0"/>
                                  <a:ea typeface="Calibri" panose="020F0502020204030204" pitchFamily="34" charset="0"/>
                                  <a:cs typeface="Times New Roman" panose="02020603050405020304" pitchFamily="18" charset="0"/>
                                </a:rPr>
                                <m:t>𝒕</m:t>
                              </m:r>
                            </m:sub>
                          </m:sSub>
                        </m:e>
                        <m:sub>
                          <m:r>
                            <a:rPr lang="en-IN" sz="2400" b="1" i="1">
                              <a:effectLst/>
                              <a:latin typeface="Cambria Math" panose="02040503050406030204" pitchFamily="18" charset="0"/>
                              <a:ea typeface="Calibri" panose="020F0502020204030204" pitchFamily="34" charset="0"/>
                              <a:cs typeface="Times New Roman" panose="02020603050405020304" pitchFamily="18" charset="0"/>
                            </a:rPr>
                            <m:t>−</m:t>
                          </m:r>
                          <m:r>
                            <a:rPr lang="en-IN" sz="2400" b="1" i="1">
                              <a:effectLst/>
                              <a:latin typeface="Cambria Math" panose="02040503050406030204" pitchFamily="18" charset="0"/>
                              <a:ea typeface="Calibri" panose="020F0502020204030204" pitchFamily="34" charset="0"/>
                              <a:cs typeface="Times New Roman" panose="02020603050405020304" pitchFamily="18" charset="0"/>
                            </a:rPr>
                            <m:t>𝟏</m:t>
                          </m:r>
                        </m:sub>
                      </m:sSub>
                      <m:r>
                        <a:rPr lang="en-IN" sz="2400">
                          <a:effectLst/>
                          <a:latin typeface="Cambria Math" panose="02040503050406030204" pitchFamily="18" charset="0"/>
                          <a:ea typeface="Calibri" panose="020F0502020204030204" pitchFamily="34" charset="0"/>
                          <a:cs typeface="Times New Roman" panose="02020603050405020304" pitchFamily="18" charset="0"/>
                        </a:rPr>
                        <m:t>­­</m:t>
                      </m:r>
                      <m:r>
                        <a:rPr lang="en-IN" sz="24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4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b="1" i="1">
                              <a:effectLst/>
                              <a:latin typeface="Cambria Math" panose="02040503050406030204" pitchFamily="18" charset="0"/>
                              <a:ea typeface="Calibri" panose="020F0502020204030204" pitchFamily="34" charset="0"/>
                              <a:cs typeface="Times New Roman" panose="02020603050405020304" pitchFamily="18" charset="0"/>
                            </a:rPr>
                            <m:t>∅</m:t>
                          </m:r>
                        </m:e>
                        <m:sub>
                          <m:r>
                            <a:rPr lang="en-IN" sz="2400" b="1" i="1">
                              <a:effectLst/>
                              <a:latin typeface="Cambria Math" panose="02040503050406030204" pitchFamily="18" charset="0"/>
                              <a:ea typeface="Calibri" panose="020F0502020204030204" pitchFamily="34" charset="0"/>
                              <a:cs typeface="Times New Roman" panose="02020603050405020304" pitchFamily="18" charset="0"/>
                            </a:rPr>
                            <m:t>𝟐</m:t>
                          </m:r>
                        </m:sub>
                      </m:sSub>
                      <m:sSub>
                        <m:sSubPr>
                          <m:ctrlPr>
                            <a:rPr lang="en-IN" sz="2400" b="1" i="1">
                              <a:effectLst/>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en-IN" sz="24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b="1" i="1">
                                  <a:effectLst/>
                                  <a:latin typeface="Cambria Math" panose="02040503050406030204" pitchFamily="18" charset="0"/>
                                  <a:ea typeface="Calibri" panose="020F0502020204030204" pitchFamily="34" charset="0"/>
                                  <a:cs typeface="Times New Roman" panose="02020603050405020304" pitchFamily="18" charset="0"/>
                                </a:rPr>
                                <m:t>𝒀</m:t>
                              </m:r>
                            </m:e>
                            <m:sub>
                              <m:r>
                                <a:rPr lang="en-IN" sz="2400" b="1" i="1">
                                  <a:effectLst/>
                                  <a:latin typeface="Cambria Math" panose="02040503050406030204" pitchFamily="18" charset="0"/>
                                  <a:ea typeface="Calibri" panose="020F0502020204030204" pitchFamily="34" charset="0"/>
                                  <a:cs typeface="Times New Roman" panose="02020603050405020304" pitchFamily="18" charset="0"/>
                                </a:rPr>
                                <m:t>𝒕</m:t>
                              </m:r>
                            </m:sub>
                          </m:sSub>
                        </m:e>
                        <m:sub>
                          <m:r>
                            <a:rPr lang="en-IN" sz="2400" b="1" i="1">
                              <a:effectLst/>
                              <a:latin typeface="Cambria Math" panose="02040503050406030204" pitchFamily="18" charset="0"/>
                              <a:ea typeface="Calibri" panose="020F0502020204030204" pitchFamily="34" charset="0"/>
                              <a:cs typeface="Times New Roman" panose="02020603050405020304" pitchFamily="18" charset="0"/>
                            </a:rPr>
                            <m:t>−</m:t>
                          </m:r>
                          <m:r>
                            <a:rPr lang="en-IN" sz="2400" b="1" i="1">
                              <a:effectLst/>
                              <a:latin typeface="Cambria Math" panose="02040503050406030204" pitchFamily="18" charset="0"/>
                              <a:ea typeface="Calibri" panose="020F0502020204030204" pitchFamily="34" charset="0"/>
                              <a:cs typeface="Times New Roman" panose="02020603050405020304" pitchFamily="18" charset="0"/>
                            </a:rPr>
                            <m:t>𝟐</m:t>
                          </m:r>
                        </m:sub>
                      </m:sSub>
                      <m:r>
                        <a:rPr lang="en-IN" sz="24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4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b="1" i="1">
                              <a:effectLst/>
                              <a:latin typeface="Cambria Math" panose="02040503050406030204" pitchFamily="18" charset="0"/>
                              <a:ea typeface="Calibri" panose="020F0502020204030204" pitchFamily="34" charset="0"/>
                              <a:cs typeface="Times New Roman" panose="02020603050405020304" pitchFamily="18" charset="0"/>
                            </a:rPr>
                            <m:t>∅</m:t>
                          </m:r>
                        </m:e>
                        <m:sub>
                          <m:r>
                            <a:rPr lang="en-IN" sz="2400" b="1" i="1">
                              <a:effectLst/>
                              <a:latin typeface="Cambria Math" panose="02040503050406030204" pitchFamily="18" charset="0"/>
                              <a:ea typeface="Calibri" panose="020F0502020204030204" pitchFamily="34" charset="0"/>
                              <a:cs typeface="Times New Roman" panose="02020603050405020304" pitchFamily="18" charset="0"/>
                            </a:rPr>
                            <m:t>𝒑</m:t>
                          </m:r>
                        </m:sub>
                      </m:sSub>
                      <m:sSub>
                        <m:sSubPr>
                          <m:ctrlPr>
                            <a:rPr lang="en-IN" sz="2400" b="1" i="1">
                              <a:effectLst/>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en-IN" sz="24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b="1" i="1">
                                  <a:effectLst/>
                                  <a:latin typeface="Cambria Math" panose="02040503050406030204" pitchFamily="18" charset="0"/>
                                  <a:ea typeface="Calibri" panose="020F0502020204030204" pitchFamily="34" charset="0"/>
                                  <a:cs typeface="Times New Roman" panose="02020603050405020304" pitchFamily="18" charset="0"/>
                                </a:rPr>
                                <m:t>𝒀</m:t>
                              </m:r>
                            </m:e>
                            <m:sub>
                              <m:r>
                                <a:rPr lang="en-IN" sz="2400" b="1" i="1">
                                  <a:effectLst/>
                                  <a:latin typeface="Cambria Math" panose="02040503050406030204" pitchFamily="18" charset="0"/>
                                  <a:ea typeface="Calibri" panose="020F0502020204030204" pitchFamily="34" charset="0"/>
                                  <a:cs typeface="Times New Roman" panose="02020603050405020304" pitchFamily="18" charset="0"/>
                                </a:rPr>
                                <m:t>𝒕</m:t>
                              </m:r>
                            </m:sub>
                          </m:sSub>
                        </m:e>
                        <m:sub>
                          <m:r>
                            <a:rPr lang="en-IN" sz="2400" b="1" i="1">
                              <a:effectLst/>
                              <a:latin typeface="Cambria Math" panose="02040503050406030204" pitchFamily="18" charset="0"/>
                              <a:ea typeface="Calibri" panose="020F0502020204030204" pitchFamily="34" charset="0"/>
                              <a:cs typeface="Times New Roman" panose="02020603050405020304" pitchFamily="18" charset="0"/>
                            </a:rPr>
                            <m:t>−</m:t>
                          </m:r>
                          <m:r>
                            <a:rPr lang="en-IN" sz="2400" b="1" i="1">
                              <a:effectLst/>
                              <a:latin typeface="Cambria Math" panose="02040503050406030204" pitchFamily="18" charset="0"/>
                              <a:ea typeface="Calibri" panose="020F0502020204030204" pitchFamily="34" charset="0"/>
                              <a:cs typeface="Times New Roman" panose="02020603050405020304" pitchFamily="18" charset="0"/>
                            </a:rPr>
                            <m:t>𝒑</m:t>
                          </m:r>
                        </m:sub>
                      </m:sSub>
                      <m:r>
                        <a:rPr lang="en-IN" sz="2400">
                          <a:effectLst/>
                          <a:latin typeface="Cambria Math" panose="02040503050406030204" pitchFamily="18" charset="0"/>
                          <a:ea typeface="Calibri" panose="020F0502020204030204" pitchFamily="34" charset="0"/>
                          <a:cs typeface="Times New Roman" panose="02020603050405020304" pitchFamily="18" charset="0"/>
                        </a:rPr>
                        <m:t>­</m:t>
                      </m:r>
                      <m: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t>𝜺</m:t>
                          </m:r>
                        </m:e>
                        <m:sub>
                          <m: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t>𝒕</m:t>
                          </m:r>
                        </m:sub>
                      </m:sSub>
                      <m:r>
                        <a:rPr lang="en-IN" sz="2400">
                          <a:effectLst/>
                          <a:latin typeface="Cambria Math" panose="02040503050406030204" pitchFamily="18" charset="0"/>
                          <a:ea typeface="Times New Roman" panose="02020603050405020304" pitchFamily="18" charset="0"/>
                          <a:cs typeface="Times New Roman" panose="02020603050405020304" pitchFamily="18" charset="0"/>
                        </a:rPr>
                        <m:t>­</m:t>
                      </m:r>
                      <m: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t>𝜽</m:t>
                          </m:r>
                        </m:e>
                        <m:sub>
                          <m: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t>𝟏</m:t>
                          </m:r>
                        </m:sub>
                      </m:sSub>
                      <m:sSub>
                        <m:sSubPr>
                          <m:ctrlP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t>𝜺</m:t>
                          </m:r>
                        </m:e>
                        <m:sub>
                          <m: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t>𝒕</m:t>
                          </m:r>
                        </m:sub>
                      </m:sSub>
                      <m:sSub>
                        <m:sSubPr>
                          <m:ctrlP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a:effectLst/>
                              <a:latin typeface="Cambria Math" panose="02040503050406030204" pitchFamily="18" charset="0"/>
                              <a:ea typeface="Times New Roman" panose="02020603050405020304" pitchFamily="18" charset="0"/>
                              <a:cs typeface="Times New Roman" panose="02020603050405020304" pitchFamily="18" charset="0"/>
                            </a:rPr>
                            <m:t>­</m:t>
                          </m:r>
                        </m:e>
                        <m:sub>
                          <m: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t>𝟏</m:t>
                          </m:r>
                        </m:sub>
                      </m:sSub>
                      <m:r>
                        <a:rPr lang="en-IN" sz="2400">
                          <a:effectLst/>
                          <a:latin typeface="Cambria Math" panose="02040503050406030204" pitchFamily="18" charset="0"/>
                          <a:ea typeface="Times New Roman" panose="02020603050405020304" pitchFamily="18" charset="0"/>
                          <a:cs typeface="Times New Roman" panose="02020603050405020304" pitchFamily="18" charset="0"/>
                        </a:rPr>
                        <m:t>­</m:t>
                      </m:r>
                      <m: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t>𝜽</m:t>
                          </m:r>
                        </m:e>
                        <m:sub>
                          <m: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t>𝟐</m:t>
                          </m:r>
                        </m:sub>
                      </m:sSub>
                      <m:sSub>
                        <m:sSubPr>
                          <m:ctrlP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t>𝜺</m:t>
                          </m:r>
                        </m:e>
                        <m:sub>
                          <m: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t>𝒕</m:t>
                          </m:r>
                        </m:sub>
                      </m:sSub>
                      <m:sSub>
                        <m:sSubPr>
                          <m:ctrlP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a:effectLst/>
                              <a:latin typeface="Cambria Math" panose="02040503050406030204" pitchFamily="18" charset="0"/>
                              <a:ea typeface="Times New Roman" panose="02020603050405020304" pitchFamily="18" charset="0"/>
                              <a:cs typeface="Times New Roman" panose="02020603050405020304" pitchFamily="18" charset="0"/>
                            </a:rPr>
                            <m:t>­</m:t>
                          </m:r>
                        </m:e>
                        <m:sub>
                          <m: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t>𝟐</m:t>
                          </m:r>
                        </m:sub>
                      </m:sSub>
                      <m: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t>𝜽</m:t>
                          </m:r>
                        </m:e>
                        <m:sub>
                          <m: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t>𝒒</m:t>
                          </m:r>
                        </m:sub>
                      </m:sSub>
                      <m:sSub>
                        <m:sSubPr>
                          <m:ctrlP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t>𝜺</m:t>
                          </m:r>
                        </m:e>
                        <m:sub>
                          <m: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t>𝒕</m:t>
                          </m:r>
                        </m:sub>
                      </m:sSub>
                      <m:sSub>
                        <m:sSubPr>
                          <m:ctrlP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a:effectLst/>
                              <a:latin typeface="Cambria Math" panose="02040503050406030204" pitchFamily="18" charset="0"/>
                              <a:ea typeface="Times New Roman" panose="02020603050405020304" pitchFamily="18" charset="0"/>
                              <a:cs typeface="Times New Roman" panose="02020603050405020304" pitchFamily="18" charset="0"/>
                            </a:rPr>
                            <m:t>­</m:t>
                          </m:r>
                        </m:e>
                        <m:sub>
                          <m: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t>𝒒</m:t>
                          </m:r>
                        </m:sub>
                      </m:sSub>
                    </m:oMath>
                  </m:oMathPara>
                </a14:m>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buFont typeface="Arial" panose="020B0604020202020204" pitchFamily="34" charset="0"/>
                  <a:buChar char="•"/>
                </a:pPr>
                <a:endParaRPr lang="en-IN" sz="2400" dirty="0"/>
              </a:p>
              <a:p>
                <a:pPr marL="0" indent="0" algn="just">
                  <a:buNone/>
                </a:pPr>
                <a:r>
                  <a:rPr lang="en-IN" sz="2400" dirty="0"/>
                  <a:t>  where,</a:t>
                </a:r>
                <a:endParaRPr lang="en-US" sz="2400" dirty="0"/>
              </a:p>
              <a:p>
                <a:pPr algn="just">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Calibri" panose="020F0502020204030204" pitchFamily="34" charset="0"/>
                  </a:rPr>
                  <a:t>          Y</a:t>
                </a:r>
                <a:r>
                  <a:rPr lang="en-IN" sz="2400" baseline="-25000" dirty="0">
                    <a:effectLst/>
                    <a:latin typeface="Calibri" panose="020F0502020204030204" pitchFamily="34" charset="0"/>
                    <a:ea typeface="Calibri" panose="020F0502020204030204" pitchFamily="34" charset="0"/>
                    <a:cs typeface="Calibri" panose="020F0502020204030204" pitchFamily="34" charset="0"/>
                  </a:rPr>
                  <a:t>t</a:t>
                </a:r>
                <a:r>
                  <a:rPr lang="en-IN" sz="2400" dirty="0">
                    <a:effectLst/>
                    <a:latin typeface="Calibri" panose="020F0502020204030204" pitchFamily="34" charset="0"/>
                    <a:ea typeface="Calibri" panose="020F0502020204030204" pitchFamily="34" charset="0"/>
                    <a:cs typeface="Calibri" panose="020F0502020204030204" pitchFamily="34" charset="0"/>
                  </a:rPr>
                  <a:t> is the actual value and </a:t>
                </a:r>
                <a:r>
                  <a:rPr lang="en-IN" sz="2800" dirty="0" err="1">
                    <a:effectLst/>
                    <a:latin typeface="Calibri" panose="020F0502020204030204" pitchFamily="34" charset="0"/>
                    <a:ea typeface="Calibri" panose="020F0502020204030204" pitchFamily="34" charset="0"/>
                    <a:cs typeface="Mangal" panose="02040503050203030202" pitchFamily="18" charset="0"/>
                  </a:rPr>
                  <a:t>ε</a:t>
                </a:r>
                <a:r>
                  <a:rPr lang="en-IN" sz="2800" baseline="-25000" dirty="0" err="1">
                    <a:effectLst/>
                    <a:latin typeface="Calibri" panose="020F0502020204030204" pitchFamily="34" charset="0"/>
                    <a:ea typeface="Calibri" panose="020F0502020204030204" pitchFamily="34" charset="0"/>
                    <a:cs typeface="Mangal" panose="02040503050203030202" pitchFamily="18" charset="0"/>
                  </a:rPr>
                  <a:t>t</a:t>
                </a:r>
                <a:r>
                  <a:rPr lang="en-IN" sz="24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 </a:t>
                </a:r>
                <a:r>
                  <a:rPr lang="en-IN" sz="2400" dirty="0">
                    <a:effectLst/>
                    <a:latin typeface="Calibri" panose="020F0502020204030204" pitchFamily="34" charset="0"/>
                    <a:ea typeface="Calibri" panose="020F0502020204030204" pitchFamily="34" charset="0"/>
                    <a:cs typeface="Calibri" panose="020F0502020204030204" pitchFamily="34" charset="0"/>
                  </a:rPr>
                  <a:t>is the random error at t, φ</a:t>
                </a:r>
                <a:r>
                  <a:rPr lang="en-IN" sz="2400" baseline="-25000" dirty="0">
                    <a:effectLst/>
                    <a:latin typeface="Calibri" panose="020F0502020204030204" pitchFamily="34" charset="0"/>
                    <a:ea typeface="Calibri" panose="020F0502020204030204" pitchFamily="34" charset="0"/>
                    <a:cs typeface="Calibri" panose="020F0502020204030204" pitchFamily="34" charset="0"/>
                  </a:rPr>
                  <a:t>i</a:t>
                </a:r>
                <a:r>
                  <a:rPr lang="en-IN" sz="2400" dirty="0">
                    <a:effectLst/>
                    <a:latin typeface="Calibri" panose="020F0502020204030204" pitchFamily="34" charset="0"/>
                    <a:ea typeface="Calibri" panose="020F0502020204030204" pitchFamily="34" charset="0"/>
                    <a:cs typeface="Calibri" panose="020F0502020204030204" pitchFamily="34" charset="0"/>
                  </a:rPr>
                  <a:t> and </a:t>
                </a:r>
                <a:r>
                  <a:rPr lang="en-IN" sz="2000" dirty="0">
                    <a:effectLst/>
                    <a:latin typeface="Calibri" panose="020F0502020204030204" pitchFamily="34" charset="0"/>
                    <a:ea typeface="Calibri" panose="020F0502020204030204" pitchFamily="34" charset="0"/>
                    <a:cs typeface="Mangal" panose="02040503050203030202" pitchFamily="18" charset="0"/>
                  </a:rPr>
                  <a:t>θ</a:t>
                </a:r>
                <a:r>
                  <a:rPr lang="en-IN" sz="2000" baseline="-25000" dirty="0">
                    <a:effectLst/>
                    <a:latin typeface="Calibri" panose="020F0502020204030204" pitchFamily="34" charset="0"/>
                    <a:ea typeface="Calibri" panose="020F0502020204030204" pitchFamily="34" charset="0"/>
                    <a:cs typeface="Mangal" panose="02040503050203030202" pitchFamily="18" charset="0"/>
                  </a:rPr>
                  <a:t>j</a:t>
                </a:r>
                <a:r>
                  <a:rPr lang="en-IN" sz="2400" dirty="0">
                    <a:effectLst/>
                    <a:latin typeface="Calibri" panose="020F0502020204030204" pitchFamily="34" charset="0"/>
                    <a:ea typeface="Calibri" panose="020F0502020204030204" pitchFamily="34" charset="0"/>
                    <a:cs typeface="Calibri" panose="020F0502020204030204" pitchFamily="34" charset="0"/>
                  </a:rPr>
                  <a:t> are the coefficients, p and q are integers that are often referred to as autoregressive and moving average, respectively.</a:t>
                </a:r>
              </a:p>
              <a:p>
                <a:pPr algn="just">
                  <a:buFont typeface="Arial" panose="020B0604020202020204" pitchFamily="34" charset="0"/>
                  <a:buChar char="•"/>
                </a:pPr>
                <a:endParaRPr lang="en-IN" sz="2400" dirty="0">
                  <a:effectLst/>
                  <a:ea typeface="Calibri" panose="020F0502020204030204" pitchFamily="34" charset="0"/>
                  <a:cs typeface="Times New Roman" panose="02020603050405020304" pitchFamily="18" charset="0"/>
                </a:endParaRPr>
              </a:p>
              <a:p>
                <a:pPr>
                  <a:buFont typeface="Arial" panose="020B0604020202020204" pitchFamily="34" charset="0"/>
                  <a:buChar char="•"/>
                </a:pPr>
                <a:r>
                  <a:rPr lang="en-IN" sz="2400" spc="25" dirty="0">
                    <a:solidFill>
                      <a:srgbClr val="111111"/>
                    </a:solidFill>
                    <a:effectLst/>
                    <a:ea typeface="Calibri" panose="020F0502020204030204" pitchFamily="34" charset="0"/>
                    <a:cs typeface="Times New Roman" panose="02020603050405020304" pitchFamily="18" charset="0"/>
                  </a:rPr>
                  <a:t>        ARIMA is a forecasting algorithm based on the idea that the information in the past values of the time series can alone be used to predict the future values.</a:t>
                </a:r>
                <a:endParaRPr lang="en-IN" sz="2400" dirty="0">
                  <a:effectLst/>
                  <a:ea typeface="Calibri" panose="020F0502020204030204" pitchFamily="34" charset="0"/>
                  <a:cs typeface="Times New Roman" panose="02020603050405020304" pitchFamily="18" charset="0"/>
                </a:endParaRPr>
              </a:p>
              <a:p>
                <a:pPr marL="0" indent="0">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41680" y="619760"/>
                <a:ext cx="11013440" cy="5628639"/>
              </a:xfrm>
              <a:blipFill>
                <a:blip r:embed="rId3"/>
                <a:stretch>
                  <a:fillRect l="-1163" t="-2167" r="-1329"/>
                </a:stretch>
              </a:blipFill>
            </p:spPr>
            <p:txBody>
              <a:bodyPr/>
              <a:lstStyle/>
              <a:p>
                <a:r>
                  <a:rPr lang="en-IN">
                    <a:noFill/>
                  </a:rPr>
                  <a:t> </a:t>
                </a:r>
              </a:p>
            </p:txBody>
          </p:sp>
        </mc:Fallback>
      </mc:AlternateContent>
    </p:spTree>
    <p:extLst>
      <p:ext uri="{BB962C8B-B14F-4D97-AF65-F5344CB8AC3E}">
        <p14:creationId xmlns:p14="http://schemas.microsoft.com/office/powerpoint/2010/main" val="689410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90B761A5-95B8-D0BA-88DA-FDC9DB99F17E}"/>
              </a:ext>
            </a:extLst>
          </p:cNvPr>
          <p:cNvGraphicFramePr>
            <a:graphicFrameLocks noGrp="1"/>
          </p:cNvGraphicFramePr>
          <p:nvPr>
            <p:ph idx="1"/>
            <p:extLst>
              <p:ext uri="{D42A27DB-BD31-4B8C-83A1-F6EECF244321}">
                <p14:modId xmlns:p14="http://schemas.microsoft.com/office/powerpoint/2010/main" val="4191420358"/>
              </p:ext>
            </p:extLst>
          </p:nvPr>
        </p:nvGraphicFramePr>
        <p:xfrm>
          <a:off x="981075" y="875030"/>
          <a:ext cx="10515600" cy="58924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3670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0" y="163773"/>
            <a:ext cx="12192000" cy="6740307"/>
          </a:xfrm>
          <a:prstGeom prst="rect">
            <a:avLst/>
          </a:prstGeom>
          <a:noFill/>
        </p:spPr>
        <p:txBody>
          <a:bodyPr wrap="square" rtlCol="0">
            <a:spAutoFit/>
          </a:bodyPr>
          <a:lstStyle/>
          <a:p>
            <a:pPr algn="ctr"/>
            <a:r>
              <a:rPr lang="en-IN" sz="2400" b="1" dirty="0"/>
              <a:t>Visualization</a:t>
            </a:r>
          </a:p>
          <a:p>
            <a:pPr algn="ctr"/>
            <a:endParaRPr lang="en-IN" sz="2400" b="1" dirty="0"/>
          </a:p>
          <a:p>
            <a:pPr algn="ctr"/>
            <a:r>
              <a:rPr lang="en-IN" sz="2400" b="1" dirty="0"/>
              <a:t>Closing price of Axis Bank</a:t>
            </a:r>
          </a:p>
          <a:p>
            <a:pPr algn="ctr"/>
            <a:endParaRPr lang="en-IN" sz="2400" b="1" dirty="0"/>
          </a:p>
          <a:p>
            <a:endParaRPr lang="en-IN" sz="2400" b="1" dirty="0"/>
          </a:p>
          <a:p>
            <a:endParaRPr lang="en-IN" sz="2400" dirty="0"/>
          </a:p>
          <a:p>
            <a:endParaRPr lang="en-IN" sz="2400" b="1" dirty="0"/>
          </a:p>
          <a:p>
            <a:endParaRPr lang="en-IN" sz="2400" b="1" dirty="0"/>
          </a:p>
          <a:p>
            <a:endParaRPr lang="en-IN" sz="2400" b="1" dirty="0"/>
          </a:p>
          <a:p>
            <a:endParaRPr lang="en-IN" sz="2400" b="1" dirty="0"/>
          </a:p>
          <a:p>
            <a:endParaRPr lang="en-IN" sz="2400" b="1" dirty="0"/>
          </a:p>
          <a:p>
            <a:endParaRPr lang="en-IN" sz="2400" b="1" dirty="0"/>
          </a:p>
          <a:p>
            <a:endParaRPr lang="en-IN" sz="2400" b="1" dirty="0"/>
          </a:p>
          <a:p>
            <a:endParaRPr lang="en-IN" sz="2400" b="1" dirty="0"/>
          </a:p>
          <a:p>
            <a:endParaRPr lang="en-IN" sz="2400" b="1" dirty="0"/>
          </a:p>
          <a:p>
            <a:endParaRPr lang="en-IN" sz="2400" b="1" dirty="0"/>
          </a:p>
          <a:p>
            <a:endParaRPr lang="en-IN" sz="2400" b="1" dirty="0"/>
          </a:p>
          <a:p>
            <a:endParaRPr lang="en-US" sz="2400" dirty="0"/>
          </a:p>
        </p:txBody>
      </p:sp>
      <p:pic>
        <p:nvPicPr>
          <p:cNvPr id="4" name="Picture 3">
            <a:extLst>
              <a:ext uri="{FF2B5EF4-FFF2-40B4-BE49-F238E27FC236}">
                <a16:creationId xmlns:a16="http://schemas.microsoft.com/office/drawing/2014/main" id="{E23126B6-31C4-6F48-5488-DC1C4525BC3D}"/>
              </a:ext>
            </a:extLst>
          </p:cNvPr>
          <p:cNvPicPr>
            <a:picLocks noChangeAspect="1"/>
          </p:cNvPicPr>
          <p:nvPr/>
        </p:nvPicPr>
        <p:blipFill>
          <a:blip r:embed="rId2"/>
          <a:stretch>
            <a:fillRect/>
          </a:stretch>
        </p:blipFill>
        <p:spPr>
          <a:xfrm>
            <a:off x="1485500" y="1558128"/>
            <a:ext cx="9220999" cy="3741744"/>
          </a:xfrm>
          <a:prstGeom prst="rect">
            <a:avLst/>
          </a:prstGeom>
        </p:spPr>
      </p:pic>
    </p:spTree>
    <p:extLst>
      <p:ext uri="{BB962C8B-B14F-4D97-AF65-F5344CB8AC3E}">
        <p14:creationId xmlns:p14="http://schemas.microsoft.com/office/powerpoint/2010/main" val="40326945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2686</TotalTime>
  <Words>2063</Words>
  <Application>Microsoft Office PowerPoint</Application>
  <PresentationFormat>Widescreen</PresentationFormat>
  <Paragraphs>695</Paragraphs>
  <Slides>27</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vt:lpstr>
      <vt:lpstr>Calibri</vt:lpstr>
      <vt:lpstr>Cambria Math</vt:lpstr>
      <vt:lpstr>charter</vt:lpstr>
      <vt:lpstr>inherit</vt:lpstr>
      <vt:lpstr>Tw Cen MT</vt:lpstr>
      <vt:lpstr>Tw Cen MT Condensed</vt:lpstr>
      <vt:lpstr>urw-din</vt:lpstr>
      <vt:lpstr>Wingdings</vt:lpstr>
      <vt:lpstr>Wingdings 3</vt:lpstr>
      <vt:lpstr>Integral</vt:lpstr>
      <vt:lpstr>PowerPoint Presentation</vt:lpstr>
      <vt:lpstr>Content</vt:lpstr>
      <vt:lpstr>INTRODUCTION</vt:lpstr>
      <vt:lpstr>OBJECTIVES</vt:lpstr>
      <vt:lpstr>DATA Description</vt:lpstr>
      <vt:lpstr>PowerPoint Presentation</vt:lpstr>
      <vt:lpstr>PowerPoint Presentation</vt:lpstr>
      <vt:lpstr>PowerPoint Presentation</vt:lpstr>
      <vt:lpstr>PowerPoint Presentation</vt:lpstr>
      <vt:lpstr>ARIMA MODEL  RESULTS  </vt:lpstr>
      <vt:lpstr>PowerPoint Presentation</vt:lpstr>
      <vt:lpstr>PowerPoint Presentation</vt:lpstr>
      <vt:lpstr>PowerPoint Presentation</vt:lpstr>
      <vt:lpstr>Long Short Term Memory (LSTM)</vt:lpstr>
      <vt:lpstr>LSTM model Algorithm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lpstr>PowerPoint Presentation</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jayesh dhokare</cp:lastModifiedBy>
  <cp:revision>95</cp:revision>
  <dcterms:created xsi:type="dcterms:W3CDTF">2022-06-24T13:56:21Z</dcterms:created>
  <dcterms:modified xsi:type="dcterms:W3CDTF">2022-07-05T04:16:17Z</dcterms:modified>
</cp:coreProperties>
</file>