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Be Vietnam Bold" panose="020B0604020202020204" charset="0"/>
      <p:regular r:id="rId9"/>
    </p:embeddedFont>
    <p:embeddedFont>
      <p:font typeface="IBM Plex Sans" panose="020B0503050203000203" pitchFamily="34" charset="0"/>
      <p:regular r:id="rId10"/>
    </p:embeddedFont>
    <p:embeddedFont>
      <p:font typeface="Roboto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946" y="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sv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7309D">
                <a:alpha val="100000"/>
              </a:srgbClr>
            </a:gs>
            <a:gs pos="100000">
              <a:srgbClr val="030B42">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4921621" y="-639279"/>
            <a:ext cx="2877968" cy="3014224"/>
          </a:xfrm>
          <a:custGeom>
            <a:avLst/>
            <a:gdLst/>
            <a:ahLst/>
            <a:cxnLst/>
            <a:rect l="l" t="t" r="r" b="b"/>
            <a:pathLst>
              <a:path w="2877968" h="3014224">
                <a:moveTo>
                  <a:pt x="0" y="0"/>
                </a:moveTo>
                <a:lnTo>
                  <a:pt x="2877968" y="0"/>
                </a:lnTo>
                <a:lnTo>
                  <a:pt x="2877968" y="3014224"/>
                </a:lnTo>
                <a:lnTo>
                  <a:pt x="0" y="3014224"/>
                </a:lnTo>
                <a:lnTo>
                  <a:pt x="0" y="0"/>
                </a:lnTo>
                <a:close/>
              </a:path>
            </a:pathLst>
          </a:custGeom>
          <a:blipFill>
            <a:blip r:embed="rId2"/>
            <a:stretch>
              <a:fillRect r="-4734"/>
            </a:stretch>
          </a:blipFill>
        </p:spPr>
      </p:sp>
      <p:sp>
        <p:nvSpPr>
          <p:cNvPr id="3" name="Freeform 3"/>
          <p:cNvSpPr/>
          <p:nvPr/>
        </p:nvSpPr>
        <p:spPr>
          <a:xfrm>
            <a:off x="14613302" y="-33180"/>
            <a:ext cx="3642527" cy="1484644"/>
          </a:xfrm>
          <a:custGeom>
            <a:avLst/>
            <a:gdLst/>
            <a:ahLst/>
            <a:cxnLst/>
            <a:rect l="l" t="t" r="r" b="b"/>
            <a:pathLst>
              <a:path w="3642527" h="1484644">
                <a:moveTo>
                  <a:pt x="0" y="0"/>
                </a:moveTo>
                <a:lnTo>
                  <a:pt x="3642527" y="0"/>
                </a:lnTo>
                <a:lnTo>
                  <a:pt x="3642527" y="1484644"/>
                </a:lnTo>
                <a:lnTo>
                  <a:pt x="0" y="1484644"/>
                </a:lnTo>
                <a:lnTo>
                  <a:pt x="0" y="0"/>
                </a:lnTo>
                <a:close/>
              </a:path>
            </a:pathLst>
          </a:custGeom>
          <a:blipFill>
            <a:blip r:embed="rId3"/>
            <a:stretch>
              <a:fillRect/>
            </a:stretch>
          </a:blipFill>
        </p:spPr>
      </p:sp>
      <p:sp>
        <p:nvSpPr>
          <p:cNvPr id="4" name="Freeform 4"/>
          <p:cNvSpPr/>
          <p:nvPr/>
        </p:nvSpPr>
        <p:spPr>
          <a:xfrm>
            <a:off x="0" y="80045"/>
            <a:ext cx="3145482" cy="1258193"/>
          </a:xfrm>
          <a:custGeom>
            <a:avLst/>
            <a:gdLst/>
            <a:ahLst/>
            <a:cxnLst/>
            <a:rect l="l" t="t" r="r" b="b"/>
            <a:pathLst>
              <a:path w="3145482" h="1258193">
                <a:moveTo>
                  <a:pt x="0" y="0"/>
                </a:moveTo>
                <a:lnTo>
                  <a:pt x="3145482" y="0"/>
                </a:lnTo>
                <a:lnTo>
                  <a:pt x="3145482" y="1258193"/>
                </a:lnTo>
                <a:lnTo>
                  <a:pt x="0" y="1258193"/>
                </a:lnTo>
                <a:lnTo>
                  <a:pt x="0" y="0"/>
                </a:lnTo>
                <a:close/>
              </a:path>
            </a:pathLst>
          </a:custGeom>
          <a:blipFill>
            <a:blip r:embed="rId4"/>
            <a:stretch>
              <a:fillRect/>
            </a:stretch>
          </a:blipFill>
        </p:spPr>
      </p:sp>
      <p:sp>
        <p:nvSpPr>
          <p:cNvPr id="5" name="Freeform 5"/>
          <p:cNvSpPr/>
          <p:nvPr/>
        </p:nvSpPr>
        <p:spPr>
          <a:xfrm>
            <a:off x="9481324" y="109128"/>
            <a:ext cx="3355839" cy="1342336"/>
          </a:xfrm>
          <a:custGeom>
            <a:avLst/>
            <a:gdLst/>
            <a:ahLst/>
            <a:cxnLst/>
            <a:rect l="l" t="t" r="r" b="b"/>
            <a:pathLst>
              <a:path w="3355839" h="1342336">
                <a:moveTo>
                  <a:pt x="0" y="0"/>
                </a:moveTo>
                <a:lnTo>
                  <a:pt x="3355839" y="0"/>
                </a:lnTo>
                <a:lnTo>
                  <a:pt x="3355839" y="1342336"/>
                </a:lnTo>
                <a:lnTo>
                  <a:pt x="0" y="1342336"/>
                </a:lnTo>
                <a:lnTo>
                  <a:pt x="0" y="0"/>
                </a:lnTo>
                <a:close/>
              </a:path>
            </a:pathLst>
          </a:custGeom>
          <a:blipFill>
            <a:blip r:embed="rId5"/>
            <a:stretch>
              <a:fillRect/>
            </a:stretch>
          </a:blipFill>
        </p:spPr>
      </p:sp>
      <p:sp>
        <p:nvSpPr>
          <p:cNvPr id="6" name="Freeform 6"/>
          <p:cNvSpPr/>
          <p:nvPr/>
        </p:nvSpPr>
        <p:spPr>
          <a:xfrm>
            <a:off x="6601082" y="976995"/>
            <a:ext cx="14878374" cy="7890321"/>
          </a:xfrm>
          <a:custGeom>
            <a:avLst/>
            <a:gdLst/>
            <a:ahLst/>
            <a:cxnLst/>
            <a:rect l="l" t="t" r="r" b="b"/>
            <a:pathLst>
              <a:path w="14878374" h="7890321">
                <a:moveTo>
                  <a:pt x="0" y="0"/>
                </a:moveTo>
                <a:lnTo>
                  <a:pt x="14878373" y="0"/>
                </a:lnTo>
                <a:lnTo>
                  <a:pt x="14878373" y="7890321"/>
                </a:lnTo>
                <a:lnTo>
                  <a:pt x="0" y="7890321"/>
                </a:lnTo>
                <a:lnTo>
                  <a:pt x="0" y="0"/>
                </a:lnTo>
                <a:close/>
              </a:path>
            </a:pathLst>
          </a:custGeom>
          <a:blipFill>
            <a:blip r:embed="rId6"/>
            <a:stretch>
              <a:fillRect t="-38956" b="-127791"/>
            </a:stretch>
          </a:blipFill>
        </p:spPr>
      </p:sp>
      <p:sp>
        <p:nvSpPr>
          <p:cNvPr id="7" name="TextBox 7"/>
          <p:cNvSpPr txBox="1"/>
          <p:nvPr/>
        </p:nvSpPr>
        <p:spPr>
          <a:xfrm>
            <a:off x="1028700" y="2885178"/>
            <a:ext cx="10072694" cy="1725919"/>
          </a:xfrm>
          <a:prstGeom prst="rect">
            <a:avLst/>
          </a:prstGeom>
        </p:spPr>
        <p:txBody>
          <a:bodyPr lIns="0" tIns="0" rIns="0" bIns="0" rtlCol="0" anchor="t">
            <a:spAutoFit/>
          </a:bodyPr>
          <a:lstStyle/>
          <a:p>
            <a:pPr algn="l">
              <a:lnSpc>
                <a:spcPts val="14070"/>
              </a:lnSpc>
            </a:pPr>
            <a:r>
              <a:rPr lang="en-US" sz="10050" b="1" dirty="0">
                <a:solidFill>
                  <a:srgbClr val="F8F8F8"/>
                </a:solidFill>
                <a:latin typeface="Roboto Bold"/>
                <a:ea typeface="Roboto Bold"/>
                <a:cs typeface="Roboto Bold"/>
                <a:sym typeface="Roboto Bold"/>
              </a:rPr>
              <a:t>HACKATHON 4.O</a:t>
            </a:r>
          </a:p>
        </p:txBody>
      </p:sp>
      <p:sp>
        <p:nvSpPr>
          <p:cNvPr id="8" name="TextBox 8"/>
          <p:cNvSpPr txBox="1"/>
          <p:nvPr/>
        </p:nvSpPr>
        <p:spPr>
          <a:xfrm>
            <a:off x="1028700" y="4631643"/>
            <a:ext cx="5741176" cy="514350"/>
          </a:xfrm>
          <a:prstGeom prst="rect">
            <a:avLst/>
          </a:prstGeom>
        </p:spPr>
        <p:txBody>
          <a:bodyPr lIns="0" tIns="0" rIns="0" bIns="0" rtlCol="0" anchor="t">
            <a:spAutoFit/>
          </a:bodyPr>
          <a:lstStyle/>
          <a:p>
            <a:pPr algn="l">
              <a:lnSpc>
                <a:spcPts val="4199"/>
              </a:lnSpc>
            </a:pPr>
            <a:r>
              <a:rPr lang="en-US" sz="2999" b="1" dirty="0">
                <a:solidFill>
                  <a:srgbClr val="F8F8F8"/>
                </a:solidFill>
                <a:latin typeface="Roboto Bold"/>
                <a:ea typeface="Roboto Bold"/>
                <a:cs typeface="Roboto Bold"/>
                <a:sym typeface="Roboto Bold"/>
              </a:rPr>
              <a:t>"FOR MINDS THAT INNOVATE"</a:t>
            </a:r>
          </a:p>
        </p:txBody>
      </p:sp>
      <p:sp>
        <p:nvSpPr>
          <p:cNvPr id="9" name="TextBox 9"/>
          <p:cNvSpPr txBox="1"/>
          <p:nvPr/>
        </p:nvSpPr>
        <p:spPr>
          <a:xfrm>
            <a:off x="1028700" y="5207043"/>
            <a:ext cx="5741176" cy="514350"/>
          </a:xfrm>
          <a:prstGeom prst="rect">
            <a:avLst/>
          </a:prstGeom>
        </p:spPr>
        <p:txBody>
          <a:bodyPr lIns="0" tIns="0" rIns="0" bIns="0" rtlCol="0" anchor="t">
            <a:spAutoFit/>
          </a:bodyPr>
          <a:lstStyle/>
          <a:p>
            <a:pPr algn="l">
              <a:lnSpc>
                <a:spcPts val="4199"/>
              </a:lnSpc>
            </a:pPr>
            <a:r>
              <a:rPr lang="en-US" sz="2999" b="1" dirty="0">
                <a:solidFill>
                  <a:srgbClr val="F8F8F8"/>
                </a:solidFill>
                <a:latin typeface="Roboto Bold"/>
                <a:ea typeface="Roboto Bold"/>
                <a:cs typeface="Roboto Bold"/>
                <a:sym typeface="Roboto Bold"/>
              </a:rPr>
              <a:t>"UNVEIL YOUR VISION"</a:t>
            </a:r>
          </a:p>
        </p:txBody>
      </p:sp>
      <p:sp>
        <p:nvSpPr>
          <p:cNvPr id="10" name="TextBox 9">
            <a:extLst>
              <a:ext uri="{FF2B5EF4-FFF2-40B4-BE49-F238E27FC236}">
                <a16:creationId xmlns:a16="http://schemas.microsoft.com/office/drawing/2014/main" id="{505F6FEA-BB34-1D78-5EDD-FD6952441008}"/>
              </a:ext>
            </a:extLst>
          </p:cNvPr>
          <p:cNvSpPr txBox="1"/>
          <p:nvPr/>
        </p:nvSpPr>
        <p:spPr>
          <a:xfrm>
            <a:off x="1043448" y="5800878"/>
            <a:ext cx="5741176" cy="2654573"/>
          </a:xfrm>
          <a:prstGeom prst="rect">
            <a:avLst/>
          </a:prstGeom>
        </p:spPr>
        <p:txBody>
          <a:bodyPr lIns="0" tIns="0" rIns="0" bIns="0" rtlCol="0" anchor="t">
            <a:spAutoFit/>
          </a:bodyPr>
          <a:lstStyle/>
          <a:p>
            <a:pPr algn="l">
              <a:lnSpc>
                <a:spcPts val="4199"/>
              </a:lnSpc>
            </a:pPr>
            <a:endParaRPr lang="en-US" sz="2999" b="1" dirty="0">
              <a:solidFill>
                <a:srgbClr val="F8F8F8"/>
              </a:solidFill>
              <a:latin typeface="Roboto Bold"/>
              <a:ea typeface="Roboto Bold"/>
              <a:cs typeface="Roboto Bold"/>
              <a:sym typeface="Roboto Bold"/>
            </a:endParaRPr>
          </a:p>
          <a:p>
            <a:pPr algn="l">
              <a:lnSpc>
                <a:spcPts val="4199"/>
              </a:lnSpc>
            </a:pPr>
            <a:r>
              <a:rPr lang="en-US" sz="2999" b="1" dirty="0">
                <a:solidFill>
                  <a:srgbClr val="F8F8F8"/>
                </a:solidFill>
                <a:latin typeface="Roboto Bold"/>
                <a:ea typeface="Roboto Bold"/>
                <a:cs typeface="Roboto Bold"/>
                <a:sym typeface="Roboto Bold"/>
              </a:rPr>
              <a:t>Team Name: Pseudo Coders</a:t>
            </a:r>
          </a:p>
          <a:p>
            <a:pPr algn="l">
              <a:lnSpc>
                <a:spcPts val="4199"/>
              </a:lnSpc>
            </a:pPr>
            <a:r>
              <a:rPr lang="en-US" sz="2999" b="1" dirty="0">
                <a:solidFill>
                  <a:srgbClr val="F8F8F8"/>
                </a:solidFill>
                <a:latin typeface="Roboto Bold"/>
                <a:ea typeface="Roboto Bold"/>
                <a:cs typeface="Roboto Bold"/>
                <a:sym typeface="Roboto Bold"/>
              </a:rPr>
              <a:t>Team ID: HACK25-115</a:t>
            </a:r>
          </a:p>
          <a:p>
            <a:pPr algn="l">
              <a:lnSpc>
                <a:spcPts val="4199"/>
              </a:lnSpc>
            </a:pPr>
            <a:r>
              <a:rPr lang="en-US" sz="2999" b="1" dirty="0">
                <a:solidFill>
                  <a:srgbClr val="F8F8F8"/>
                </a:solidFill>
                <a:latin typeface="Roboto Bold"/>
                <a:ea typeface="Roboto Bold"/>
                <a:cs typeface="Roboto Bold"/>
                <a:sym typeface="Roboto Bold"/>
              </a:rPr>
              <a:t> </a:t>
            </a:r>
          </a:p>
          <a:p>
            <a:pPr algn="l">
              <a:lnSpc>
                <a:spcPts val="4199"/>
              </a:lnSpc>
            </a:pPr>
            <a:r>
              <a:rPr lang="en-US" sz="2999" b="1" dirty="0">
                <a:solidFill>
                  <a:srgbClr val="F8F8F8"/>
                </a:solidFill>
                <a:latin typeface="Roboto Bold"/>
                <a:ea typeface="Roboto Bold"/>
                <a:cs typeface="Roboto Bold"/>
                <a:sym typeface="Roboto Bold"/>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17309D">
                <a:alpha val="100000"/>
              </a:srgbClr>
            </a:gs>
            <a:gs pos="100000">
              <a:srgbClr val="030B42">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3696078"/>
            <a:ext cx="14973300" cy="3021212"/>
          </a:xfrm>
          <a:prstGeom prst="rect">
            <a:avLst/>
          </a:prstGeom>
        </p:spPr>
        <p:txBody>
          <a:bodyPr wrap="square" lIns="0" tIns="0" rIns="0" bIns="0" rtlCol="0" anchor="t">
            <a:spAutoFit/>
          </a:bodyPr>
          <a:lstStyle/>
          <a:p>
            <a:pPr>
              <a:lnSpc>
                <a:spcPts val="3359"/>
              </a:lnSpc>
            </a:pPr>
            <a:r>
              <a:rPr lang="en-US" sz="3600" dirty="0">
                <a:solidFill>
                  <a:schemeClr val="bg1"/>
                </a:solidFill>
              </a:rPr>
              <a:t>Disasters can occur unexpectedly, and individuals often lack timely and accurate information to respond effectively. There is a need for a tool that analyzes real-time data from multiple sources to identify potential disasters and provide early warnings, ensuring public safety.</a:t>
            </a:r>
          </a:p>
          <a:p>
            <a:pPr>
              <a:lnSpc>
                <a:spcPts val="3359"/>
              </a:lnSpc>
            </a:pPr>
            <a:endParaRPr lang="en-US" sz="3600" dirty="0">
              <a:solidFill>
                <a:schemeClr val="bg1"/>
              </a:solidFill>
            </a:endParaRPr>
          </a:p>
          <a:p>
            <a:pPr algn="l">
              <a:lnSpc>
                <a:spcPts val="3359"/>
              </a:lnSpc>
            </a:pPr>
            <a:endParaRPr lang="en-US" sz="2400" u="none" dirty="0">
              <a:solidFill>
                <a:srgbClr val="F8F8F8"/>
              </a:solidFill>
              <a:latin typeface="IBM Plex Sans"/>
              <a:ea typeface="IBM Plex Sans"/>
              <a:cs typeface="IBM Plex Sans"/>
              <a:sym typeface="IBM Plex Sans"/>
            </a:endParaRPr>
          </a:p>
          <a:p>
            <a:pPr algn="l">
              <a:lnSpc>
                <a:spcPts val="3359"/>
              </a:lnSpc>
            </a:pPr>
            <a:endParaRPr lang="en-US" sz="2400" u="none" dirty="0">
              <a:solidFill>
                <a:srgbClr val="F8F8F8"/>
              </a:solidFill>
              <a:latin typeface="IBM Plex Sans"/>
              <a:ea typeface="IBM Plex Sans"/>
              <a:cs typeface="IBM Plex Sans"/>
              <a:sym typeface="IBM Plex Sans"/>
            </a:endParaRPr>
          </a:p>
        </p:txBody>
      </p:sp>
      <p:sp>
        <p:nvSpPr>
          <p:cNvPr id="3" name="TextBox 3"/>
          <p:cNvSpPr txBox="1"/>
          <p:nvPr/>
        </p:nvSpPr>
        <p:spPr>
          <a:xfrm>
            <a:off x="1028700" y="2341245"/>
            <a:ext cx="12687300" cy="1077218"/>
          </a:xfrm>
          <a:prstGeom prst="rect">
            <a:avLst/>
          </a:prstGeom>
        </p:spPr>
        <p:txBody>
          <a:bodyPr wrap="square" lIns="0" tIns="0" rIns="0" bIns="0" rtlCol="0" anchor="t">
            <a:spAutoFit/>
          </a:bodyPr>
          <a:lstStyle/>
          <a:p>
            <a:pPr algn="l">
              <a:lnSpc>
                <a:spcPts val="8400"/>
              </a:lnSpc>
            </a:pPr>
            <a:r>
              <a:rPr lang="en-US" sz="7000" b="1" dirty="0">
                <a:solidFill>
                  <a:srgbClr val="F8F8F8"/>
                </a:solidFill>
                <a:latin typeface="Be Vietnam Bold"/>
                <a:ea typeface="Be Vietnam Bold"/>
                <a:cs typeface="Be Vietnam Bold"/>
                <a:sym typeface="Be Vietnam Bold"/>
              </a:rPr>
              <a:t>Problem Statement - 48</a:t>
            </a:r>
          </a:p>
        </p:txBody>
      </p:sp>
      <p:sp>
        <p:nvSpPr>
          <p:cNvPr id="4" name="Freeform 4"/>
          <p:cNvSpPr/>
          <p:nvPr/>
        </p:nvSpPr>
        <p:spPr>
          <a:xfrm>
            <a:off x="4921621" y="-639279"/>
            <a:ext cx="2877968" cy="3014224"/>
          </a:xfrm>
          <a:custGeom>
            <a:avLst/>
            <a:gdLst/>
            <a:ahLst/>
            <a:cxnLst/>
            <a:rect l="l" t="t" r="r" b="b"/>
            <a:pathLst>
              <a:path w="2877968" h="3014224">
                <a:moveTo>
                  <a:pt x="0" y="0"/>
                </a:moveTo>
                <a:lnTo>
                  <a:pt x="2877968" y="0"/>
                </a:lnTo>
                <a:lnTo>
                  <a:pt x="2877968" y="3014224"/>
                </a:lnTo>
                <a:lnTo>
                  <a:pt x="0" y="3014224"/>
                </a:lnTo>
                <a:lnTo>
                  <a:pt x="0" y="0"/>
                </a:lnTo>
                <a:close/>
              </a:path>
            </a:pathLst>
          </a:custGeom>
          <a:blipFill>
            <a:blip r:embed="rId2"/>
            <a:stretch>
              <a:fillRect r="-4734"/>
            </a:stretch>
          </a:blipFill>
        </p:spPr>
      </p:sp>
      <p:sp>
        <p:nvSpPr>
          <p:cNvPr id="5" name="Freeform 5"/>
          <p:cNvSpPr/>
          <p:nvPr/>
        </p:nvSpPr>
        <p:spPr>
          <a:xfrm>
            <a:off x="14613302" y="-33180"/>
            <a:ext cx="3642527" cy="1484644"/>
          </a:xfrm>
          <a:custGeom>
            <a:avLst/>
            <a:gdLst/>
            <a:ahLst/>
            <a:cxnLst/>
            <a:rect l="l" t="t" r="r" b="b"/>
            <a:pathLst>
              <a:path w="3642527" h="1484644">
                <a:moveTo>
                  <a:pt x="0" y="0"/>
                </a:moveTo>
                <a:lnTo>
                  <a:pt x="3642527" y="0"/>
                </a:lnTo>
                <a:lnTo>
                  <a:pt x="3642527" y="1484644"/>
                </a:lnTo>
                <a:lnTo>
                  <a:pt x="0" y="1484644"/>
                </a:lnTo>
                <a:lnTo>
                  <a:pt x="0" y="0"/>
                </a:lnTo>
                <a:close/>
              </a:path>
            </a:pathLst>
          </a:custGeom>
          <a:blipFill>
            <a:blip r:embed="rId3"/>
            <a:stretch>
              <a:fillRect/>
            </a:stretch>
          </a:blipFill>
        </p:spPr>
      </p:sp>
      <p:sp>
        <p:nvSpPr>
          <p:cNvPr id="6" name="Freeform 6"/>
          <p:cNvSpPr/>
          <p:nvPr/>
        </p:nvSpPr>
        <p:spPr>
          <a:xfrm>
            <a:off x="0" y="80045"/>
            <a:ext cx="3145482" cy="1258193"/>
          </a:xfrm>
          <a:custGeom>
            <a:avLst/>
            <a:gdLst/>
            <a:ahLst/>
            <a:cxnLst/>
            <a:rect l="l" t="t" r="r" b="b"/>
            <a:pathLst>
              <a:path w="3145482" h="1258193">
                <a:moveTo>
                  <a:pt x="0" y="0"/>
                </a:moveTo>
                <a:lnTo>
                  <a:pt x="3145482" y="0"/>
                </a:lnTo>
                <a:lnTo>
                  <a:pt x="3145482" y="1258193"/>
                </a:lnTo>
                <a:lnTo>
                  <a:pt x="0" y="1258193"/>
                </a:lnTo>
                <a:lnTo>
                  <a:pt x="0" y="0"/>
                </a:lnTo>
                <a:close/>
              </a:path>
            </a:pathLst>
          </a:custGeom>
          <a:blipFill>
            <a:blip r:embed="rId4"/>
            <a:stretch>
              <a:fillRect/>
            </a:stretch>
          </a:blipFill>
        </p:spPr>
      </p:sp>
      <p:sp>
        <p:nvSpPr>
          <p:cNvPr id="7" name="Freeform 7"/>
          <p:cNvSpPr/>
          <p:nvPr/>
        </p:nvSpPr>
        <p:spPr>
          <a:xfrm>
            <a:off x="9481324" y="109128"/>
            <a:ext cx="3355839" cy="1342336"/>
          </a:xfrm>
          <a:custGeom>
            <a:avLst/>
            <a:gdLst/>
            <a:ahLst/>
            <a:cxnLst/>
            <a:rect l="l" t="t" r="r" b="b"/>
            <a:pathLst>
              <a:path w="3355839" h="1342336">
                <a:moveTo>
                  <a:pt x="0" y="0"/>
                </a:moveTo>
                <a:lnTo>
                  <a:pt x="3355839" y="0"/>
                </a:lnTo>
                <a:lnTo>
                  <a:pt x="3355839" y="1342336"/>
                </a:lnTo>
                <a:lnTo>
                  <a:pt x="0" y="1342336"/>
                </a:lnTo>
                <a:lnTo>
                  <a:pt x="0" y="0"/>
                </a:lnTo>
                <a:close/>
              </a:path>
            </a:pathLst>
          </a:custGeom>
          <a:blipFill>
            <a:blip r:embed="rId5"/>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7309D">
                <a:alpha val="100000"/>
              </a:srgbClr>
            </a:gs>
            <a:gs pos="100000">
              <a:srgbClr val="030B42">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3658873"/>
            <a:ext cx="10858500" cy="5201296"/>
          </a:xfrm>
          <a:prstGeom prst="rect">
            <a:avLst/>
          </a:prstGeom>
        </p:spPr>
        <p:txBody>
          <a:bodyPr wrap="square" lIns="0" tIns="0" rIns="0" bIns="0" rtlCol="0" anchor="t">
            <a:spAutoFit/>
          </a:bodyPr>
          <a:lstStyle/>
          <a:p>
            <a:pPr algn="l">
              <a:lnSpc>
                <a:spcPts val="3359"/>
              </a:lnSpc>
            </a:pPr>
            <a:r>
              <a:rPr lang="en-US" sz="2400" u="none" dirty="0">
                <a:solidFill>
                  <a:srgbClr val="F8F8F8"/>
                </a:solidFill>
                <a:latin typeface="IBM Plex Sans"/>
                <a:ea typeface="IBM Plex Sans"/>
                <a:cs typeface="IBM Plex Sans"/>
                <a:sym typeface="IBM Plex Sans"/>
              </a:rPr>
              <a:t>What did you understand about the problem statement.</a:t>
            </a:r>
          </a:p>
          <a:p>
            <a:pPr algn="l">
              <a:lnSpc>
                <a:spcPts val="3359"/>
              </a:lnSpc>
            </a:pPr>
            <a:endParaRPr lang="en-US" sz="2400" dirty="0">
              <a:solidFill>
                <a:srgbClr val="F8F8F8"/>
              </a:solidFill>
              <a:latin typeface="IBM Plex Sans"/>
              <a:ea typeface="IBM Plex Sans"/>
              <a:cs typeface="IBM Plex Sans"/>
              <a:sym typeface="IBM Plex Sans"/>
            </a:endParaRPr>
          </a:p>
          <a:p>
            <a:pPr lvl="1">
              <a:lnSpc>
                <a:spcPts val="3359"/>
              </a:lnSpc>
            </a:pPr>
            <a:r>
              <a:rPr lang="en-US" sz="2400" dirty="0">
                <a:solidFill>
                  <a:schemeClr val="bg1"/>
                </a:solidFill>
              </a:rPr>
              <a:t>Many disaster detection systems rely on singular data sources, leading to incomplete or delayed alerts. By integrating information from news, social media, government alerts, and weather updates, the system can recognize patterns of emerging disasters and enhance early warning mechanisms.</a:t>
            </a:r>
          </a:p>
          <a:p>
            <a:pPr algn="l">
              <a:lnSpc>
                <a:spcPts val="3359"/>
              </a:lnSpc>
            </a:pPr>
            <a:endParaRPr lang="en-US" sz="2400" u="none" dirty="0">
              <a:solidFill>
                <a:srgbClr val="F8F8F8"/>
              </a:solidFill>
              <a:latin typeface="IBM Plex Sans"/>
              <a:ea typeface="IBM Plex Sans"/>
              <a:cs typeface="IBM Plex Sans"/>
              <a:sym typeface="IBM Plex Sans"/>
            </a:endParaRPr>
          </a:p>
          <a:p>
            <a:pPr>
              <a:lnSpc>
                <a:spcPts val="3359"/>
              </a:lnSpc>
            </a:pPr>
            <a:r>
              <a:rPr lang="en-US" sz="2400" dirty="0">
                <a:solidFill>
                  <a:schemeClr val="bg1"/>
                </a:solidFill>
              </a:rPr>
              <a:t>Develop a tool that gathers and analyzes real-time data from various sources, uses pattern recognition to detect disasters, and provides users with alerts, location-based maps, and safety instructions. This empowers individuals to respond proactively and mitigate risks.</a:t>
            </a:r>
          </a:p>
          <a:p>
            <a:pPr algn="l">
              <a:lnSpc>
                <a:spcPts val="3359"/>
              </a:lnSpc>
            </a:pPr>
            <a:endParaRPr lang="en-US" sz="2400" u="none" dirty="0">
              <a:solidFill>
                <a:srgbClr val="F8F8F8"/>
              </a:solidFill>
              <a:latin typeface="IBM Plex Sans"/>
              <a:ea typeface="IBM Plex Sans"/>
              <a:cs typeface="IBM Plex Sans"/>
              <a:sym typeface="IBM Plex Sans"/>
            </a:endParaRPr>
          </a:p>
        </p:txBody>
      </p:sp>
      <p:sp>
        <p:nvSpPr>
          <p:cNvPr id="3" name="TextBox 3"/>
          <p:cNvSpPr txBox="1"/>
          <p:nvPr/>
        </p:nvSpPr>
        <p:spPr>
          <a:xfrm>
            <a:off x="1028700" y="2341245"/>
            <a:ext cx="10387445" cy="1076325"/>
          </a:xfrm>
          <a:prstGeom prst="rect">
            <a:avLst/>
          </a:prstGeom>
        </p:spPr>
        <p:txBody>
          <a:bodyPr lIns="0" tIns="0" rIns="0" bIns="0" rtlCol="0" anchor="t">
            <a:spAutoFit/>
          </a:bodyPr>
          <a:lstStyle/>
          <a:p>
            <a:pPr algn="l">
              <a:lnSpc>
                <a:spcPts val="8400"/>
              </a:lnSpc>
            </a:pPr>
            <a:r>
              <a:rPr lang="en-US" sz="7000" b="1">
                <a:solidFill>
                  <a:srgbClr val="F8F8F8"/>
                </a:solidFill>
                <a:latin typeface="Be Vietnam Bold"/>
                <a:ea typeface="Be Vietnam Bold"/>
                <a:cs typeface="Be Vietnam Bold"/>
                <a:sym typeface="Be Vietnam Bold"/>
              </a:rPr>
              <a:t>Solution</a:t>
            </a:r>
          </a:p>
        </p:txBody>
      </p:sp>
      <p:sp>
        <p:nvSpPr>
          <p:cNvPr id="4" name="Freeform 4"/>
          <p:cNvSpPr/>
          <p:nvPr/>
        </p:nvSpPr>
        <p:spPr>
          <a:xfrm>
            <a:off x="4921621" y="-639279"/>
            <a:ext cx="2877968" cy="3014224"/>
          </a:xfrm>
          <a:custGeom>
            <a:avLst/>
            <a:gdLst/>
            <a:ahLst/>
            <a:cxnLst/>
            <a:rect l="l" t="t" r="r" b="b"/>
            <a:pathLst>
              <a:path w="2877968" h="3014224">
                <a:moveTo>
                  <a:pt x="0" y="0"/>
                </a:moveTo>
                <a:lnTo>
                  <a:pt x="2877968" y="0"/>
                </a:lnTo>
                <a:lnTo>
                  <a:pt x="2877968" y="3014224"/>
                </a:lnTo>
                <a:lnTo>
                  <a:pt x="0" y="3014224"/>
                </a:lnTo>
                <a:lnTo>
                  <a:pt x="0" y="0"/>
                </a:lnTo>
                <a:close/>
              </a:path>
            </a:pathLst>
          </a:custGeom>
          <a:blipFill>
            <a:blip r:embed="rId2"/>
            <a:stretch>
              <a:fillRect r="-4734"/>
            </a:stretch>
          </a:blipFill>
        </p:spPr>
      </p:sp>
      <p:sp>
        <p:nvSpPr>
          <p:cNvPr id="5" name="Freeform 5"/>
          <p:cNvSpPr/>
          <p:nvPr/>
        </p:nvSpPr>
        <p:spPr>
          <a:xfrm>
            <a:off x="14613302" y="-33180"/>
            <a:ext cx="3642527" cy="1484644"/>
          </a:xfrm>
          <a:custGeom>
            <a:avLst/>
            <a:gdLst/>
            <a:ahLst/>
            <a:cxnLst/>
            <a:rect l="l" t="t" r="r" b="b"/>
            <a:pathLst>
              <a:path w="3642527" h="1484644">
                <a:moveTo>
                  <a:pt x="0" y="0"/>
                </a:moveTo>
                <a:lnTo>
                  <a:pt x="3642527" y="0"/>
                </a:lnTo>
                <a:lnTo>
                  <a:pt x="3642527" y="1484644"/>
                </a:lnTo>
                <a:lnTo>
                  <a:pt x="0" y="1484644"/>
                </a:lnTo>
                <a:lnTo>
                  <a:pt x="0" y="0"/>
                </a:lnTo>
                <a:close/>
              </a:path>
            </a:pathLst>
          </a:custGeom>
          <a:blipFill>
            <a:blip r:embed="rId3"/>
            <a:stretch>
              <a:fillRect/>
            </a:stretch>
          </a:blipFill>
        </p:spPr>
      </p:sp>
      <p:sp>
        <p:nvSpPr>
          <p:cNvPr id="6" name="Freeform 6"/>
          <p:cNvSpPr/>
          <p:nvPr/>
        </p:nvSpPr>
        <p:spPr>
          <a:xfrm>
            <a:off x="0" y="80045"/>
            <a:ext cx="3145482" cy="1258193"/>
          </a:xfrm>
          <a:custGeom>
            <a:avLst/>
            <a:gdLst/>
            <a:ahLst/>
            <a:cxnLst/>
            <a:rect l="l" t="t" r="r" b="b"/>
            <a:pathLst>
              <a:path w="3145482" h="1258193">
                <a:moveTo>
                  <a:pt x="0" y="0"/>
                </a:moveTo>
                <a:lnTo>
                  <a:pt x="3145482" y="0"/>
                </a:lnTo>
                <a:lnTo>
                  <a:pt x="3145482" y="1258193"/>
                </a:lnTo>
                <a:lnTo>
                  <a:pt x="0" y="1258193"/>
                </a:lnTo>
                <a:lnTo>
                  <a:pt x="0" y="0"/>
                </a:lnTo>
                <a:close/>
              </a:path>
            </a:pathLst>
          </a:custGeom>
          <a:blipFill>
            <a:blip r:embed="rId4"/>
            <a:stretch>
              <a:fillRect/>
            </a:stretch>
          </a:blipFill>
        </p:spPr>
      </p:sp>
      <p:sp>
        <p:nvSpPr>
          <p:cNvPr id="7" name="Freeform 7"/>
          <p:cNvSpPr/>
          <p:nvPr/>
        </p:nvSpPr>
        <p:spPr>
          <a:xfrm>
            <a:off x="9481324" y="109128"/>
            <a:ext cx="3355839" cy="1342336"/>
          </a:xfrm>
          <a:custGeom>
            <a:avLst/>
            <a:gdLst/>
            <a:ahLst/>
            <a:cxnLst/>
            <a:rect l="l" t="t" r="r" b="b"/>
            <a:pathLst>
              <a:path w="3355839" h="1342336">
                <a:moveTo>
                  <a:pt x="0" y="0"/>
                </a:moveTo>
                <a:lnTo>
                  <a:pt x="3355839" y="0"/>
                </a:lnTo>
                <a:lnTo>
                  <a:pt x="3355839" y="1342336"/>
                </a:lnTo>
                <a:lnTo>
                  <a:pt x="0" y="1342336"/>
                </a:lnTo>
                <a:lnTo>
                  <a:pt x="0" y="0"/>
                </a:lnTo>
                <a:close/>
              </a:path>
            </a:pathLst>
          </a:custGeom>
          <a:blipFill>
            <a:blip r:embed="rId5"/>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17309D">
                <a:alpha val="100000"/>
              </a:srgbClr>
            </a:gs>
            <a:gs pos="100000">
              <a:srgbClr val="030B42">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815097" y="2171395"/>
            <a:ext cx="8657806" cy="1076325"/>
          </a:xfrm>
          <a:prstGeom prst="rect">
            <a:avLst/>
          </a:prstGeom>
        </p:spPr>
        <p:txBody>
          <a:bodyPr lIns="0" tIns="0" rIns="0" bIns="0" rtlCol="0" anchor="t">
            <a:spAutoFit/>
          </a:bodyPr>
          <a:lstStyle/>
          <a:p>
            <a:pPr algn="ctr">
              <a:lnSpc>
                <a:spcPts val="8400"/>
              </a:lnSpc>
            </a:pPr>
            <a:r>
              <a:rPr lang="en-US" sz="7000" b="1">
                <a:solidFill>
                  <a:srgbClr val="F8F8F8"/>
                </a:solidFill>
                <a:latin typeface="Be Vietnam Bold"/>
                <a:ea typeface="Be Vietnam Bold"/>
                <a:cs typeface="Be Vietnam Bold"/>
                <a:sym typeface="Be Vietnam Bold"/>
              </a:rPr>
              <a:t>Technology Stack</a:t>
            </a:r>
          </a:p>
        </p:txBody>
      </p:sp>
      <p:sp>
        <p:nvSpPr>
          <p:cNvPr id="3" name="TextBox 3"/>
          <p:cNvSpPr txBox="1"/>
          <p:nvPr/>
        </p:nvSpPr>
        <p:spPr>
          <a:xfrm>
            <a:off x="3390900" y="3988545"/>
            <a:ext cx="11506200" cy="4413516"/>
          </a:xfrm>
          <a:prstGeom prst="rect">
            <a:avLst/>
          </a:prstGeom>
        </p:spPr>
        <p:txBody>
          <a:bodyPr wrap="square" lIns="0" tIns="0" rIns="0" bIns="0" rtlCol="0" anchor="t">
            <a:spAutoFit/>
          </a:bodyPr>
          <a:lstStyle/>
          <a:p>
            <a:pPr algn="l">
              <a:lnSpc>
                <a:spcPts val="3920"/>
              </a:lnSpc>
            </a:pPr>
            <a:r>
              <a:rPr lang="en-US" sz="2800" u="none" dirty="0">
                <a:solidFill>
                  <a:srgbClr val="F8F8F8"/>
                </a:solidFill>
                <a:latin typeface="IBM Plex Sans"/>
                <a:ea typeface="IBM Plex Sans"/>
                <a:cs typeface="IBM Plex Sans"/>
                <a:sym typeface="IBM Plex Sans"/>
              </a:rPr>
              <a:t>What tools &amp; technologies you're going to use for the project? </a:t>
            </a:r>
          </a:p>
          <a:p>
            <a:pPr lvl="1">
              <a:buFont typeface="Arial" panose="020B0604020202020204" pitchFamily="34" charset="0"/>
              <a:buChar char="•"/>
            </a:pPr>
            <a:r>
              <a:rPr lang="en-IN" sz="2800" b="1" dirty="0">
                <a:solidFill>
                  <a:schemeClr val="bg1"/>
                </a:solidFill>
              </a:rPr>
              <a:t>Data Sources:</a:t>
            </a:r>
            <a:r>
              <a:rPr lang="en-IN" sz="2800" dirty="0">
                <a:solidFill>
                  <a:schemeClr val="bg1"/>
                </a:solidFill>
              </a:rPr>
              <a:t> APIs from news agencies, social media, weather services, and government alert systems </a:t>
            </a:r>
          </a:p>
          <a:p>
            <a:pPr lvl="1">
              <a:buFont typeface="Arial" panose="020B0604020202020204" pitchFamily="34" charset="0"/>
              <a:buChar char="•"/>
            </a:pPr>
            <a:r>
              <a:rPr lang="en-IN" sz="2800" dirty="0">
                <a:solidFill>
                  <a:schemeClr val="bg1"/>
                </a:solidFill>
              </a:rPr>
              <a:t>APIs : Google API</a:t>
            </a:r>
          </a:p>
          <a:p>
            <a:pPr lvl="1">
              <a:buFont typeface="Arial" panose="020B0604020202020204" pitchFamily="34" charset="0"/>
              <a:buChar char="•"/>
            </a:pPr>
            <a:r>
              <a:rPr lang="en-IN" sz="2800" b="1" dirty="0">
                <a:solidFill>
                  <a:schemeClr val="bg1"/>
                </a:solidFill>
              </a:rPr>
              <a:t>Data Processing:</a:t>
            </a:r>
            <a:r>
              <a:rPr lang="en-IN" sz="2800" dirty="0">
                <a:solidFill>
                  <a:schemeClr val="bg1"/>
                </a:solidFill>
              </a:rPr>
              <a:t> Machine learning (Pattern Recognition, NLP, Sentiment Analysis)</a:t>
            </a:r>
          </a:p>
          <a:p>
            <a:pPr lvl="1">
              <a:buFont typeface="Arial" panose="020B0604020202020204" pitchFamily="34" charset="0"/>
              <a:buChar char="•"/>
            </a:pPr>
            <a:r>
              <a:rPr lang="en-IN" sz="2800" dirty="0">
                <a:solidFill>
                  <a:schemeClr val="bg1"/>
                </a:solidFill>
              </a:rPr>
              <a:t>Language : Python</a:t>
            </a:r>
          </a:p>
          <a:p>
            <a:pPr lvl="1">
              <a:buFont typeface="Arial" panose="020B0604020202020204" pitchFamily="34" charset="0"/>
              <a:buChar char="•"/>
            </a:pPr>
            <a:r>
              <a:rPr lang="en-IN" sz="2800" b="1" dirty="0">
                <a:solidFill>
                  <a:schemeClr val="bg1"/>
                </a:solidFill>
              </a:rPr>
              <a:t>Backend:</a:t>
            </a:r>
            <a:r>
              <a:rPr lang="en-IN" sz="2800" dirty="0">
                <a:solidFill>
                  <a:schemeClr val="bg1"/>
                </a:solidFill>
              </a:rPr>
              <a:t> Node.js, MongoDB</a:t>
            </a:r>
          </a:p>
          <a:p>
            <a:pPr lvl="1">
              <a:buFont typeface="Arial" panose="020B0604020202020204" pitchFamily="34" charset="0"/>
              <a:buChar char="•"/>
            </a:pPr>
            <a:r>
              <a:rPr lang="en-IN" sz="2800" b="1" dirty="0">
                <a:solidFill>
                  <a:schemeClr val="bg1"/>
                </a:solidFill>
              </a:rPr>
              <a:t>Frontend:</a:t>
            </a:r>
            <a:r>
              <a:rPr lang="en-IN" sz="2800" dirty="0">
                <a:solidFill>
                  <a:schemeClr val="bg1"/>
                </a:solidFill>
              </a:rPr>
              <a:t> HTML, CSS , JS, React.js </a:t>
            </a:r>
          </a:p>
          <a:p>
            <a:pPr algn="l">
              <a:lnSpc>
                <a:spcPts val="3920"/>
              </a:lnSpc>
            </a:pPr>
            <a:endParaRPr lang="en-US" sz="2800" u="none" dirty="0">
              <a:solidFill>
                <a:srgbClr val="F8F8F8"/>
              </a:solidFill>
              <a:latin typeface="IBM Plex Sans"/>
              <a:ea typeface="IBM Plex Sans"/>
              <a:cs typeface="IBM Plex Sans"/>
              <a:sym typeface="IBM Plex Sans"/>
            </a:endParaRPr>
          </a:p>
        </p:txBody>
      </p:sp>
      <p:sp>
        <p:nvSpPr>
          <p:cNvPr id="4" name="Freeform 4"/>
          <p:cNvSpPr/>
          <p:nvPr/>
        </p:nvSpPr>
        <p:spPr>
          <a:xfrm>
            <a:off x="4921621" y="-639279"/>
            <a:ext cx="2877968" cy="3014224"/>
          </a:xfrm>
          <a:custGeom>
            <a:avLst/>
            <a:gdLst/>
            <a:ahLst/>
            <a:cxnLst/>
            <a:rect l="l" t="t" r="r" b="b"/>
            <a:pathLst>
              <a:path w="2877968" h="3014224">
                <a:moveTo>
                  <a:pt x="0" y="0"/>
                </a:moveTo>
                <a:lnTo>
                  <a:pt x="2877968" y="0"/>
                </a:lnTo>
                <a:lnTo>
                  <a:pt x="2877968" y="3014224"/>
                </a:lnTo>
                <a:lnTo>
                  <a:pt x="0" y="3014224"/>
                </a:lnTo>
                <a:lnTo>
                  <a:pt x="0" y="0"/>
                </a:lnTo>
                <a:close/>
              </a:path>
            </a:pathLst>
          </a:custGeom>
          <a:blipFill>
            <a:blip r:embed="rId2"/>
            <a:stretch>
              <a:fillRect r="-4734"/>
            </a:stretch>
          </a:blipFill>
        </p:spPr>
      </p:sp>
      <p:sp>
        <p:nvSpPr>
          <p:cNvPr id="5" name="Freeform 5"/>
          <p:cNvSpPr/>
          <p:nvPr/>
        </p:nvSpPr>
        <p:spPr>
          <a:xfrm>
            <a:off x="14613302" y="-33180"/>
            <a:ext cx="3642527" cy="1484644"/>
          </a:xfrm>
          <a:custGeom>
            <a:avLst/>
            <a:gdLst/>
            <a:ahLst/>
            <a:cxnLst/>
            <a:rect l="l" t="t" r="r" b="b"/>
            <a:pathLst>
              <a:path w="3642527" h="1484644">
                <a:moveTo>
                  <a:pt x="0" y="0"/>
                </a:moveTo>
                <a:lnTo>
                  <a:pt x="3642527" y="0"/>
                </a:lnTo>
                <a:lnTo>
                  <a:pt x="3642527" y="1484644"/>
                </a:lnTo>
                <a:lnTo>
                  <a:pt x="0" y="1484644"/>
                </a:lnTo>
                <a:lnTo>
                  <a:pt x="0" y="0"/>
                </a:lnTo>
                <a:close/>
              </a:path>
            </a:pathLst>
          </a:custGeom>
          <a:blipFill>
            <a:blip r:embed="rId3"/>
            <a:stretch>
              <a:fillRect/>
            </a:stretch>
          </a:blipFill>
        </p:spPr>
      </p:sp>
      <p:sp>
        <p:nvSpPr>
          <p:cNvPr id="6" name="Freeform 6"/>
          <p:cNvSpPr/>
          <p:nvPr/>
        </p:nvSpPr>
        <p:spPr>
          <a:xfrm>
            <a:off x="0" y="80045"/>
            <a:ext cx="3145482" cy="1258193"/>
          </a:xfrm>
          <a:custGeom>
            <a:avLst/>
            <a:gdLst/>
            <a:ahLst/>
            <a:cxnLst/>
            <a:rect l="l" t="t" r="r" b="b"/>
            <a:pathLst>
              <a:path w="3145482" h="1258193">
                <a:moveTo>
                  <a:pt x="0" y="0"/>
                </a:moveTo>
                <a:lnTo>
                  <a:pt x="3145482" y="0"/>
                </a:lnTo>
                <a:lnTo>
                  <a:pt x="3145482" y="1258193"/>
                </a:lnTo>
                <a:lnTo>
                  <a:pt x="0" y="1258193"/>
                </a:lnTo>
                <a:lnTo>
                  <a:pt x="0" y="0"/>
                </a:lnTo>
                <a:close/>
              </a:path>
            </a:pathLst>
          </a:custGeom>
          <a:blipFill>
            <a:blip r:embed="rId4"/>
            <a:stretch>
              <a:fillRect/>
            </a:stretch>
          </a:blipFill>
        </p:spPr>
      </p:sp>
      <p:sp>
        <p:nvSpPr>
          <p:cNvPr id="7" name="Freeform 7"/>
          <p:cNvSpPr/>
          <p:nvPr/>
        </p:nvSpPr>
        <p:spPr>
          <a:xfrm>
            <a:off x="9481324" y="109128"/>
            <a:ext cx="3355839" cy="1342336"/>
          </a:xfrm>
          <a:custGeom>
            <a:avLst/>
            <a:gdLst/>
            <a:ahLst/>
            <a:cxnLst/>
            <a:rect l="l" t="t" r="r" b="b"/>
            <a:pathLst>
              <a:path w="3355839" h="1342336">
                <a:moveTo>
                  <a:pt x="0" y="0"/>
                </a:moveTo>
                <a:lnTo>
                  <a:pt x="3355839" y="0"/>
                </a:lnTo>
                <a:lnTo>
                  <a:pt x="3355839" y="1342336"/>
                </a:lnTo>
                <a:lnTo>
                  <a:pt x="0" y="1342336"/>
                </a:lnTo>
                <a:lnTo>
                  <a:pt x="0" y="0"/>
                </a:lnTo>
                <a:close/>
              </a:path>
            </a:pathLst>
          </a:custGeom>
          <a:blipFill>
            <a:blip r:embed="rId5"/>
            <a:stretch>
              <a:fillRect/>
            </a:stretch>
          </a:blipFill>
        </p:spPr>
      </p:sp>
      <p:sp>
        <p:nvSpPr>
          <p:cNvPr id="8" name="AutoShape 2" descr="HTML - Wikipedia">
            <a:extLst>
              <a:ext uri="{FF2B5EF4-FFF2-40B4-BE49-F238E27FC236}">
                <a16:creationId xmlns:a16="http://schemas.microsoft.com/office/drawing/2014/main" id="{884EFC54-86CD-A482-2576-DA815E9CB64A}"/>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Day 1: Getting Started with HTML - DEV Community">
            <a:extLst>
              <a:ext uri="{FF2B5EF4-FFF2-40B4-BE49-F238E27FC236}">
                <a16:creationId xmlns:a16="http://schemas.microsoft.com/office/drawing/2014/main" id="{B2E0F1F1-F815-BD3E-D6E1-2A257FA5F3D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897100" y="7084231"/>
            <a:ext cx="2342808" cy="131783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avaScript Tutorial">
            <a:extLst>
              <a:ext uri="{FF2B5EF4-FFF2-40B4-BE49-F238E27FC236}">
                <a16:creationId xmlns:a16="http://schemas.microsoft.com/office/drawing/2014/main" id="{22A373A3-336C-8BCB-CEB7-AFA733420F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75016" y="3095057"/>
            <a:ext cx="1786975" cy="17869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ython (programming language) - Wikipedia">
            <a:extLst>
              <a:ext uri="{FF2B5EF4-FFF2-40B4-BE49-F238E27FC236}">
                <a16:creationId xmlns:a16="http://schemas.microsoft.com/office/drawing/2014/main" id="{BF088BC9-EB2B-935E-81A4-9664597F0EE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9078" y="3091962"/>
            <a:ext cx="2349954" cy="25790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y I use React JS. Being new to the world of JavaScript… | by Lina Yee |  DataDrivenInvestor">
            <a:extLst>
              <a:ext uri="{FF2B5EF4-FFF2-40B4-BE49-F238E27FC236}">
                <a16:creationId xmlns:a16="http://schemas.microsoft.com/office/drawing/2014/main" id="{08FFE3A4-9E2D-28B6-831A-6107603A96E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9456" y="6386635"/>
            <a:ext cx="3900356" cy="27562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17309D">
                <a:alpha val="100000"/>
              </a:srgbClr>
            </a:gs>
            <a:gs pos="100000">
              <a:srgbClr val="030B42">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3301940">
            <a:off x="-2976647" y="6044703"/>
            <a:ext cx="7092618" cy="4797189"/>
          </a:xfrm>
          <a:custGeom>
            <a:avLst/>
            <a:gdLst/>
            <a:ahLst/>
            <a:cxnLst/>
            <a:rect l="l" t="t" r="r" b="b"/>
            <a:pathLst>
              <a:path w="7092618" h="4797189">
                <a:moveTo>
                  <a:pt x="0" y="0"/>
                </a:moveTo>
                <a:lnTo>
                  <a:pt x="7092618" y="0"/>
                </a:lnTo>
                <a:lnTo>
                  <a:pt x="7092618" y="4797189"/>
                </a:lnTo>
                <a:lnTo>
                  <a:pt x="0" y="4797189"/>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19200" y="4908241"/>
            <a:ext cx="8729245" cy="4708981"/>
          </a:xfrm>
          <a:prstGeom prst="rect">
            <a:avLst/>
          </a:prstGeom>
        </p:spPr>
        <p:txBody>
          <a:bodyPr lIns="0" tIns="0" rIns="0" bIns="0" rtlCol="0" anchor="t">
            <a:spAutoFit/>
          </a:bodyPr>
          <a:lstStyle/>
          <a:p>
            <a:pPr algn="l">
              <a:buFont typeface="+mj-lt"/>
              <a:buAutoNum type="arabicPeriod"/>
            </a:pPr>
            <a:r>
              <a:rPr lang="en-US" sz="2400" b="0" i="0" dirty="0">
                <a:solidFill>
                  <a:srgbClr val="F5F4EF"/>
                </a:solidFill>
                <a:effectLst/>
                <a:latin typeface="var(--font-claude-message)"/>
              </a:rPr>
              <a:t>Data Sources: Origin of raw information</a:t>
            </a:r>
          </a:p>
          <a:p>
            <a:pPr algn="l">
              <a:buFont typeface="+mj-lt"/>
              <a:buAutoNum type="arabicPeriod"/>
            </a:pPr>
            <a:r>
              <a:rPr lang="en-US" sz="2400" b="0" i="0" dirty="0">
                <a:solidFill>
                  <a:srgbClr val="F5F4EF"/>
                </a:solidFill>
                <a:effectLst/>
                <a:latin typeface="var(--font-claude-message)"/>
              </a:rPr>
              <a:t>Data Collection: Gathering and initial aggregation</a:t>
            </a:r>
          </a:p>
          <a:p>
            <a:pPr algn="l">
              <a:buFont typeface="+mj-lt"/>
              <a:buAutoNum type="arabicPeriod"/>
            </a:pPr>
            <a:r>
              <a:rPr lang="en-US" sz="2400" b="0" i="0" dirty="0">
                <a:solidFill>
                  <a:srgbClr val="F5F4EF"/>
                </a:solidFill>
                <a:effectLst/>
                <a:latin typeface="var(--font-claude-message)"/>
              </a:rPr>
              <a:t>Data Processing: Transforming raw data into usable format</a:t>
            </a:r>
          </a:p>
          <a:p>
            <a:pPr algn="l">
              <a:buFont typeface="+mj-lt"/>
              <a:buAutoNum type="arabicPeriod"/>
            </a:pPr>
            <a:r>
              <a:rPr lang="en-US" sz="2400" b="0" i="0" dirty="0">
                <a:solidFill>
                  <a:srgbClr val="F5F4EF"/>
                </a:solidFill>
                <a:effectLst/>
                <a:latin typeface="var(--font-claude-message)"/>
              </a:rPr>
              <a:t>Branching:</a:t>
            </a:r>
          </a:p>
          <a:p>
            <a:pPr marL="742950" lvl="1" indent="-285750" algn="l">
              <a:buFont typeface="+mj-lt"/>
              <a:buAutoNum type="arabicPeriod"/>
            </a:pPr>
            <a:r>
              <a:rPr lang="en-US" sz="2400" b="0" i="0" dirty="0">
                <a:solidFill>
                  <a:srgbClr val="F5F4EF"/>
                </a:solidFill>
                <a:effectLst/>
                <a:latin typeface="var(--font-claude-message)"/>
              </a:rPr>
              <a:t>Analytics Engine generates insights</a:t>
            </a:r>
          </a:p>
          <a:p>
            <a:pPr marL="742950" lvl="1" indent="-285750" algn="l">
              <a:buFont typeface="+mj-lt"/>
              <a:buAutoNum type="arabicPeriod"/>
            </a:pPr>
            <a:r>
              <a:rPr lang="en-US" sz="2400" b="0" i="0" dirty="0">
                <a:solidFill>
                  <a:srgbClr val="F5F4EF"/>
                </a:solidFill>
                <a:effectLst/>
                <a:latin typeface="var(--font-claude-message)"/>
              </a:rPr>
              <a:t>Splits into Notification System and Mapping Service</a:t>
            </a:r>
          </a:p>
          <a:p>
            <a:pPr algn="l">
              <a:buFont typeface="+mj-lt"/>
              <a:buAutoNum type="arabicPeriod"/>
            </a:pPr>
            <a:r>
              <a:rPr lang="en-US" sz="2400" b="0" i="0" dirty="0">
                <a:solidFill>
                  <a:srgbClr val="F5F4EF"/>
                </a:solidFill>
                <a:effectLst/>
                <a:latin typeface="var(--font-claude-message)"/>
              </a:rPr>
              <a:t>Delivery to End Users:</a:t>
            </a:r>
          </a:p>
          <a:p>
            <a:pPr marL="742950" lvl="1" indent="-285750" algn="l">
              <a:buFont typeface="+mj-lt"/>
              <a:buAutoNum type="arabicPeriod"/>
            </a:pPr>
            <a:r>
              <a:rPr lang="en-US" sz="2400" b="0" i="0" dirty="0">
                <a:solidFill>
                  <a:srgbClr val="F5F4EF"/>
                </a:solidFill>
                <a:effectLst/>
                <a:latin typeface="var(--font-claude-message)"/>
              </a:rPr>
              <a:t>Notifications communicate key information</a:t>
            </a:r>
          </a:p>
          <a:p>
            <a:pPr marL="742950" lvl="1" indent="-285750" algn="l">
              <a:buFont typeface="+mj-lt"/>
              <a:buAutoNum type="arabicPeriod"/>
            </a:pPr>
            <a:r>
              <a:rPr lang="en-US" sz="2400" b="0" i="0" dirty="0">
                <a:solidFill>
                  <a:srgbClr val="F5F4EF"/>
                </a:solidFill>
                <a:effectLst/>
                <a:latin typeface="var(--font-claude-message)"/>
              </a:rPr>
              <a:t>Interactive Maps visualize spatial data</a:t>
            </a:r>
          </a:p>
          <a:p>
            <a:pPr algn="l"/>
            <a:r>
              <a:rPr lang="en-US" sz="2400" b="0" i="0" dirty="0">
                <a:solidFill>
                  <a:srgbClr val="F5F4EF"/>
                </a:solidFill>
                <a:effectLst/>
                <a:latin typeface="var(--font-claude-message)"/>
              </a:rPr>
              <a:t>The flow ensures data moves efficiently from collection to meaningful user interaction</a:t>
            </a:r>
            <a:r>
              <a:rPr lang="en-US" b="0" i="0" dirty="0">
                <a:solidFill>
                  <a:srgbClr val="F5F4EF"/>
                </a:solidFill>
                <a:effectLst/>
                <a:latin typeface="var(--font-claude-message)"/>
              </a:rPr>
              <a:t>.</a:t>
            </a:r>
          </a:p>
          <a:p>
            <a:br>
              <a:rPr lang="en-US" b="0" i="0" dirty="0">
                <a:solidFill>
                  <a:srgbClr val="F5F4EF"/>
                </a:solidFill>
                <a:effectLst/>
                <a:latin typeface="__styreneB_5d855b"/>
              </a:rPr>
            </a:br>
            <a:endParaRPr lang="en-US" sz="2400" u="none" dirty="0">
              <a:solidFill>
                <a:srgbClr val="F8F8F8"/>
              </a:solidFill>
              <a:latin typeface="IBM Plex Sans"/>
              <a:ea typeface="IBM Plex Sans"/>
              <a:cs typeface="IBM Plex Sans"/>
              <a:sym typeface="IBM Plex Sans"/>
            </a:endParaRPr>
          </a:p>
        </p:txBody>
      </p:sp>
      <p:sp>
        <p:nvSpPr>
          <p:cNvPr id="4" name="TextBox 4"/>
          <p:cNvSpPr txBox="1"/>
          <p:nvPr/>
        </p:nvSpPr>
        <p:spPr>
          <a:xfrm>
            <a:off x="1028700" y="2240164"/>
            <a:ext cx="16230600" cy="2143125"/>
          </a:xfrm>
          <a:prstGeom prst="rect">
            <a:avLst/>
          </a:prstGeom>
        </p:spPr>
        <p:txBody>
          <a:bodyPr lIns="0" tIns="0" rIns="0" bIns="0" rtlCol="0" anchor="t">
            <a:spAutoFit/>
          </a:bodyPr>
          <a:lstStyle/>
          <a:p>
            <a:pPr algn="ctr">
              <a:lnSpc>
                <a:spcPts val="8400"/>
              </a:lnSpc>
            </a:pPr>
            <a:r>
              <a:rPr lang="en-US" sz="7000" b="1" dirty="0">
                <a:solidFill>
                  <a:srgbClr val="F8F8F8"/>
                </a:solidFill>
                <a:latin typeface="Be Vietnam Bold"/>
                <a:ea typeface="Be Vietnam Bold"/>
                <a:cs typeface="Be Vietnam Bold"/>
                <a:sym typeface="Be Vietnam Bold"/>
              </a:rPr>
              <a:t>Wireframing/Architecture of the project flow</a:t>
            </a:r>
          </a:p>
        </p:txBody>
      </p:sp>
      <p:sp>
        <p:nvSpPr>
          <p:cNvPr id="5" name="Freeform 5"/>
          <p:cNvSpPr/>
          <p:nvPr/>
        </p:nvSpPr>
        <p:spPr>
          <a:xfrm>
            <a:off x="4921621" y="-639279"/>
            <a:ext cx="2877968" cy="3014224"/>
          </a:xfrm>
          <a:custGeom>
            <a:avLst/>
            <a:gdLst/>
            <a:ahLst/>
            <a:cxnLst/>
            <a:rect l="l" t="t" r="r" b="b"/>
            <a:pathLst>
              <a:path w="2877968" h="3014224">
                <a:moveTo>
                  <a:pt x="0" y="0"/>
                </a:moveTo>
                <a:lnTo>
                  <a:pt x="2877968" y="0"/>
                </a:lnTo>
                <a:lnTo>
                  <a:pt x="2877968" y="3014224"/>
                </a:lnTo>
                <a:lnTo>
                  <a:pt x="0" y="3014224"/>
                </a:lnTo>
                <a:lnTo>
                  <a:pt x="0" y="0"/>
                </a:lnTo>
                <a:close/>
              </a:path>
            </a:pathLst>
          </a:custGeom>
          <a:blipFill>
            <a:blip r:embed="rId4"/>
            <a:stretch>
              <a:fillRect r="-4734"/>
            </a:stretch>
          </a:blipFill>
        </p:spPr>
      </p:sp>
      <p:sp>
        <p:nvSpPr>
          <p:cNvPr id="6" name="Freeform 6"/>
          <p:cNvSpPr/>
          <p:nvPr/>
        </p:nvSpPr>
        <p:spPr>
          <a:xfrm>
            <a:off x="14613302" y="-33180"/>
            <a:ext cx="3642527" cy="1484644"/>
          </a:xfrm>
          <a:custGeom>
            <a:avLst/>
            <a:gdLst/>
            <a:ahLst/>
            <a:cxnLst/>
            <a:rect l="l" t="t" r="r" b="b"/>
            <a:pathLst>
              <a:path w="3642527" h="1484644">
                <a:moveTo>
                  <a:pt x="0" y="0"/>
                </a:moveTo>
                <a:lnTo>
                  <a:pt x="3642527" y="0"/>
                </a:lnTo>
                <a:lnTo>
                  <a:pt x="3642527" y="1484644"/>
                </a:lnTo>
                <a:lnTo>
                  <a:pt x="0" y="1484644"/>
                </a:lnTo>
                <a:lnTo>
                  <a:pt x="0" y="0"/>
                </a:lnTo>
                <a:close/>
              </a:path>
            </a:pathLst>
          </a:custGeom>
          <a:blipFill>
            <a:blip r:embed="rId5"/>
            <a:stretch>
              <a:fillRect/>
            </a:stretch>
          </a:blipFill>
        </p:spPr>
      </p:sp>
      <p:sp>
        <p:nvSpPr>
          <p:cNvPr id="7" name="Freeform 7"/>
          <p:cNvSpPr/>
          <p:nvPr/>
        </p:nvSpPr>
        <p:spPr>
          <a:xfrm>
            <a:off x="0" y="80045"/>
            <a:ext cx="3145482" cy="1258193"/>
          </a:xfrm>
          <a:custGeom>
            <a:avLst/>
            <a:gdLst/>
            <a:ahLst/>
            <a:cxnLst/>
            <a:rect l="l" t="t" r="r" b="b"/>
            <a:pathLst>
              <a:path w="3145482" h="1258193">
                <a:moveTo>
                  <a:pt x="0" y="0"/>
                </a:moveTo>
                <a:lnTo>
                  <a:pt x="3145482" y="0"/>
                </a:lnTo>
                <a:lnTo>
                  <a:pt x="3145482" y="1258193"/>
                </a:lnTo>
                <a:lnTo>
                  <a:pt x="0" y="1258193"/>
                </a:lnTo>
                <a:lnTo>
                  <a:pt x="0" y="0"/>
                </a:lnTo>
                <a:close/>
              </a:path>
            </a:pathLst>
          </a:custGeom>
          <a:blipFill>
            <a:blip r:embed="rId6"/>
            <a:stretch>
              <a:fillRect/>
            </a:stretch>
          </a:blipFill>
        </p:spPr>
      </p:sp>
      <p:sp>
        <p:nvSpPr>
          <p:cNvPr id="8" name="Freeform 8"/>
          <p:cNvSpPr/>
          <p:nvPr/>
        </p:nvSpPr>
        <p:spPr>
          <a:xfrm>
            <a:off x="9481324" y="109128"/>
            <a:ext cx="3355839" cy="1342336"/>
          </a:xfrm>
          <a:custGeom>
            <a:avLst/>
            <a:gdLst/>
            <a:ahLst/>
            <a:cxnLst/>
            <a:rect l="l" t="t" r="r" b="b"/>
            <a:pathLst>
              <a:path w="3355839" h="1342336">
                <a:moveTo>
                  <a:pt x="0" y="0"/>
                </a:moveTo>
                <a:lnTo>
                  <a:pt x="3355839" y="0"/>
                </a:lnTo>
                <a:lnTo>
                  <a:pt x="3355839" y="1342336"/>
                </a:lnTo>
                <a:lnTo>
                  <a:pt x="0" y="1342336"/>
                </a:lnTo>
                <a:lnTo>
                  <a:pt x="0" y="0"/>
                </a:lnTo>
                <a:close/>
              </a:path>
            </a:pathLst>
          </a:custGeom>
          <a:blipFill>
            <a:blip r:embed="rId7"/>
            <a:stretch>
              <a:fillRect/>
            </a:stretch>
          </a:blipFill>
        </p:spPr>
      </p:sp>
      <p:pic>
        <p:nvPicPr>
          <p:cNvPr id="12" name="Picture 11">
            <a:extLst>
              <a:ext uri="{FF2B5EF4-FFF2-40B4-BE49-F238E27FC236}">
                <a16:creationId xmlns:a16="http://schemas.microsoft.com/office/drawing/2014/main" id="{FB600B05-CB81-4616-0A0F-AC60AA48733E}"/>
              </a:ext>
            </a:extLst>
          </p:cNvPr>
          <p:cNvPicPr>
            <a:picLocks noChangeAspect="1"/>
          </p:cNvPicPr>
          <p:nvPr/>
        </p:nvPicPr>
        <p:blipFill>
          <a:blip r:embed="rId8"/>
          <a:stretch>
            <a:fillRect/>
          </a:stretch>
        </p:blipFill>
        <p:spPr>
          <a:xfrm>
            <a:off x="12089879" y="3848100"/>
            <a:ext cx="5201376" cy="58777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17309D">
                <a:alpha val="100000"/>
              </a:srgbClr>
            </a:gs>
            <a:gs pos="100000">
              <a:srgbClr val="030B42">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3324229" y="2527289"/>
            <a:ext cx="11639542" cy="1076325"/>
          </a:xfrm>
          <a:prstGeom prst="rect">
            <a:avLst/>
          </a:prstGeom>
        </p:spPr>
        <p:txBody>
          <a:bodyPr lIns="0" tIns="0" rIns="0" bIns="0" rtlCol="0" anchor="t">
            <a:spAutoFit/>
          </a:bodyPr>
          <a:lstStyle/>
          <a:p>
            <a:pPr algn="ctr">
              <a:lnSpc>
                <a:spcPts val="8400"/>
              </a:lnSpc>
            </a:pPr>
            <a:r>
              <a:rPr lang="en-US" sz="7000" b="1">
                <a:solidFill>
                  <a:srgbClr val="F8F8F8"/>
                </a:solidFill>
                <a:latin typeface="Be Vietnam Bold"/>
                <a:ea typeface="Be Vietnam Bold"/>
                <a:cs typeface="Be Vietnam Bold"/>
                <a:sym typeface="Be Vietnam Bold"/>
              </a:rPr>
              <a:t>Future Scope of the project </a:t>
            </a:r>
          </a:p>
        </p:txBody>
      </p:sp>
      <p:sp>
        <p:nvSpPr>
          <p:cNvPr id="3" name="TextBox 3"/>
          <p:cNvSpPr txBox="1"/>
          <p:nvPr/>
        </p:nvSpPr>
        <p:spPr>
          <a:xfrm>
            <a:off x="3874489" y="4346564"/>
            <a:ext cx="10539022" cy="4308872"/>
          </a:xfrm>
          <a:prstGeom prst="rect">
            <a:avLst/>
          </a:prstGeom>
        </p:spPr>
        <p:txBody>
          <a:bodyPr lIns="0" tIns="0" rIns="0" bIns="0" rtlCol="0" anchor="t">
            <a:spAutoFit/>
          </a:bodyPr>
          <a:lstStyle/>
          <a:p>
            <a:pPr>
              <a:buFont typeface="Arial" panose="020B0604020202020204" pitchFamily="34" charset="0"/>
              <a:buChar char="•"/>
            </a:pPr>
            <a:r>
              <a:rPr lang="en-US" sz="2800" dirty="0">
                <a:solidFill>
                  <a:schemeClr val="bg1"/>
                </a:solidFill>
              </a:rPr>
              <a:t>Integration with IoT sensors for real-time environmental monitoring.</a:t>
            </a:r>
          </a:p>
          <a:p>
            <a:endParaRPr lang="en-US" sz="2800" dirty="0">
              <a:solidFill>
                <a:schemeClr val="bg1"/>
              </a:solidFill>
            </a:endParaRPr>
          </a:p>
          <a:p>
            <a:pPr>
              <a:buFont typeface="Arial" panose="020B0604020202020204" pitchFamily="34" charset="0"/>
              <a:buChar char="•"/>
            </a:pPr>
            <a:r>
              <a:rPr lang="en-US" sz="2800" dirty="0">
                <a:solidFill>
                  <a:schemeClr val="bg1"/>
                </a:solidFill>
              </a:rPr>
              <a:t>AI-based predictive analysis for early disaster warnings.</a:t>
            </a:r>
          </a:p>
          <a:p>
            <a:pPr>
              <a:buFont typeface="Arial" panose="020B0604020202020204" pitchFamily="34" charset="0"/>
              <a:buChar char="•"/>
            </a:pPr>
            <a:endParaRPr lang="en-US" sz="2800" dirty="0">
              <a:solidFill>
                <a:schemeClr val="bg1"/>
              </a:solidFill>
            </a:endParaRPr>
          </a:p>
          <a:p>
            <a:pPr>
              <a:buFont typeface="Arial" panose="020B0604020202020204" pitchFamily="34" charset="0"/>
              <a:buChar char="•"/>
            </a:pPr>
            <a:r>
              <a:rPr lang="en-US" sz="2800" dirty="0">
                <a:solidFill>
                  <a:schemeClr val="bg1"/>
                </a:solidFill>
              </a:rPr>
              <a:t>Global partnerships with emergency response organizations.</a:t>
            </a:r>
          </a:p>
          <a:p>
            <a:pPr>
              <a:buFont typeface="Arial" panose="020B0604020202020204" pitchFamily="34" charset="0"/>
              <a:buChar char="•"/>
            </a:pPr>
            <a:endParaRPr lang="en-US" sz="2800" dirty="0">
              <a:solidFill>
                <a:schemeClr val="bg1"/>
              </a:solidFill>
            </a:endParaRPr>
          </a:p>
          <a:p>
            <a:pPr>
              <a:buFont typeface="Arial" panose="020B0604020202020204" pitchFamily="34" charset="0"/>
              <a:buChar char="•"/>
            </a:pPr>
            <a:r>
              <a:rPr lang="en-US" sz="2800" dirty="0">
                <a:solidFill>
                  <a:schemeClr val="bg1"/>
                </a:solidFill>
              </a:rPr>
              <a:t>Offline functionality for areas with low connectivity.</a:t>
            </a:r>
          </a:p>
          <a:p>
            <a:endParaRPr lang="en-US" sz="2800" dirty="0">
              <a:solidFill>
                <a:schemeClr val="bg1"/>
              </a:solidFill>
            </a:endParaRPr>
          </a:p>
          <a:p>
            <a:pPr>
              <a:buFont typeface="Arial" panose="020B0604020202020204" pitchFamily="34" charset="0"/>
              <a:buChar char="•"/>
            </a:pPr>
            <a:r>
              <a:rPr lang="en-US" sz="2800" dirty="0">
                <a:solidFill>
                  <a:schemeClr val="bg1"/>
                </a:solidFill>
              </a:rPr>
              <a:t>We will create our fully functional disaster detection model</a:t>
            </a:r>
          </a:p>
          <a:p>
            <a:endParaRPr lang="en-US" sz="2800" dirty="0">
              <a:solidFill>
                <a:schemeClr val="bg1"/>
              </a:solidFill>
            </a:endParaRPr>
          </a:p>
        </p:txBody>
      </p:sp>
      <p:sp>
        <p:nvSpPr>
          <p:cNvPr id="4" name="Freeform 4"/>
          <p:cNvSpPr/>
          <p:nvPr/>
        </p:nvSpPr>
        <p:spPr>
          <a:xfrm>
            <a:off x="4921621" y="-639279"/>
            <a:ext cx="2877968" cy="3014224"/>
          </a:xfrm>
          <a:custGeom>
            <a:avLst/>
            <a:gdLst/>
            <a:ahLst/>
            <a:cxnLst/>
            <a:rect l="l" t="t" r="r" b="b"/>
            <a:pathLst>
              <a:path w="2877968" h="3014224">
                <a:moveTo>
                  <a:pt x="0" y="0"/>
                </a:moveTo>
                <a:lnTo>
                  <a:pt x="2877968" y="0"/>
                </a:lnTo>
                <a:lnTo>
                  <a:pt x="2877968" y="3014224"/>
                </a:lnTo>
                <a:lnTo>
                  <a:pt x="0" y="3014224"/>
                </a:lnTo>
                <a:lnTo>
                  <a:pt x="0" y="0"/>
                </a:lnTo>
                <a:close/>
              </a:path>
            </a:pathLst>
          </a:custGeom>
          <a:blipFill>
            <a:blip r:embed="rId2"/>
            <a:stretch>
              <a:fillRect r="-4734"/>
            </a:stretch>
          </a:blipFill>
        </p:spPr>
      </p:sp>
      <p:sp>
        <p:nvSpPr>
          <p:cNvPr id="5" name="Freeform 5"/>
          <p:cNvSpPr/>
          <p:nvPr/>
        </p:nvSpPr>
        <p:spPr>
          <a:xfrm>
            <a:off x="14613302" y="-33180"/>
            <a:ext cx="3642527" cy="1484644"/>
          </a:xfrm>
          <a:custGeom>
            <a:avLst/>
            <a:gdLst/>
            <a:ahLst/>
            <a:cxnLst/>
            <a:rect l="l" t="t" r="r" b="b"/>
            <a:pathLst>
              <a:path w="3642527" h="1484644">
                <a:moveTo>
                  <a:pt x="0" y="0"/>
                </a:moveTo>
                <a:lnTo>
                  <a:pt x="3642527" y="0"/>
                </a:lnTo>
                <a:lnTo>
                  <a:pt x="3642527" y="1484644"/>
                </a:lnTo>
                <a:lnTo>
                  <a:pt x="0" y="1484644"/>
                </a:lnTo>
                <a:lnTo>
                  <a:pt x="0" y="0"/>
                </a:lnTo>
                <a:close/>
              </a:path>
            </a:pathLst>
          </a:custGeom>
          <a:blipFill>
            <a:blip r:embed="rId3"/>
            <a:stretch>
              <a:fillRect/>
            </a:stretch>
          </a:blipFill>
        </p:spPr>
      </p:sp>
      <p:sp>
        <p:nvSpPr>
          <p:cNvPr id="6" name="Freeform 6"/>
          <p:cNvSpPr/>
          <p:nvPr/>
        </p:nvSpPr>
        <p:spPr>
          <a:xfrm>
            <a:off x="0" y="80045"/>
            <a:ext cx="3145482" cy="1258193"/>
          </a:xfrm>
          <a:custGeom>
            <a:avLst/>
            <a:gdLst/>
            <a:ahLst/>
            <a:cxnLst/>
            <a:rect l="l" t="t" r="r" b="b"/>
            <a:pathLst>
              <a:path w="3145482" h="1258193">
                <a:moveTo>
                  <a:pt x="0" y="0"/>
                </a:moveTo>
                <a:lnTo>
                  <a:pt x="3145482" y="0"/>
                </a:lnTo>
                <a:lnTo>
                  <a:pt x="3145482" y="1258193"/>
                </a:lnTo>
                <a:lnTo>
                  <a:pt x="0" y="1258193"/>
                </a:lnTo>
                <a:lnTo>
                  <a:pt x="0" y="0"/>
                </a:lnTo>
                <a:close/>
              </a:path>
            </a:pathLst>
          </a:custGeom>
          <a:blipFill>
            <a:blip r:embed="rId4"/>
            <a:stretch>
              <a:fillRect/>
            </a:stretch>
          </a:blipFill>
        </p:spPr>
      </p:sp>
      <p:sp>
        <p:nvSpPr>
          <p:cNvPr id="7" name="Freeform 7"/>
          <p:cNvSpPr/>
          <p:nvPr/>
        </p:nvSpPr>
        <p:spPr>
          <a:xfrm>
            <a:off x="9481324" y="109128"/>
            <a:ext cx="3355839" cy="1342336"/>
          </a:xfrm>
          <a:custGeom>
            <a:avLst/>
            <a:gdLst/>
            <a:ahLst/>
            <a:cxnLst/>
            <a:rect l="l" t="t" r="r" b="b"/>
            <a:pathLst>
              <a:path w="3355839" h="1342336">
                <a:moveTo>
                  <a:pt x="0" y="0"/>
                </a:moveTo>
                <a:lnTo>
                  <a:pt x="3355839" y="0"/>
                </a:lnTo>
                <a:lnTo>
                  <a:pt x="3355839" y="1342336"/>
                </a:lnTo>
                <a:lnTo>
                  <a:pt x="0" y="1342336"/>
                </a:lnTo>
                <a:lnTo>
                  <a:pt x="0" y="0"/>
                </a:lnTo>
                <a:close/>
              </a:path>
            </a:pathLst>
          </a:custGeom>
          <a:blipFill>
            <a:blip r:embed="rId5"/>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17309D">
                <a:alpha val="100000"/>
              </a:srgbClr>
            </a:gs>
            <a:gs pos="100000">
              <a:srgbClr val="030B42">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913798" y="3915827"/>
            <a:ext cx="8460405" cy="1663967"/>
          </a:xfrm>
          <a:prstGeom prst="rect">
            <a:avLst/>
          </a:prstGeom>
        </p:spPr>
        <p:txBody>
          <a:bodyPr lIns="0" tIns="0" rIns="0" bIns="0" rtlCol="0" anchor="t">
            <a:spAutoFit/>
          </a:bodyPr>
          <a:lstStyle/>
          <a:p>
            <a:pPr algn="l">
              <a:lnSpc>
                <a:spcPts val="13027"/>
              </a:lnSpc>
            </a:pPr>
            <a:r>
              <a:rPr lang="en-US" sz="10856" b="1">
                <a:solidFill>
                  <a:srgbClr val="F8F8F8"/>
                </a:solidFill>
                <a:latin typeface="Be Vietnam Bold"/>
                <a:ea typeface="Be Vietnam Bold"/>
                <a:cs typeface="Be Vietnam Bold"/>
                <a:sym typeface="Be Vietnam Bold"/>
              </a:rPr>
              <a:t>THANK YOU!</a:t>
            </a:r>
          </a:p>
        </p:txBody>
      </p:sp>
      <p:sp>
        <p:nvSpPr>
          <p:cNvPr id="3" name="Freeform 3"/>
          <p:cNvSpPr/>
          <p:nvPr/>
        </p:nvSpPr>
        <p:spPr>
          <a:xfrm>
            <a:off x="4921621" y="-639279"/>
            <a:ext cx="2877968" cy="3014224"/>
          </a:xfrm>
          <a:custGeom>
            <a:avLst/>
            <a:gdLst/>
            <a:ahLst/>
            <a:cxnLst/>
            <a:rect l="l" t="t" r="r" b="b"/>
            <a:pathLst>
              <a:path w="2877968" h="3014224">
                <a:moveTo>
                  <a:pt x="0" y="0"/>
                </a:moveTo>
                <a:lnTo>
                  <a:pt x="2877968" y="0"/>
                </a:lnTo>
                <a:lnTo>
                  <a:pt x="2877968" y="3014224"/>
                </a:lnTo>
                <a:lnTo>
                  <a:pt x="0" y="3014224"/>
                </a:lnTo>
                <a:lnTo>
                  <a:pt x="0" y="0"/>
                </a:lnTo>
                <a:close/>
              </a:path>
            </a:pathLst>
          </a:custGeom>
          <a:blipFill>
            <a:blip r:embed="rId2"/>
            <a:stretch>
              <a:fillRect r="-4734"/>
            </a:stretch>
          </a:blipFill>
        </p:spPr>
      </p:sp>
      <p:sp>
        <p:nvSpPr>
          <p:cNvPr id="4" name="Freeform 4"/>
          <p:cNvSpPr/>
          <p:nvPr/>
        </p:nvSpPr>
        <p:spPr>
          <a:xfrm>
            <a:off x="14613302" y="-33180"/>
            <a:ext cx="3642527" cy="1484644"/>
          </a:xfrm>
          <a:custGeom>
            <a:avLst/>
            <a:gdLst/>
            <a:ahLst/>
            <a:cxnLst/>
            <a:rect l="l" t="t" r="r" b="b"/>
            <a:pathLst>
              <a:path w="3642527" h="1484644">
                <a:moveTo>
                  <a:pt x="0" y="0"/>
                </a:moveTo>
                <a:lnTo>
                  <a:pt x="3642527" y="0"/>
                </a:lnTo>
                <a:lnTo>
                  <a:pt x="3642527" y="1484644"/>
                </a:lnTo>
                <a:lnTo>
                  <a:pt x="0" y="1484644"/>
                </a:lnTo>
                <a:lnTo>
                  <a:pt x="0" y="0"/>
                </a:lnTo>
                <a:close/>
              </a:path>
            </a:pathLst>
          </a:custGeom>
          <a:blipFill>
            <a:blip r:embed="rId3"/>
            <a:stretch>
              <a:fillRect/>
            </a:stretch>
          </a:blipFill>
        </p:spPr>
      </p:sp>
      <p:sp>
        <p:nvSpPr>
          <p:cNvPr id="5" name="Freeform 5"/>
          <p:cNvSpPr/>
          <p:nvPr/>
        </p:nvSpPr>
        <p:spPr>
          <a:xfrm>
            <a:off x="0" y="80045"/>
            <a:ext cx="3145482" cy="1258193"/>
          </a:xfrm>
          <a:custGeom>
            <a:avLst/>
            <a:gdLst/>
            <a:ahLst/>
            <a:cxnLst/>
            <a:rect l="l" t="t" r="r" b="b"/>
            <a:pathLst>
              <a:path w="3145482" h="1258193">
                <a:moveTo>
                  <a:pt x="0" y="0"/>
                </a:moveTo>
                <a:lnTo>
                  <a:pt x="3145482" y="0"/>
                </a:lnTo>
                <a:lnTo>
                  <a:pt x="3145482" y="1258193"/>
                </a:lnTo>
                <a:lnTo>
                  <a:pt x="0" y="1258193"/>
                </a:lnTo>
                <a:lnTo>
                  <a:pt x="0" y="0"/>
                </a:lnTo>
                <a:close/>
              </a:path>
            </a:pathLst>
          </a:custGeom>
          <a:blipFill>
            <a:blip r:embed="rId4"/>
            <a:stretch>
              <a:fillRect/>
            </a:stretch>
          </a:blipFill>
        </p:spPr>
      </p:sp>
      <p:sp>
        <p:nvSpPr>
          <p:cNvPr id="6" name="Freeform 6"/>
          <p:cNvSpPr/>
          <p:nvPr/>
        </p:nvSpPr>
        <p:spPr>
          <a:xfrm>
            <a:off x="9481324" y="109128"/>
            <a:ext cx="3355839" cy="1342336"/>
          </a:xfrm>
          <a:custGeom>
            <a:avLst/>
            <a:gdLst/>
            <a:ahLst/>
            <a:cxnLst/>
            <a:rect l="l" t="t" r="r" b="b"/>
            <a:pathLst>
              <a:path w="3355839" h="1342336">
                <a:moveTo>
                  <a:pt x="0" y="0"/>
                </a:moveTo>
                <a:lnTo>
                  <a:pt x="3355839" y="0"/>
                </a:lnTo>
                <a:lnTo>
                  <a:pt x="3355839" y="1342336"/>
                </a:lnTo>
                <a:lnTo>
                  <a:pt x="0" y="1342336"/>
                </a:lnTo>
                <a:lnTo>
                  <a:pt x="0" y="0"/>
                </a:lnTo>
                <a:close/>
              </a:path>
            </a:pathLst>
          </a:custGeom>
          <a:blipFill>
            <a:blip r:embed="rId5"/>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365</Words>
  <Application>Microsoft Office PowerPoint</Application>
  <PresentationFormat>Custom</PresentationFormat>
  <Paragraphs>48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IBM Plex Sans</vt:lpstr>
      <vt:lpstr>__styreneB_5d855b</vt:lpstr>
      <vt:lpstr>Be Vietnam Bold</vt:lpstr>
      <vt:lpstr>var(--font-claude-message)</vt:lpstr>
      <vt:lpstr>Arial</vt:lpstr>
      <vt:lpstr>Roboto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3.0 Participant Presentation</dc:title>
  <dc:creator>OMKAR JHA</dc:creator>
  <cp:lastModifiedBy>Omkar Jha</cp:lastModifiedBy>
  <cp:revision>3</cp:revision>
  <dcterms:created xsi:type="dcterms:W3CDTF">2006-08-16T00:00:00Z</dcterms:created>
  <dcterms:modified xsi:type="dcterms:W3CDTF">2025-02-06T16:57:46Z</dcterms:modified>
  <dc:identifier>DAGCvi-O0t8</dc:identifier>
</cp:coreProperties>
</file>