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5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2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067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475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08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742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7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9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6/16/2021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610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jfif"/><Relationship Id="rId3" Type="http://schemas.openxmlformats.org/officeDocument/2006/relationships/image" Target="../media/image9.jfif"/><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fif"/><Relationship Id="rId5" Type="http://schemas.openxmlformats.org/officeDocument/2006/relationships/image" Target="../media/image11.jfif"/><Relationship Id="rId10" Type="http://schemas.openxmlformats.org/officeDocument/2006/relationships/image" Target="../media/image16.png"/><Relationship Id="rId4" Type="http://schemas.openxmlformats.org/officeDocument/2006/relationships/image" Target="../media/image10.jfif"/><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inkercad.com/things/3Pc6gK2alEtemperature-sensor-with-"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www.sparkfun.com/datasheets/Sensors/Biometric/MQ-6.pdf" TargetMode="External"/><Relationship Id="rId7" Type="http://schemas.openxmlformats.org/officeDocument/2006/relationships/image" Target="../media/image20.png"/><Relationship Id="rId2" Type="http://schemas.openxmlformats.org/officeDocument/2006/relationships/hyperlink" Target="https://www.arduino.cc/"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ti.com/lit/ds/symlink/lm35.pdf" TargetMode="External"/><Relationship Id="rId4" Type="http://schemas.openxmlformats.org/officeDocument/2006/relationships/hyperlink" Target="https://www.olimex.com/Products/Components/Sensors/Gas/SNS-MQ135/resources/SNS-MQ135.pd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3295-69C7-4E65-81C1-FBE96B5B9A00}"/>
              </a:ext>
            </a:extLst>
          </p:cNvPr>
          <p:cNvSpPr>
            <a:spLocks noGrp="1"/>
          </p:cNvSpPr>
          <p:nvPr>
            <p:ph type="title"/>
          </p:nvPr>
        </p:nvSpPr>
        <p:spPr/>
        <p:txBody>
          <a:bodyPr>
            <a:normAutofit/>
          </a:bodyPr>
          <a:lstStyle/>
          <a:p>
            <a:r>
              <a:rPr lang="en-US" sz="5400" cap="none" dirty="0"/>
              <a:t>P</a:t>
            </a:r>
            <a:r>
              <a:rPr lang="en-IN" sz="5400" cap="none" dirty="0"/>
              <a:t>ULSE OXIMETER AND HEART RATE MONITORING SYSTEM</a:t>
            </a:r>
            <a:endParaRPr lang="en-US" sz="5400" cap="none" dirty="0"/>
          </a:p>
        </p:txBody>
      </p:sp>
    </p:spTree>
    <p:extLst>
      <p:ext uri="{BB962C8B-B14F-4D97-AF65-F5344CB8AC3E}">
        <p14:creationId xmlns:p14="http://schemas.microsoft.com/office/powerpoint/2010/main" val="1359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32809" y="710997"/>
            <a:ext cx="2824812" cy="830997"/>
          </a:xfrm>
          <a:prstGeom prst="rect">
            <a:avLst/>
          </a:prstGeom>
          <a:noFill/>
        </p:spPr>
        <p:txBody>
          <a:bodyPr wrap="none" rtlCol="0">
            <a:spAutoFit/>
          </a:bodyPr>
          <a:lstStyle/>
          <a:p>
            <a:r>
              <a:rPr lang="en-IN" sz="4800" dirty="0">
                <a:latin typeface="Arial Narrow" panose="020B0606020202030204" pitchFamily="34" charset="0"/>
              </a:rPr>
              <a:t>Introduction</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167780" y="1736521"/>
            <a:ext cx="20588777" cy="3416320"/>
          </a:xfrm>
          <a:prstGeom prst="rect">
            <a:avLst/>
          </a:prstGeom>
          <a:noFill/>
        </p:spPr>
        <p:txBody>
          <a:bodyPr wrap="square" rtlCol="0">
            <a:spAutoFit/>
          </a:bodyPr>
          <a:lstStyle/>
          <a:p>
            <a:endParaRPr lang="en-US" dirty="0"/>
          </a:p>
          <a:p>
            <a:r>
              <a:rPr lang="en-US" sz="1800" dirty="0">
                <a:latin typeface="Bahnschrift Light" panose="020B0502040204020203" pitchFamily="34" charset="0"/>
              </a:rPr>
              <a:t>Many further problems can be avoided if we could know heart rates and ou</a:t>
            </a:r>
            <a:r>
              <a:rPr lang="en-US" dirty="0">
                <a:latin typeface="Bahnschrift Light" panose="020B0502040204020203" pitchFamily="34" charset="0"/>
              </a:rPr>
              <a:t>r oxygen level at right time.</a:t>
            </a:r>
          </a:p>
          <a:p>
            <a:r>
              <a:rPr lang="en-US" sz="1800" dirty="0">
                <a:latin typeface="Bahnschrift Light" panose="020B0502040204020203" pitchFamily="34" charset="0"/>
              </a:rPr>
              <a:t>I</a:t>
            </a:r>
            <a:r>
              <a:rPr lang="en-US" sz="1800" b="0" i="0" dirty="0">
                <a:solidFill>
                  <a:srgbClr val="202124"/>
                </a:solidFill>
                <a:effectLst/>
                <a:latin typeface="Bahnschrift Light" panose="020B0502040204020203" pitchFamily="34" charset="0"/>
              </a:rPr>
              <a:t>n this</a:t>
            </a:r>
            <a:r>
              <a:rPr lang="en-US" sz="1800" i="0" dirty="0">
                <a:solidFill>
                  <a:srgbClr val="202124"/>
                </a:solidFill>
                <a:effectLst/>
                <a:latin typeface="Bahnschrift Light" panose="020B0502040204020203" pitchFamily="34" charset="0"/>
              </a:rPr>
              <a:t> project</a:t>
            </a:r>
            <a:r>
              <a:rPr lang="en-US" sz="1800" b="0" i="0" dirty="0">
                <a:solidFill>
                  <a:srgbClr val="202124"/>
                </a:solidFill>
                <a:effectLst/>
                <a:latin typeface="Bahnschrift Light" panose="020B0502040204020203" pitchFamily="34" charset="0"/>
              </a:rPr>
              <a:t>, we seek to monitor a patient's heart rate using pulse sensor and </a:t>
            </a:r>
            <a:r>
              <a:rPr lang="en-US" sz="1800" i="0" dirty="0">
                <a:solidFill>
                  <a:srgbClr val="202124"/>
                </a:solidFill>
                <a:effectLst/>
                <a:latin typeface="Bahnschrift Light" panose="020B0502040204020203" pitchFamily="34" charset="0"/>
              </a:rPr>
              <a:t>blood-</a:t>
            </a:r>
            <a:r>
              <a:rPr lang="en-US" sz="1800" dirty="0">
                <a:solidFill>
                  <a:srgbClr val="202124"/>
                </a:solidFill>
                <a:latin typeface="Bahnschrift Light" panose="020B0502040204020203" pitchFamily="34" charset="0"/>
              </a:rPr>
              <a:t>oxygen</a:t>
            </a:r>
            <a:r>
              <a:rPr lang="en-US" sz="1800" i="0" dirty="0">
                <a:solidFill>
                  <a:srgbClr val="202124"/>
                </a:solidFill>
                <a:effectLst/>
                <a:latin typeface="Bahnschrift Light" panose="020B0502040204020203" pitchFamily="34" charset="0"/>
              </a:rPr>
              <a:t> level </a:t>
            </a:r>
            <a:r>
              <a:rPr lang="en-US" sz="1800" b="0" i="0" dirty="0">
                <a:solidFill>
                  <a:srgbClr val="202124"/>
                </a:solidFill>
                <a:effectLst/>
                <a:latin typeface="Bahnschrift Light" panose="020B0502040204020203" pitchFamily="34" charset="0"/>
              </a:rPr>
              <a:t>using a </a:t>
            </a:r>
            <a:r>
              <a:rPr lang="en-US" sz="1800" i="0" dirty="0">
                <a:solidFill>
                  <a:srgbClr val="202124"/>
                </a:solidFill>
                <a:effectLst/>
                <a:latin typeface="Bahnschrift Light" panose="020B0502040204020203" pitchFamily="34" charset="0"/>
              </a:rPr>
              <a:t>pulse </a:t>
            </a:r>
          </a:p>
          <a:p>
            <a:r>
              <a:rPr lang="en-US" sz="1800" i="0" dirty="0">
                <a:solidFill>
                  <a:srgbClr val="202124"/>
                </a:solidFill>
                <a:effectLst/>
                <a:latin typeface="Bahnschrift Light" panose="020B0502040204020203" pitchFamily="34" charset="0"/>
              </a:rPr>
              <a:t>oximeter. The</a:t>
            </a:r>
            <a:r>
              <a:rPr lang="en-US" sz="1800" dirty="0">
                <a:latin typeface="Bahnschrift Light" panose="020B0502040204020203" pitchFamily="34" charset="0"/>
              </a:rPr>
              <a:t> system used here is the heart rate monitoring model, this can be used in almost all the hospitals as </a:t>
            </a:r>
          </a:p>
          <a:p>
            <a:r>
              <a:rPr lang="en-US" sz="1800" dirty="0">
                <a:latin typeface="Bahnschrift Light" panose="020B0502040204020203" pitchFamily="34" charset="0"/>
              </a:rPr>
              <a:t>well as for general purposes like residential area. In this system, we have used pulse sensor</a:t>
            </a:r>
            <a:br>
              <a:rPr lang="en-US" sz="1800" dirty="0">
                <a:latin typeface="Bahnschrift Light" panose="020B0502040204020203" pitchFamily="34" charset="0"/>
              </a:rPr>
            </a:br>
            <a:r>
              <a:rPr lang="en-US" sz="1800" dirty="0">
                <a:latin typeface="Bahnschrift Light" panose="020B0502040204020203" pitchFamily="34" charset="0"/>
              </a:rPr>
              <a:t>to find the nearby or the actual value of heart beat rate of a normal person.</a:t>
            </a: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 Whenever problem arises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in one’s heart functioning, in order to check the heart rate value this method is considered as the best method.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When there is a low heart rate functioning happens, we call it as bradycardia. The lower of heart beat can be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either a risky thing or sometimes it happens to normal person. Them main objective of our project is to provide a</a:t>
            </a:r>
          </a:p>
          <a:p>
            <a:r>
              <a:rPr lang="en-IN" dirty="0">
                <a:latin typeface="Bahnschrift Light" panose="020B0502040204020203" pitchFamily="34" charset="0"/>
                <a:ea typeface="Calibri" panose="020F0502020204030204" pitchFamily="34" charset="0"/>
                <a:cs typeface="Times New Roman" panose="02020603050405020304" pitchFamily="18" charset="0"/>
              </a:rPr>
              <a:t>Simple and easy heart rate monitoring system and pulse oximeter so that it could be useful to everyone.</a:t>
            </a:r>
          </a:p>
          <a:p>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B7AEC4DB-E878-4A0A-8557-2DF68561C398}"/>
              </a:ext>
            </a:extLst>
          </p:cNvPr>
          <p:cNvPicPr>
            <a:picLocks noChangeAspect="1"/>
          </p:cNvPicPr>
          <p:nvPr/>
        </p:nvPicPr>
        <p:blipFill>
          <a:blip r:embed="rId2"/>
          <a:stretch>
            <a:fillRect/>
          </a:stretch>
        </p:blipFill>
        <p:spPr>
          <a:xfrm>
            <a:off x="8422372" y="174989"/>
            <a:ext cx="3003433" cy="1743075"/>
          </a:xfrm>
          <a:prstGeom prst="rect">
            <a:avLst/>
          </a:prstGeom>
        </p:spPr>
      </p:pic>
      <p:pic>
        <p:nvPicPr>
          <p:cNvPr id="4" name="Picture 3">
            <a:extLst>
              <a:ext uri="{FF2B5EF4-FFF2-40B4-BE49-F238E27FC236}">
                <a16:creationId xmlns:a16="http://schemas.microsoft.com/office/drawing/2014/main" id="{B6CDF680-CA68-43E6-B6BE-EF1425A9177E}"/>
              </a:ext>
            </a:extLst>
          </p:cNvPr>
          <p:cNvPicPr>
            <a:picLocks noChangeAspect="1"/>
          </p:cNvPicPr>
          <p:nvPr/>
        </p:nvPicPr>
        <p:blipFill>
          <a:blip r:embed="rId3"/>
          <a:stretch>
            <a:fillRect/>
          </a:stretch>
        </p:blipFill>
        <p:spPr>
          <a:xfrm>
            <a:off x="7290033" y="4776001"/>
            <a:ext cx="4021298" cy="1819275"/>
          </a:xfrm>
          <a:prstGeom prst="rect">
            <a:avLst/>
          </a:prstGeom>
        </p:spPr>
      </p:pic>
      <p:pic>
        <p:nvPicPr>
          <p:cNvPr id="7" name="Picture 6">
            <a:extLst>
              <a:ext uri="{FF2B5EF4-FFF2-40B4-BE49-F238E27FC236}">
                <a16:creationId xmlns:a16="http://schemas.microsoft.com/office/drawing/2014/main" id="{13BB4001-ECD5-418B-BAD5-30A2B9DC9AC5}"/>
              </a:ext>
            </a:extLst>
          </p:cNvPr>
          <p:cNvPicPr>
            <a:picLocks noChangeAspect="1"/>
          </p:cNvPicPr>
          <p:nvPr/>
        </p:nvPicPr>
        <p:blipFill>
          <a:blip r:embed="rId4"/>
          <a:stretch>
            <a:fillRect/>
          </a:stretch>
        </p:blipFill>
        <p:spPr>
          <a:xfrm>
            <a:off x="477977" y="4837913"/>
            <a:ext cx="3783630" cy="1695450"/>
          </a:xfrm>
          <a:prstGeom prst="rect">
            <a:avLst/>
          </a:prstGeom>
        </p:spPr>
      </p:pic>
    </p:spTree>
    <p:extLst>
      <p:ext uri="{BB962C8B-B14F-4D97-AF65-F5344CB8AC3E}">
        <p14:creationId xmlns:p14="http://schemas.microsoft.com/office/powerpoint/2010/main" val="9530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02465" y="794068"/>
            <a:ext cx="2749984" cy="830997"/>
          </a:xfrm>
          <a:prstGeom prst="rect">
            <a:avLst/>
          </a:prstGeom>
          <a:noFill/>
        </p:spPr>
        <p:txBody>
          <a:bodyPr wrap="none" rtlCol="0">
            <a:spAutoFit/>
          </a:bodyPr>
          <a:lstStyle/>
          <a:p>
            <a:r>
              <a:rPr lang="en-IN" sz="4800" dirty="0"/>
              <a:t>Objectives</a:t>
            </a:r>
            <a:endParaRPr lang="en-US" sz="4800" dirty="0"/>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11723081" cy="2031325"/>
          </a:xfrm>
          <a:prstGeom prst="rect">
            <a:avLst/>
          </a:prstGeom>
          <a:noFill/>
        </p:spPr>
        <p:txBody>
          <a:bodyPr wrap="none" rtlCol="0">
            <a:spAutoFit/>
          </a:bodyPr>
          <a:lstStyle/>
          <a:p>
            <a:r>
              <a:rPr lang="en-US" dirty="0">
                <a:latin typeface="Bahnschrift Light" panose="020B0502040204020203" pitchFamily="34" charset="0"/>
              </a:rPr>
              <a:t> IOT Based Air Pollution  Monitoring System monitors the Air quality over a web server using Internet and will</a:t>
            </a:r>
          </a:p>
          <a:p>
            <a:r>
              <a:rPr lang="en-US" dirty="0">
                <a:latin typeface="Bahnschrift Light" panose="020B0502040204020203" pitchFamily="34" charset="0"/>
              </a:rPr>
              <a:t> trigger an alarm when the air quality goes down beyond a certain threshold level, means when there are </a:t>
            </a:r>
          </a:p>
          <a:p>
            <a:pPr algn="l"/>
            <a:r>
              <a:rPr lang="en-US" dirty="0">
                <a:latin typeface="Bahnschrift Light" panose="020B0502040204020203" pitchFamily="34" charset="0"/>
              </a:rPr>
              <a:t> sufficient amount of harmful gases present in the air like</a:t>
            </a:r>
            <a:r>
              <a:rPr lang="en-US" sz="1800" b="0" i="0" u="none" strike="noStrike" baseline="0" dirty="0">
                <a:solidFill>
                  <a:srgbClr val="000000"/>
                </a:solidFill>
                <a:latin typeface="Bahnschrift Light" panose="020B0502040204020203" pitchFamily="34" charset="0"/>
              </a:rPr>
              <a:t> CO2, smoke, alcohol, benzene, NH3, LPG and NOx</a:t>
            </a:r>
            <a:r>
              <a:rPr lang="en-US" dirty="0">
                <a:latin typeface="Bahnschrift Light" panose="020B0502040204020203" pitchFamily="34" charset="0"/>
              </a:rPr>
              <a:t> . It </a:t>
            </a:r>
          </a:p>
          <a:p>
            <a:r>
              <a:rPr lang="en-US" dirty="0">
                <a:latin typeface="Bahnschrift Light" panose="020B0502040204020203" pitchFamily="34" charset="0"/>
              </a:rPr>
              <a:t> will show the air quality in PPM on the LCD and as well as on webpage so  that it can be monitored very easily. </a:t>
            </a:r>
          </a:p>
          <a:p>
            <a:r>
              <a:rPr lang="en-US" dirty="0">
                <a:latin typeface="Bahnschrift Light" panose="020B0502040204020203" pitchFamily="34" charset="0"/>
              </a:rPr>
              <a:t> LPG sensor is added in this system which is used mostly in houses. The system can be installed anywhere but </a:t>
            </a:r>
          </a:p>
          <a:p>
            <a:r>
              <a:rPr lang="en-US" dirty="0">
                <a:latin typeface="Bahnschrift Light" panose="020B0502040204020203" pitchFamily="34" charset="0"/>
              </a:rPr>
              <a:t> mostly in industries and houses where gases are mostly to be found and gives an alert message when the </a:t>
            </a:r>
          </a:p>
          <a:p>
            <a:r>
              <a:rPr lang="en-US" dirty="0">
                <a:latin typeface="Bahnschrift Light" panose="020B0502040204020203" pitchFamily="34" charset="0"/>
              </a:rPr>
              <a:t> system crosses threshold limit. </a:t>
            </a:r>
          </a:p>
        </p:txBody>
      </p:sp>
      <p:pic>
        <p:nvPicPr>
          <p:cNvPr id="5" name="Picture 4">
            <a:extLst>
              <a:ext uri="{FF2B5EF4-FFF2-40B4-BE49-F238E27FC236}">
                <a16:creationId xmlns:a16="http://schemas.microsoft.com/office/drawing/2014/main" id="{DF0F7D1D-01A9-46F6-B3D4-6D88CE3C378F}"/>
              </a:ext>
            </a:extLst>
          </p:cNvPr>
          <p:cNvPicPr>
            <a:picLocks noChangeAspect="1"/>
          </p:cNvPicPr>
          <p:nvPr/>
        </p:nvPicPr>
        <p:blipFill rotWithShape="1">
          <a:blip r:embed="rId2"/>
          <a:srcRect l="44504" t="18118" r="22893" b="21752"/>
          <a:stretch/>
        </p:blipFill>
        <p:spPr>
          <a:xfrm>
            <a:off x="6082589" y="4243677"/>
            <a:ext cx="2416029" cy="2256638"/>
          </a:xfrm>
          <a:prstGeom prst="rect">
            <a:avLst/>
          </a:prstGeom>
        </p:spPr>
      </p:pic>
      <p:pic>
        <p:nvPicPr>
          <p:cNvPr id="11" name="Picture 10">
            <a:extLst>
              <a:ext uri="{FF2B5EF4-FFF2-40B4-BE49-F238E27FC236}">
                <a16:creationId xmlns:a16="http://schemas.microsoft.com/office/drawing/2014/main" id="{2D0B272D-30C8-49E6-9397-E6158A1EF073}"/>
              </a:ext>
            </a:extLst>
          </p:cNvPr>
          <p:cNvPicPr>
            <a:picLocks noChangeAspect="1"/>
          </p:cNvPicPr>
          <p:nvPr/>
        </p:nvPicPr>
        <p:blipFill rotWithShape="1">
          <a:blip r:embed="rId3"/>
          <a:srcRect l="30167" t="25046" r="29906" b="25241"/>
          <a:stretch/>
        </p:blipFill>
        <p:spPr>
          <a:xfrm>
            <a:off x="9748008" y="4546831"/>
            <a:ext cx="1325461" cy="1650329"/>
          </a:xfrm>
          <a:prstGeom prst="rect">
            <a:avLst/>
          </a:prstGeom>
        </p:spPr>
      </p:pic>
      <p:pic>
        <p:nvPicPr>
          <p:cNvPr id="13" name="Picture 12">
            <a:extLst>
              <a:ext uri="{FF2B5EF4-FFF2-40B4-BE49-F238E27FC236}">
                <a16:creationId xmlns:a16="http://schemas.microsoft.com/office/drawing/2014/main" id="{CD910739-B851-4217-9CCA-53561FB5C074}"/>
              </a:ext>
            </a:extLst>
          </p:cNvPr>
          <p:cNvPicPr>
            <a:picLocks noChangeAspect="1"/>
          </p:cNvPicPr>
          <p:nvPr/>
        </p:nvPicPr>
        <p:blipFill>
          <a:blip r:embed="rId4"/>
          <a:stretch>
            <a:fillRect/>
          </a:stretch>
        </p:blipFill>
        <p:spPr>
          <a:xfrm>
            <a:off x="623846" y="4360989"/>
            <a:ext cx="4400591" cy="2032705"/>
          </a:xfrm>
          <a:prstGeom prst="rect">
            <a:avLst/>
          </a:prstGeom>
        </p:spPr>
      </p:pic>
    </p:spTree>
    <p:extLst>
      <p:ext uri="{BB962C8B-B14F-4D97-AF65-F5344CB8AC3E}">
        <p14:creationId xmlns:p14="http://schemas.microsoft.com/office/powerpoint/2010/main" val="22607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911969" y="826899"/>
            <a:ext cx="4113627" cy="830997"/>
          </a:xfrm>
          <a:prstGeom prst="rect">
            <a:avLst/>
          </a:prstGeom>
          <a:noFill/>
        </p:spPr>
        <p:txBody>
          <a:bodyPr wrap="none" rtlCol="0">
            <a:spAutoFit/>
          </a:bodyPr>
          <a:lstStyle/>
          <a:p>
            <a:r>
              <a:rPr lang="en-IN" sz="4800" dirty="0">
                <a:latin typeface="Arial Narrow" panose="020B0606020202030204" pitchFamily="34" charset="0"/>
              </a:rPr>
              <a:t>Literature Review</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81050062" y="2136930"/>
            <a:ext cx="12931745" cy="4524315"/>
          </a:xfrm>
          <a:prstGeom prst="rect">
            <a:avLst/>
          </a:prstGeom>
          <a:noFill/>
        </p:spPr>
        <p:txBody>
          <a:bodyPr wrap="non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is about Heart rate monitoring using pulse sensor in which the data is stored in the server for the later on use.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Pulse Sensor is a simple sensor which is used in many places. The pin is constructed in such a way to indicate the heart rate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basic sensor has three pins namely, ground and the input signal (which is also known as A0 signal).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used pulse sensor to find the nearby or the actual value of heart beat rate of a normal person.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pulse sensor is connected to the server using Wi-Fi module (Node MCU) to track patients health.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are sent to server using http protocol. It is like a small device which can be fixed to any atmosphere.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a less bulky and a portable Wi-Fi module and the person can be connected to their android mobile using Wi-Fi hot spot settings.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Esp8266 module can be interfaced with Arduino as well as in microcontrollers. ESP8266 Wi-Fi module plays a major role in the system.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Wi-Fi is connected to the external devices like phone, laptops etc. Once it is connected the IP address is noted in the code of</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Arduino software for the reference value of heart rate data. This is a compact device and can be taken anywhere easily.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heart rate device can be connected with other devices like microcontroller, MATLAB software and other suitable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and software can be used. It is easy to use and any people can handle it. By using the finger, we can able to</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find the heart rate easily. ARDUINO software for programming purpose and output will be shown in hardware part.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hardware is easy to handle and quite simple in its connections.in future this system can also be connected directly to hospital servers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manipulate patient’s data and would reduce the hectic work of monitoring various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ahnschrift Light" panose="020B0502040204020203" pitchFamily="34" charset="0"/>
            </a:endParaRPr>
          </a:p>
        </p:txBody>
      </p:sp>
      <p:sp>
        <p:nvSpPr>
          <p:cNvPr id="2" name="TextBox 1">
            <a:extLst>
              <a:ext uri="{FF2B5EF4-FFF2-40B4-BE49-F238E27FC236}">
                <a16:creationId xmlns:a16="http://schemas.microsoft.com/office/drawing/2014/main" id="{B8368678-3941-409A-A496-BBB489D85F72}"/>
              </a:ext>
            </a:extLst>
          </p:cNvPr>
          <p:cNvSpPr txBox="1"/>
          <p:nvPr/>
        </p:nvSpPr>
        <p:spPr>
          <a:xfrm>
            <a:off x="303402" y="1657896"/>
            <a:ext cx="11585196" cy="5016758"/>
          </a:xfrm>
          <a:prstGeom prst="rect">
            <a:avLst/>
          </a:prstGeom>
          <a:noFill/>
        </p:spPr>
        <p:txBody>
          <a:bodyPr wrap="square" rtlCol="0">
            <a:spAutoFit/>
          </a:bodyPr>
          <a:lstStyle/>
          <a:p>
            <a:r>
              <a:rPr lang="en-US" sz="2000" dirty="0"/>
              <a:t>This project is about Heart rate monitoring using pulse sensor in which the data is stored in the server for the later on use. Pulse Sensor is a simple sensor which is used in many places. The pin is constructed in such a way to indicate the heart rate. The basic sensor has three pins namely, ground and the input signal (which is also known as A0 signal).  We have used pulse sensor to find the nearby or the actual value of heart beat rate of a normal person. The pulse sensor is connected to the server using Wi-Fi module (Node MCU) to track patients health. The data are sent to server using http protocol. It is like a small device which can be fixed to any atmosphere. It is a less bulky and a portable Wi-Fi module and the person can be connected to their android mobile using Wi-Fi hot spot settings.Esp8266 module can be interfaced with Arduino as well as in microcontrollers. ESP8266 Wi-Fi module plays a major role in the system. The Wi-Fi is connected to the external devices like phone, laptops etc. Once it is connected the IP address is noted in the code of Arduino software for the reference value of heart rate data. This is a compact device and can be taken anywhere easily. The heart rate device can be connected with other devices like microcontroller, MATLAB software and other suitable hardware and software can be used. It is easy to use and any people can handle it. By using the finger, we can able to find the heart rate easily. ARDUINO software for programming purpose and output will be shown in hardware part. This hardware is easy to handle and quite simple in its connections.in future this system can also be connected directly to hospital servers to manipulate patient’s data and would reduce the hectic work of monitoring various data</a:t>
            </a:r>
            <a:r>
              <a:rPr lang="en-US" dirty="0"/>
              <a:t>.</a:t>
            </a:r>
            <a:endParaRPr lang="en-IN" dirty="0"/>
          </a:p>
        </p:txBody>
      </p:sp>
    </p:spTree>
    <p:extLst>
      <p:ext uri="{BB962C8B-B14F-4D97-AF65-F5344CB8AC3E}">
        <p14:creationId xmlns:p14="http://schemas.microsoft.com/office/powerpoint/2010/main" val="141209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6999417" cy="830997"/>
          </a:xfrm>
          <a:prstGeom prst="rect">
            <a:avLst/>
          </a:prstGeom>
          <a:noFill/>
        </p:spPr>
        <p:txBody>
          <a:bodyPr wrap="none" rtlCol="0">
            <a:spAutoFit/>
          </a:bodyPr>
          <a:lstStyle/>
          <a:p>
            <a:r>
              <a:rPr lang="en-IN" sz="4800" dirty="0"/>
              <a:t>Tools and Components Used</a:t>
            </a:r>
            <a:endParaRPr lang="en-US" sz="4800" dirty="0"/>
          </a:p>
        </p:txBody>
      </p:sp>
      <p:pic>
        <p:nvPicPr>
          <p:cNvPr id="3" name="Picture 2">
            <a:extLst>
              <a:ext uri="{FF2B5EF4-FFF2-40B4-BE49-F238E27FC236}">
                <a16:creationId xmlns:a16="http://schemas.microsoft.com/office/drawing/2014/main" id="{6AC00DC2-4AD3-4254-9A4F-3C74324E3340}"/>
              </a:ext>
            </a:extLst>
          </p:cNvPr>
          <p:cNvPicPr>
            <a:picLocks noChangeAspect="1"/>
          </p:cNvPicPr>
          <p:nvPr/>
        </p:nvPicPr>
        <p:blipFill rotWithShape="1">
          <a:blip r:embed="rId2"/>
          <a:srcRect l="9051" t="6951" r="8847" b="6468"/>
          <a:stretch/>
        </p:blipFill>
        <p:spPr>
          <a:xfrm>
            <a:off x="413359" y="1501629"/>
            <a:ext cx="2776754" cy="1971451"/>
          </a:xfrm>
          <a:prstGeom prst="rect">
            <a:avLst/>
          </a:prstGeom>
        </p:spPr>
      </p:pic>
      <p:sp>
        <p:nvSpPr>
          <p:cNvPr id="4" name="TextBox 3">
            <a:extLst>
              <a:ext uri="{FF2B5EF4-FFF2-40B4-BE49-F238E27FC236}">
                <a16:creationId xmlns:a16="http://schemas.microsoft.com/office/drawing/2014/main" id="{9DB417E5-1D01-4F84-9C50-2AA80867EE79}"/>
              </a:ext>
            </a:extLst>
          </p:cNvPr>
          <p:cNvSpPr txBox="1"/>
          <p:nvPr/>
        </p:nvSpPr>
        <p:spPr>
          <a:xfrm>
            <a:off x="1067700" y="3429000"/>
            <a:ext cx="1924262" cy="369332"/>
          </a:xfrm>
          <a:prstGeom prst="rect">
            <a:avLst/>
          </a:prstGeom>
          <a:noFill/>
        </p:spPr>
        <p:txBody>
          <a:bodyPr wrap="square" rtlCol="0">
            <a:spAutoFit/>
          </a:bodyPr>
          <a:lstStyle/>
          <a:p>
            <a:r>
              <a:rPr lang="en-IN" dirty="0"/>
              <a:t>Arduino Uno R3</a:t>
            </a:r>
          </a:p>
        </p:txBody>
      </p:sp>
      <p:pic>
        <p:nvPicPr>
          <p:cNvPr id="7" name="Picture 6">
            <a:extLst>
              <a:ext uri="{FF2B5EF4-FFF2-40B4-BE49-F238E27FC236}">
                <a16:creationId xmlns:a16="http://schemas.microsoft.com/office/drawing/2014/main" id="{AD35067E-7179-40C9-8B4D-D6AFD5A57A99}"/>
              </a:ext>
            </a:extLst>
          </p:cNvPr>
          <p:cNvPicPr>
            <a:picLocks noChangeAspect="1"/>
          </p:cNvPicPr>
          <p:nvPr/>
        </p:nvPicPr>
        <p:blipFill rotWithShape="1">
          <a:blip r:embed="rId3"/>
          <a:srcRect l="6737" t="11253" r="9837" b="18777"/>
          <a:stretch/>
        </p:blipFill>
        <p:spPr>
          <a:xfrm>
            <a:off x="3607267" y="1510018"/>
            <a:ext cx="1300293" cy="1090569"/>
          </a:xfrm>
          <a:prstGeom prst="rect">
            <a:avLst/>
          </a:prstGeom>
        </p:spPr>
      </p:pic>
      <p:pic>
        <p:nvPicPr>
          <p:cNvPr id="10" name="Picture 9">
            <a:extLst>
              <a:ext uri="{FF2B5EF4-FFF2-40B4-BE49-F238E27FC236}">
                <a16:creationId xmlns:a16="http://schemas.microsoft.com/office/drawing/2014/main" id="{48C462E2-DB64-44A3-954A-BA355B71F2B5}"/>
              </a:ext>
            </a:extLst>
          </p:cNvPr>
          <p:cNvPicPr>
            <a:picLocks noChangeAspect="1"/>
          </p:cNvPicPr>
          <p:nvPr/>
        </p:nvPicPr>
        <p:blipFill rotWithShape="1">
          <a:blip r:embed="rId4"/>
          <a:srcRect l="26558" t="16806" r="22418" b="13536"/>
          <a:stretch/>
        </p:blipFill>
        <p:spPr>
          <a:xfrm>
            <a:off x="5436065" y="1510018"/>
            <a:ext cx="973124" cy="1328522"/>
          </a:xfrm>
          <a:prstGeom prst="rect">
            <a:avLst/>
          </a:prstGeom>
        </p:spPr>
      </p:pic>
      <p:sp>
        <p:nvSpPr>
          <p:cNvPr id="11" name="TextBox 10">
            <a:extLst>
              <a:ext uri="{FF2B5EF4-FFF2-40B4-BE49-F238E27FC236}">
                <a16:creationId xmlns:a16="http://schemas.microsoft.com/office/drawing/2014/main" id="{D34E6CCB-D649-41B6-B998-BE6A2CBC146E}"/>
              </a:ext>
            </a:extLst>
          </p:cNvPr>
          <p:cNvSpPr txBox="1"/>
          <p:nvPr/>
        </p:nvSpPr>
        <p:spPr>
          <a:xfrm>
            <a:off x="3770850" y="2487354"/>
            <a:ext cx="973125" cy="430887"/>
          </a:xfrm>
          <a:prstGeom prst="rect">
            <a:avLst/>
          </a:prstGeom>
          <a:noFill/>
        </p:spPr>
        <p:txBody>
          <a:bodyPr wrap="square" rtlCol="0">
            <a:spAutoFit/>
          </a:bodyPr>
          <a:lstStyle/>
          <a:p>
            <a:pPr algn="ctr"/>
            <a:r>
              <a:rPr lang="en-IN" sz="1100" dirty="0"/>
              <a:t>MQ135</a:t>
            </a:r>
          </a:p>
          <a:p>
            <a:pPr algn="ctr"/>
            <a:r>
              <a:rPr lang="en-IN" sz="1100" dirty="0"/>
              <a:t>Sensor</a:t>
            </a:r>
          </a:p>
        </p:txBody>
      </p:sp>
      <p:sp>
        <p:nvSpPr>
          <p:cNvPr id="12" name="TextBox 11">
            <a:extLst>
              <a:ext uri="{FF2B5EF4-FFF2-40B4-BE49-F238E27FC236}">
                <a16:creationId xmlns:a16="http://schemas.microsoft.com/office/drawing/2014/main" id="{0AE95F94-6D9C-47E4-9A6D-934C6DBB1760}"/>
              </a:ext>
            </a:extLst>
          </p:cNvPr>
          <p:cNvSpPr txBox="1"/>
          <p:nvPr/>
        </p:nvSpPr>
        <p:spPr>
          <a:xfrm>
            <a:off x="5436065" y="2837411"/>
            <a:ext cx="955369" cy="430887"/>
          </a:xfrm>
          <a:prstGeom prst="rect">
            <a:avLst/>
          </a:prstGeom>
          <a:noFill/>
        </p:spPr>
        <p:txBody>
          <a:bodyPr wrap="square" rtlCol="0">
            <a:spAutoFit/>
          </a:bodyPr>
          <a:lstStyle/>
          <a:p>
            <a:pPr algn="ctr"/>
            <a:r>
              <a:rPr lang="en-IN" sz="1100" dirty="0"/>
              <a:t>MQ6</a:t>
            </a:r>
          </a:p>
          <a:p>
            <a:pPr algn="ctr"/>
            <a:r>
              <a:rPr lang="en-IN" sz="1100" dirty="0"/>
              <a:t>Sensor</a:t>
            </a:r>
          </a:p>
        </p:txBody>
      </p:sp>
      <p:pic>
        <p:nvPicPr>
          <p:cNvPr id="14" name="Picture 13">
            <a:extLst>
              <a:ext uri="{FF2B5EF4-FFF2-40B4-BE49-F238E27FC236}">
                <a16:creationId xmlns:a16="http://schemas.microsoft.com/office/drawing/2014/main" id="{36DB22A9-F4B4-42BD-8EA3-1B297525372D}"/>
              </a:ext>
            </a:extLst>
          </p:cNvPr>
          <p:cNvPicPr>
            <a:picLocks noChangeAspect="1"/>
          </p:cNvPicPr>
          <p:nvPr/>
        </p:nvPicPr>
        <p:blipFill>
          <a:blip r:embed="rId5"/>
          <a:stretch>
            <a:fillRect/>
          </a:stretch>
        </p:blipFill>
        <p:spPr>
          <a:xfrm>
            <a:off x="4874087" y="4109726"/>
            <a:ext cx="1517347" cy="1328521"/>
          </a:xfrm>
          <a:prstGeom prst="rect">
            <a:avLst/>
          </a:prstGeom>
        </p:spPr>
      </p:pic>
      <p:pic>
        <p:nvPicPr>
          <p:cNvPr id="16" name="Picture 15">
            <a:extLst>
              <a:ext uri="{FF2B5EF4-FFF2-40B4-BE49-F238E27FC236}">
                <a16:creationId xmlns:a16="http://schemas.microsoft.com/office/drawing/2014/main" id="{D9225947-BEE8-4A9F-ACCA-B1865CCB169C}"/>
              </a:ext>
            </a:extLst>
          </p:cNvPr>
          <p:cNvPicPr>
            <a:picLocks noChangeAspect="1"/>
          </p:cNvPicPr>
          <p:nvPr/>
        </p:nvPicPr>
        <p:blipFill rotWithShape="1">
          <a:blip r:embed="rId6"/>
          <a:srcRect l="969" t="21897" r="-492" b="19877"/>
          <a:stretch/>
        </p:blipFill>
        <p:spPr>
          <a:xfrm>
            <a:off x="762374" y="4266631"/>
            <a:ext cx="3303628" cy="1452010"/>
          </a:xfrm>
          <a:prstGeom prst="rect">
            <a:avLst/>
          </a:prstGeom>
        </p:spPr>
      </p:pic>
      <p:pic>
        <p:nvPicPr>
          <p:cNvPr id="18" name="Picture 17">
            <a:extLst>
              <a:ext uri="{FF2B5EF4-FFF2-40B4-BE49-F238E27FC236}">
                <a16:creationId xmlns:a16="http://schemas.microsoft.com/office/drawing/2014/main" id="{504C3893-29C4-48E0-8D05-F2F2CE44F2B2}"/>
              </a:ext>
            </a:extLst>
          </p:cNvPr>
          <p:cNvPicPr>
            <a:picLocks noChangeAspect="1"/>
          </p:cNvPicPr>
          <p:nvPr/>
        </p:nvPicPr>
        <p:blipFill rotWithShape="1">
          <a:blip r:embed="rId7"/>
          <a:srcRect l="10651" t="3021" r="12280" b="3841"/>
          <a:stretch/>
        </p:blipFill>
        <p:spPr>
          <a:xfrm>
            <a:off x="6937694" y="1651695"/>
            <a:ext cx="881594" cy="1065401"/>
          </a:xfrm>
          <a:prstGeom prst="rect">
            <a:avLst/>
          </a:prstGeom>
        </p:spPr>
      </p:pic>
      <p:pic>
        <p:nvPicPr>
          <p:cNvPr id="20" name="Picture 19">
            <a:extLst>
              <a:ext uri="{FF2B5EF4-FFF2-40B4-BE49-F238E27FC236}">
                <a16:creationId xmlns:a16="http://schemas.microsoft.com/office/drawing/2014/main" id="{D2A6D319-477A-4025-9803-1EB8E90317AD}"/>
              </a:ext>
            </a:extLst>
          </p:cNvPr>
          <p:cNvPicPr>
            <a:picLocks noChangeAspect="1"/>
          </p:cNvPicPr>
          <p:nvPr/>
        </p:nvPicPr>
        <p:blipFill>
          <a:blip r:embed="rId8"/>
          <a:stretch>
            <a:fillRect/>
          </a:stretch>
        </p:blipFill>
        <p:spPr>
          <a:xfrm>
            <a:off x="8637386" y="874406"/>
            <a:ext cx="2857500" cy="2857500"/>
          </a:xfrm>
          <a:prstGeom prst="rect">
            <a:avLst/>
          </a:prstGeom>
        </p:spPr>
      </p:pic>
      <p:sp>
        <p:nvSpPr>
          <p:cNvPr id="21" name="TextBox 20">
            <a:extLst>
              <a:ext uri="{FF2B5EF4-FFF2-40B4-BE49-F238E27FC236}">
                <a16:creationId xmlns:a16="http://schemas.microsoft.com/office/drawing/2014/main" id="{5AC01296-6920-44D2-B37E-72EF5E34650F}"/>
              </a:ext>
            </a:extLst>
          </p:cNvPr>
          <p:cNvSpPr txBox="1"/>
          <p:nvPr/>
        </p:nvSpPr>
        <p:spPr>
          <a:xfrm>
            <a:off x="6937694" y="2668559"/>
            <a:ext cx="881594" cy="430887"/>
          </a:xfrm>
          <a:prstGeom prst="rect">
            <a:avLst/>
          </a:prstGeom>
          <a:noFill/>
        </p:spPr>
        <p:txBody>
          <a:bodyPr wrap="square" rtlCol="0">
            <a:spAutoFit/>
          </a:bodyPr>
          <a:lstStyle/>
          <a:p>
            <a:pPr algn="ctr"/>
            <a:r>
              <a:rPr lang="en-IN" sz="1100" dirty="0"/>
              <a:t>LM35</a:t>
            </a:r>
          </a:p>
          <a:p>
            <a:pPr algn="ctr"/>
            <a:r>
              <a:rPr lang="en-IN" sz="1100" dirty="0"/>
              <a:t>Sensor</a:t>
            </a:r>
          </a:p>
        </p:txBody>
      </p:sp>
      <p:sp>
        <p:nvSpPr>
          <p:cNvPr id="22" name="TextBox 21">
            <a:extLst>
              <a:ext uri="{FF2B5EF4-FFF2-40B4-BE49-F238E27FC236}">
                <a16:creationId xmlns:a16="http://schemas.microsoft.com/office/drawing/2014/main" id="{60DE42A8-B613-4EF6-812C-111A5EF20313}"/>
              </a:ext>
            </a:extLst>
          </p:cNvPr>
          <p:cNvSpPr txBox="1"/>
          <p:nvPr/>
        </p:nvSpPr>
        <p:spPr>
          <a:xfrm>
            <a:off x="9490331" y="3650687"/>
            <a:ext cx="1660794" cy="369332"/>
          </a:xfrm>
          <a:prstGeom prst="rect">
            <a:avLst/>
          </a:prstGeom>
          <a:noFill/>
        </p:spPr>
        <p:txBody>
          <a:bodyPr wrap="square" rtlCol="0">
            <a:spAutoFit/>
          </a:bodyPr>
          <a:lstStyle/>
          <a:p>
            <a:r>
              <a:rPr lang="en-IN" dirty="0"/>
              <a:t>SIM TOOLKIT</a:t>
            </a:r>
          </a:p>
        </p:txBody>
      </p:sp>
      <p:sp>
        <p:nvSpPr>
          <p:cNvPr id="23" name="TextBox 22">
            <a:extLst>
              <a:ext uri="{FF2B5EF4-FFF2-40B4-BE49-F238E27FC236}">
                <a16:creationId xmlns:a16="http://schemas.microsoft.com/office/drawing/2014/main" id="{BB2A03FE-295D-40A4-88AC-67C430DAC231}"/>
              </a:ext>
            </a:extLst>
          </p:cNvPr>
          <p:cNvSpPr txBox="1"/>
          <p:nvPr/>
        </p:nvSpPr>
        <p:spPr>
          <a:xfrm>
            <a:off x="5161838" y="5438247"/>
            <a:ext cx="1015816" cy="646331"/>
          </a:xfrm>
          <a:prstGeom prst="rect">
            <a:avLst/>
          </a:prstGeom>
          <a:noFill/>
        </p:spPr>
        <p:txBody>
          <a:bodyPr wrap="square" rtlCol="0">
            <a:spAutoFit/>
          </a:bodyPr>
          <a:lstStyle/>
          <a:p>
            <a:pPr algn="ctr"/>
            <a:r>
              <a:rPr lang="en-IN" dirty="0"/>
              <a:t>PIEZO</a:t>
            </a:r>
            <a:br>
              <a:rPr lang="en-IN" dirty="0"/>
            </a:br>
            <a:r>
              <a:rPr lang="en-IN" dirty="0"/>
              <a:t>BUZZER</a:t>
            </a:r>
          </a:p>
        </p:txBody>
      </p:sp>
      <p:sp>
        <p:nvSpPr>
          <p:cNvPr id="24" name="TextBox 23">
            <a:extLst>
              <a:ext uri="{FF2B5EF4-FFF2-40B4-BE49-F238E27FC236}">
                <a16:creationId xmlns:a16="http://schemas.microsoft.com/office/drawing/2014/main" id="{DE280884-0A80-4718-B110-653AF9EFA4FF}"/>
              </a:ext>
            </a:extLst>
          </p:cNvPr>
          <p:cNvSpPr txBox="1"/>
          <p:nvPr/>
        </p:nvSpPr>
        <p:spPr>
          <a:xfrm>
            <a:off x="1731362" y="5718641"/>
            <a:ext cx="2177364" cy="369332"/>
          </a:xfrm>
          <a:prstGeom prst="rect">
            <a:avLst/>
          </a:prstGeom>
          <a:noFill/>
        </p:spPr>
        <p:txBody>
          <a:bodyPr wrap="square" rtlCol="0">
            <a:spAutoFit/>
          </a:bodyPr>
          <a:lstStyle/>
          <a:p>
            <a:r>
              <a:rPr lang="en-IN" dirty="0"/>
              <a:t>LCD DISPLAY</a:t>
            </a:r>
          </a:p>
        </p:txBody>
      </p:sp>
      <p:pic>
        <p:nvPicPr>
          <p:cNvPr id="5" name="Picture 4">
            <a:extLst>
              <a:ext uri="{FF2B5EF4-FFF2-40B4-BE49-F238E27FC236}">
                <a16:creationId xmlns:a16="http://schemas.microsoft.com/office/drawing/2014/main" id="{D7F11E96-0FE9-4ECC-8A16-F61FCE0BC9C9}"/>
              </a:ext>
            </a:extLst>
          </p:cNvPr>
          <p:cNvPicPr>
            <a:picLocks noChangeAspect="1"/>
          </p:cNvPicPr>
          <p:nvPr/>
        </p:nvPicPr>
        <p:blipFill>
          <a:blip r:embed="rId9"/>
          <a:stretch>
            <a:fillRect/>
          </a:stretch>
        </p:blipFill>
        <p:spPr>
          <a:xfrm>
            <a:off x="9744119" y="4416027"/>
            <a:ext cx="1153217" cy="1153217"/>
          </a:xfrm>
          <a:prstGeom prst="rect">
            <a:avLst/>
          </a:prstGeom>
        </p:spPr>
      </p:pic>
      <p:pic>
        <p:nvPicPr>
          <p:cNvPr id="9" name="Picture 8">
            <a:extLst>
              <a:ext uri="{FF2B5EF4-FFF2-40B4-BE49-F238E27FC236}">
                <a16:creationId xmlns:a16="http://schemas.microsoft.com/office/drawing/2014/main" id="{B7D84E27-07F6-4F2D-9855-2186EBB6BA7B}"/>
              </a:ext>
            </a:extLst>
          </p:cNvPr>
          <p:cNvPicPr>
            <a:picLocks noChangeAspect="1"/>
          </p:cNvPicPr>
          <p:nvPr/>
        </p:nvPicPr>
        <p:blipFill rotWithShape="1">
          <a:blip r:embed="rId10"/>
          <a:srcRect l="19284" t="34906" r="19069" b="36249"/>
          <a:stretch/>
        </p:blipFill>
        <p:spPr>
          <a:xfrm>
            <a:off x="6981814" y="4493088"/>
            <a:ext cx="1750454" cy="819053"/>
          </a:xfrm>
          <a:prstGeom prst="rect">
            <a:avLst/>
          </a:prstGeom>
        </p:spPr>
      </p:pic>
      <p:sp>
        <p:nvSpPr>
          <p:cNvPr id="13" name="TextBox 12">
            <a:extLst>
              <a:ext uri="{FF2B5EF4-FFF2-40B4-BE49-F238E27FC236}">
                <a16:creationId xmlns:a16="http://schemas.microsoft.com/office/drawing/2014/main" id="{83D368DD-8F19-48C4-8601-998B02F2096C}"/>
              </a:ext>
            </a:extLst>
          </p:cNvPr>
          <p:cNvSpPr txBox="1"/>
          <p:nvPr/>
        </p:nvSpPr>
        <p:spPr>
          <a:xfrm>
            <a:off x="7340395" y="5263982"/>
            <a:ext cx="1210510" cy="369332"/>
          </a:xfrm>
          <a:prstGeom prst="rect">
            <a:avLst/>
          </a:prstGeom>
          <a:noFill/>
        </p:spPr>
        <p:txBody>
          <a:bodyPr wrap="square" rtlCol="0">
            <a:spAutoFit/>
          </a:bodyPr>
          <a:lstStyle/>
          <a:p>
            <a:r>
              <a:rPr lang="en-US" dirty="0"/>
              <a:t>WIX.COM</a:t>
            </a:r>
            <a:endParaRPr lang="en-IN" dirty="0"/>
          </a:p>
        </p:txBody>
      </p:sp>
      <p:sp>
        <p:nvSpPr>
          <p:cNvPr id="15" name="TextBox 14">
            <a:extLst>
              <a:ext uri="{FF2B5EF4-FFF2-40B4-BE49-F238E27FC236}">
                <a16:creationId xmlns:a16="http://schemas.microsoft.com/office/drawing/2014/main" id="{EAE10543-E464-4430-AAA9-FF29292F05E5}"/>
              </a:ext>
            </a:extLst>
          </p:cNvPr>
          <p:cNvSpPr txBox="1"/>
          <p:nvPr/>
        </p:nvSpPr>
        <p:spPr>
          <a:xfrm>
            <a:off x="9584746" y="5567418"/>
            <a:ext cx="1471962" cy="646331"/>
          </a:xfrm>
          <a:prstGeom prst="rect">
            <a:avLst/>
          </a:prstGeom>
          <a:noFill/>
        </p:spPr>
        <p:txBody>
          <a:bodyPr wrap="square" rtlCol="0">
            <a:spAutoFit/>
          </a:bodyPr>
          <a:lstStyle/>
          <a:p>
            <a:pPr algn="ctr"/>
            <a:r>
              <a:rPr lang="en-US" dirty="0"/>
              <a:t>TINKERCAD</a:t>
            </a:r>
          </a:p>
          <a:p>
            <a:pPr algn="ctr"/>
            <a:r>
              <a:rPr lang="en-US" dirty="0"/>
              <a:t>.COM</a:t>
            </a:r>
            <a:endParaRPr lang="en-IN" dirty="0"/>
          </a:p>
        </p:txBody>
      </p:sp>
    </p:spTree>
    <p:extLst>
      <p:ext uri="{BB962C8B-B14F-4D97-AF65-F5344CB8AC3E}">
        <p14:creationId xmlns:p14="http://schemas.microsoft.com/office/powerpoint/2010/main" val="124152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6735049" cy="830997"/>
          </a:xfrm>
          <a:prstGeom prst="rect">
            <a:avLst/>
          </a:prstGeom>
          <a:noFill/>
        </p:spPr>
        <p:txBody>
          <a:bodyPr wrap="none" rtlCol="0">
            <a:spAutoFit/>
          </a:bodyPr>
          <a:lstStyle/>
          <a:p>
            <a:r>
              <a:rPr lang="en-IN" sz="4800" b="0" i="0" u="none" strike="noStrike" baseline="0" dirty="0"/>
              <a:t>Methodology</a:t>
            </a:r>
            <a:r>
              <a:rPr lang="en-IN" sz="4800" dirty="0"/>
              <a:t> Implemented</a:t>
            </a:r>
            <a:endParaRPr lang="en-US" sz="4800" dirty="0"/>
          </a:p>
        </p:txBody>
      </p:sp>
      <p:sp>
        <p:nvSpPr>
          <p:cNvPr id="9" name="TextBox 8">
            <a:extLst>
              <a:ext uri="{FF2B5EF4-FFF2-40B4-BE49-F238E27FC236}">
                <a16:creationId xmlns:a16="http://schemas.microsoft.com/office/drawing/2014/main" id="{85D986B9-ECC4-411C-B107-C4615C8C86DA}"/>
              </a:ext>
            </a:extLst>
          </p:cNvPr>
          <p:cNvSpPr txBox="1"/>
          <p:nvPr/>
        </p:nvSpPr>
        <p:spPr>
          <a:xfrm>
            <a:off x="8637023" y="1888776"/>
            <a:ext cx="102463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Bahnschrift Light" panose="020B0502040204020203" pitchFamily="34" charset="0"/>
              </a:rPr>
              <a:t>POWER </a:t>
            </a:r>
          </a:p>
          <a:p>
            <a:pPr algn="ctr"/>
            <a:r>
              <a:rPr lang="en-US" dirty="0">
                <a:latin typeface="Bahnschrift Light" panose="020B0502040204020203" pitchFamily="34" charset="0"/>
              </a:rPr>
              <a:t>SUPPLY</a:t>
            </a:r>
          </a:p>
        </p:txBody>
      </p:sp>
      <p:sp>
        <p:nvSpPr>
          <p:cNvPr id="2" name="TextBox 1">
            <a:extLst>
              <a:ext uri="{FF2B5EF4-FFF2-40B4-BE49-F238E27FC236}">
                <a16:creationId xmlns:a16="http://schemas.microsoft.com/office/drawing/2014/main" id="{23C92D14-071E-48AD-88A6-25DE10FFB21C}"/>
              </a:ext>
            </a:extLst>
          </p:cNvPr>
          <p:cNvSpPr txBox="1"/>
          <p:nvPr/>
        </p:nvSpPr>
        <p:spPr>
          <a:xfrm>
            <a:off x="7155914" y="3041444"/>
            <a:ext cx="7527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Bahnschrift Light" panose="020B0502040204020203" pitchFamily="34" charset="0"/>
              </a:rPr>
              <a:t>LM35</a:t>
            </a:r>
            <a:endParaRPr lang="en-IN" dirty="0">
              <a:latin typeface="Bahnschrift Light" panose="020B0502040204020203" pitchFamily="34" charset="0"/>
            </a:endParaRPr>
          </a:p>
        </p:txBody>
      </p:sp>
      <p:sp>
        <p:nvSpPr>
          <p:cNvPr id="3" name="TextBox 2">
            <a:extLst>
              <a:ext uri="{FF2B5EF4-FFF2-40B4-BE49-F238E27FC236}">
                <a16:creationId xmlns:a16="http://schemas.microsoft.com/office/drawing/2014/main" id="{373293B3-A225-4463-8BBF-11859F1DC6BC}"/>
              </a:ext>
            </a:extLst>
          </p:cNvPr>
          <p:cNvSpPr txBox="1"/>
          <p:nvPr/>
        </p:nvSpPr>
        <p:spPr>
          <a:xfrm>
            <a:off x="7148408" y="3599948"/>
            <a:ext cx="68789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Bahnschrift Light" panose="020B0502040204020203" pitchFamily="34" charset="0"/>
              </a:rPr>
              <a:t>MQ6</a:t>
            </a:r>
            <a:endParaRPr lang="en-IN" dirty="0">
              <a:latin typeface="Bahnschrift Light" panose="020B0502040204020203" pitchFamily="34" charset="0"/>
            </a:endParaRPr>
          </a:p>
        </p:txBody>
      </p:sp>
      <p:sp>
        <p:nvSpPr>
          <p:cNvPr id="4" name="TextBox 3">
            <a:extLst>
              <a:ext uri="{FF2B5EF4-FFF2-40B4-BE49-F238E27FC236}">
                <a16:creationId xmlns:a16="http://schemas.microsoft.com/office/drawing/2014/main" id="{AD112BF4-9544-42E5-A70C-6AAC7A7B0D3C}"/>
              </a:ext>
            </a:extLst>
          </p:cNvPr>
          <p:cNvSpPr txBox="1"/>
          <p:nvPr/>
        </p:nvSpPr>
        <p:spPr>
          <a:xfrm>
            <a:off x="7148407" y="4235607"/>
            <a:ext cx="96489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MQ135</a:t>
            </a:r>
            <a:endParaRPr lang="en-IN" dirty="0"/>
          </a:p>
        </p:txBody>
      </p:sp>
      <p:sp>
        <p:nvSpPr>
          <p:cNvPr id="5" name="TextBox 4">
            <a:extLst>
              <a:ext uri="{FF2B5EF4-FFF2-40B4-BE49-F238E27FC236}">
                <a16:creationId xmlns:a16="http://schemas.microsoft.com/office/drawing/2014/main" id="{1AE559B0-D7FF-45B8-8631-0A1A7D797421}"/>
              </a:ext>
            </a:extLst>
          </p:cNvPr>
          <p:cNvSpPr txBox="1"/>
          <p:nvPr/>
        </p:nvSpPr>
        <p:spPr>
          <a:xfrm>
            <a:off x="8541142" y="3307771"/>
            <a:ext cx="121640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latin typeface="Bahnschrift Light" panose="020B0502040204020203" pitchFamily="34" charset="0"/>
              </a:rPr>
              <a:t>ARDUINO  </a:t>
            </a:r>
          </a:p>
          <a:p>
            <a:pPr algn="ctr"/>
            <a:r>
              <a:rPr lang="en-US" dirty="0">
                <a:latin typeface="Bahnschrift Light" panose="020B0502040204020203" pitchFamily="34" charset="0"/>
              </a:rPr>
              <a:t>UNO</a:t>
            </a:r>
          </a:p>
          <a:p>
            <a:pPr algn="ctr"/>
            <a:r>
              <a:rPr lang="en-US" dirty="0">
                <a:latin typeface="Bahnschrift Light" panose="020B0502040204020203" pitchFamily="34" charset="0"/>
              </a:rPr>
              <a:t>R3 </a:t>
            </a:r>
            <a:endParaRPr lang="en-IN" dirty="0">
              <a:latin typeface="Bahnschrift Light" panose="020B0502040204020203" pitchFamily="34" charset="0"/>
            </a:endParaRPr>
          </a:p>
        </p:txBody>
      </p:sp>
      <p:sp>
        <p:nvSpPr>
          <p:cNvPr id="7" name="TextBox 6">
            <a:extLst>
              <a:ext uri="{FF2B5EF4-FFF2-40B4-BE49-F238E27FC236}">
                <a16:creationId xmlns:a16="http://schemas.microsoft.com/office/drawing/2014/main" id="{6E318CB8-3611-4BD3-B402-548AF1CDEF89}"/>
              </a:ext>
            </a:extLst>
          </p:cNvPr>
          <p:cNvSpPr txBox="1"/>
          <p:nvPr/>
        </p:nvSpPr>
        <p:spPr>
          <a:xfrm>
            <a:off x="10302829" y="2395113"/>
            <a:ext cx="17113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latin typeface="Bahnschrift Light" panose="020B0502040204020203" pitchFamily="34" charset="0"/>
              </a:rPr>
              <a:t>16 X 2</a:t>
            </a:r>
          </a:p>
          <a:p>
            <a:pPr algn="ctr"/>
            <a:r>
              <a:rPr lang="en-US" dirty="0">
                <a:latin typeface="Bahnschrift Light" panose="020B0502040204020203" pitchFamily="34" charset="0"/>
              </a:rPr>
              <a:t>LCD DISPLAY</a:t>
            </a:r>
          </a:p>
        </p:txBody>
      </p:sp>
      <p:sp>
        <p:nvSpPr>
          <p:cNvPr id="10" name="TextBox 9">
            <a:extLst>
              <a:ext uri="{FF2B5EF4-FFF2-40B4-BE49-F238E27FC236}">
                <a16:creationId xmlns:a16="http://schemas.microsoft.com/office/drawing/2014/main" id="{215FD0B5-E3FC-4751-90FE-EE9936781F08}"/>
              </a:ext>
            </a:extLst>
          </p:cNvPr>
          <p:cNvSpPr txBox="1"/>
          <p:nvPr/>
        </p:nvSpPr>
        <p:spPr>
          <a:xfrm>
            <a:off x="10302829" y="3564123"/>
            <a:ext cx="10318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Bahnschrift Light" panose="020B0502040204020203" pitchFamily="34" charset="0"/>
              </a:rPr>
              <a:t>BUZZER</a:t>
            </a:r>
          </a:p>
        </p:txBody>
      </p:sp>
      <p:sp>
        <p:nvSpPr>
          <p:cNvPr id="11" name="TextBox 10">
            <a:extLst>
              <a:ext uri="{FF2B5EF4-FFF2-40B4-BE49-F238E27FC236}">
                <a16:creationId xmlns:a16="http://schemas.microsoft.com/office/drawing/2014/main" id="{8BD2ED26-3134-4F23-9DC0-FB37250BB399}"/>
              </a:ext>
            </a:extLst>
          </p:cNvPr>
          <p:cNvSpPr txBox="1"/>
          <p:nvPr/>
        </p:nvSpPr>
        <p:spPr>
          <a:xfrm>
            <a:off x="10302829" y="4322893"/>
            <a:ext cx="121640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Bahnschrift Light" panose="020B0502040204020203" pitchFamily="34" charset="0"/>
              </a:rPr>
              <a:t>GSM SIM TOOLKIT</a:t>
            </a:r>
            <a:endParaRPr lang="en-IN" dirty="0">
              <a:latin typeface="Bahnschrift Light" panose="020B0502040204020203" pitchFamily="34" charset="0"/>
            </a:endParaRPr>
          </a:p>
        </p:txBody>
      </p:sp>
      <p:cxnSp>
        <p:nvCxnSpPr>
          <p:cNvPr id="30" name="Connector: Elbow 29">
            <a:extLst>
              <a:ext uri="{FF2B5EF4-FFF2-40B4-BE49-F238E27FC236}">
                <a16:creationId xmlns:a16="http://schemas.microsoft.com/office/drawing/2014/main" id="{91356727-4E25-46A2-B24A-69CC50F6F6C7}"/>
              </a:ext>
            </a:extLst>
          </p:cNvPr>
          <p:cNvCxnSpPr>
            <a:cxnSpLocks/>
          </p:cNvCxnSpPr>
          <p:nvPr/>
        </p:nvCxnSpPr>
        <p:spPr>
          <a:xfrm>
            <a:off x="7917252" y="3226110"/>
            <a:ext cx="632516" cy="543326"/>
          </a:xfrm>
          <a:prstGeom prst="bentConnector3">
            <a:avLst>
              <a:gd name="adj1" fmla="val 650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3094026-2E93-4A3F-A502-5B77D86E18CA}"/>
              </a:ext>
            </a:extLst>
          </p:cNvPr>
          <p:cNvCxnSpPr>
            <a:cxnSpLocks/>
            <a:stCxn id="4" idx="3"/>
            <a:endCxn id="5" idx="1"/>
          </p:cNvCxnSpPr>
          <p:nvPr/>
        </p:nvCxnSpPr>
        <p:spPr>
          <a:xfrm flipV="1">
            <a:off x="8113302" y="3769436"/>
            <a:ext cx="427840" cy="650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8DFA5B-0CCD-4125-94DA-623DA3540764}"/>
              </a:ext>
            </a:extLst>
          </p:cNvPr>
          <p:cNvCxnSpPr>
            <a:cxnSpLocks/>
            <a:stCxn id="3" idx="3"/>
          </p:cNvCxnSpPr>
          <p:nvPr/>
        </p:nvCxnSpPr>
        <p:spPr>
          <a:xfrm flipV="1">
            <a:off x="7836306" y="3776225"/>
            <a:ext cx="704836"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BFC1ED1-B215-4255-B927-A3F9190FD6D1}"/>
              </a:ext>
            </a:extLst>
          </p:cNvPr>
          <p:cNvCxnSpPr>
            <a:stCxn id="9" idx="2"/>
            <a:endCxn id="5" idx="0"/>
          </p:cNvCxnSpPr>
          <p:nvPr/>
        </p:nvCxnSpPr>
        <p:spPr>
          <a:xfrm>
            <a:off x="9149343" y="2535107"/>
            <a:ext cx="1" cy="77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3BAB487-9FAB-458D-B236-050A66A53145}"/>
              </a:ext>
            </a:extLst>
          </p:cNvPr>
          <p:cNvCxnSpPr>
            <a:stCxn id="5" idx="3"/>
            <a:endCxn id="7" idx="1"/>
          </p:cNvCxnSpPr>
          <p:nvPr/>
        </p:nvCxnSpPr>
        <p:spPr>
          <a:xfrm flipV="1">
            <a:off x="9757545" y="2718279"/>
            <a:ext cx="545284" cy="10511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E8E56C5-DBE4-4F29-AA5A-3E2E42BEE504}"/>
              </a:ext>
            </a:extLst>
          </p:cNvPr>
          <p:cNvCxnSpPr>
            <a:stCxn id="5" idx="3"/>
          </p:cNvCxnSpPr>
          <p:nvPr/>
        </p:nvCxnSpPr>
        <p:spPr>
          <a:xfrm>
            <a:off x="9757545" y="3769436"/>
            <a:ext cx="545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135F486A-A4DB-468A-B50F-6950BFA855E6}"/>
              </a:ext>
            </a:extLst>
          </p:cNvPr>
          <p:cNvCxnSpPr>
            <a:stCxn id="5" idx="3"/>
            <a:endCxn id="11" idx="1"/>
          </p:cNvCxnSpPr>
          <p:nvPr/>
        </p:nvCxnSpPr>
        <p:spPr>
          <a:xfrm>
            <a:off x="9757545" y="3769436"/>
            <a:ext cx="545284" cy="8766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5C4945E-2D3C-4314-BE3E-E40EEA5E3FD7}"/>
              </a:ext>
            </a:extLst>
          </p:cNvPr>
          <p:cNvSpPr/>
          <p:nvPr/>
        </p:nvSpPr>
        <p:spPr>
          <a:xfrm>
            <a:off x="7148408" y="1888775"/>
            <a:ext cx="4865776" cy="308044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52" name="TextBox 51">
            <a:extLst>
              <a:ext uri="{FF2B5EF4-FFF2-40B4-BE49-F238E27FC236}">
                <a16:creationId xmlns:a16="http://schemas.microsoft.com/office/drawing/2014/main" id="{AA33F232-B4A7-458B-9AE0-7932153AFA13}"/>
              </a:ext>
            </a:extLst>
          </p:cNvPr>
          <p:cNvSpPr txBox="1"/>
          <p:nvPr/>
        </p:nvSpPr>
        <p:spPr>
          <a:xfrm>
            <a:off x="366054" y="1807090"/>
            <a:ext cx="11648130" cy="3970318"/>
          </a:xfrm>
          <a:prstGeom prst="rect">
            <a:avLst/>
          </a:prstGeom>
          <a:noFill/>
        </p:spPr>
        <p:txBody>
          <a:bodyPr wrap="square" rtlCol="0">
            <a:spAutoFit/>
          </a:bodyPr>
          <a:lstStyle/>
          <a:p>
            <a:r>
              <a:rPr lang="en-US" sz="1800" b="0" i="0" u="none" strike="noStrike" baseline="0" dirty="0">
                <a:solidFill>
                  <a:srgbClr val="000000"/>
                </a:solidFill>
                <a:latin typeface="Bahnschrift Light" panose="020B0502040204020203" pitchFamily="34" charset="0"/>
              </a:rPr>
              <a:t>Proposed Air Pollution Monitoring System is based on the block</a:t>
            </a:r>
          </a:p>
          <a:p>
            <a:r>
              <a:rPr lang="en-US" sz="1800" b="0" i="0" u="none" strike="noStrike" baseline="0" dirty="0">
                <a:solidFill>
                  <a:srgbClr val="000000"/>
                </a:solidFill>
                <a:latin typeface="Bahnschrift Light" panose="020B0502040204020203" pitchFamily="34" charset="0"/>
              </a:rPr>
              <a:t>diagram as shown. The data of air is recognized by MQ135 gas </a:t>
            </a:r>
          </a:p>
          <a:p>
            <a:r>
              <a:rPr lang="en-US" sz="1800" b="0" i="0" u="none" strike="noStrike" baseline="0" dirty="0">
                <a:solidFill>
                  <a:srgbClr val="000000"/>
                </a:solidFill>
                <a:latin typeface="Bahnschrift Light" panose="020B0502040204020203" pitchFamily="34" charset="0"/>
              </a:rPr>
              <a:t>sensor, MQ6 LPG gas sensor and LM35 </a:t>
            </a:r>
            <a:r>
              <a:rPr lang="en-US" dirty="0">
                <a:solidFill>
                  <a:srgbClr val="000000"/>
                </a:solidFill>
                <a:latin typeface="Bahnschrift Light" panose="020B0502040204020203" pitchFamily="34" charset="0"/>
              </a:rPr>
              <a:t>t</a:t>
            </a:r>
            <a:r>
              <a:rPr lang="en-US" sz="1800" b="0" i="0" u="none" strike="noStrike" baseline="0" dirty="0">
                <a:solidFill>
                  <a:srgbClr val="000000"/>
                </a:solidFill>
                <a:latin typeface="Bahnschrift Light" panose="020B0502040204020203" pitchFamily="34" charset="0"/>
              </a:rPr>
              <a:t>emperature sensor. </a:t>
            </a:r>
          </a:p>
          <a:p>
            <a:r>
              <a:rPr lang="en-US" sz="1800" b="0" i="0" u="none" strike="noStrike" baseline="0" dirty="0">
                <a:solidFill>
                  <a:srgbClr val="000000"/>
                </a:solidFill>
                <a:latin typeface="Bahnschrift Light" panose="020B0502040204020203" pitchFamily="34" charset="0"/>
              </a:rPr>
              <a:t>The MQ135 sensor can sense NH3, NOx, alcohol, Benzene, smoke,</a:t>
            </a:r>
          </a:p>
          <a:p>
            <a:r>
              <a:rPr lang="en-US" sz="1800" b="0" i="0" u="none" strike="noStrike" baseline="0" dirty="0">
                <a:solidFill>
                  <a:srgbClr val="000000"/>
                </a:solidFill>
                <a:latin typeface="Bahnschrift Light" panose="020B0502040204020203" pitchFamily="34" charset="0"/>
              </a:rPr>
              <a:t>CO2</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Bahnschrift Light" panose="020B0502040204020203" pitchFamily="34" charset="0"/>
              </a:rPr>
              <a:t>When </a:t>
            </a:r>
            <a:r>
              <a:rPr lang="en-US" dirty="0">
                <a:solidFill>
                  <a:srgbClr val="000000"/>
                </a:solidFill>
                <a:latin typeface="Bahnschrift Light" panose="020B0502040204020203" pitchFamily="34" charset="0"/>
              </a:rPr>
              <a:t>they</a:t>
            </a:r>
            <a:r>
              <a:rPr lang="en-US" sz="1800" b="0" i="0" u="none" strike="noStrike" baseline="0" dirty="0">
                <a:solidFill>
                  <a:srgbClr val="000000"/>
                </a:solidFill>
                <a:latin typeface="Bahnschrift Light" panose="020B0502040204020203" pitchFamily="34" charset="0"/>
              </a:rPr>
              <a:t> will be connected to Arduino then it will sense all </a:t>
            </a:r>
          </a:p>
          <a:p>
            <a:r>
              <a:rPr lang="en-US" sz="1800" b="0" i="0" u="none" strike="noStrike" baseline="0" dirty="0">
                <a:solidFill>
                  <a:srgbClr val="000000"/>
                </a:solidFill>
                <a:latin typeface="Bahnschrift Light" panose="020B0502040204020203" pitchFamily="34" charset="0"/>
              </a:rPr>
              <a:t>gases, and it will give the pollution level in PPM. Gas sensors</a:t>
            </a:r>
          </a:p>
          <a:p>
            <a:r>
              <a:rPr lang="en-US" sz="1800" b="0" i="0" u="none" strike="noStrike" baseline="0" dirty="0">
                <a:solidFill>
                  <a:srgbClr val="000000"/>
                </a:solidFill>
                <a:latin typeface="Bahnschrift Light" panose="020B0502040204020203" pitchFamily="34" charset="0"/>
              </a:rPr>
              <a:t>will give the output in form of voltage levels and we have to </a:t>
            </a:r>
          </a:p>
          <a:p>
            <a:r>
              <a:rPr lang="en-US" sz="1800" b="0" i="0" u="none" strike="noStrike" baseline="0" dirty="0">
                <a:solidFill>
                  <a:srgbClr val="000000"/>
                </a:solidFill>
                <a:latin typeface="Bahnschrift Light" panose="020B0502040204020203" pitchFamily="34" charset="0"/>
              </a:rPr>
              <a:t>convert it into PPM. So for converting the output in PPM, we </a:t>
            </a:r>
          </a:p>
          <a:p>
            <a:r>
              <a:rPr lang="en-US" sz="1800" b="0" i="0" u="none" strike="noStrike" baseline="0" dirty="0">
                <a:solidFill>
                  <a:srgbClr val="000000"/>
                </a:solidFill>
                <a:latin typeface="Bahnschrift Light" panose="020B0502040204020203" pitchFamily="34" charset="0"/>
              </a:rPr>
              <a:t>have used a library for MQ135 gas sensor and MQ6 gas sensor. </a:t>
            </a:r>
          </a:p>
          <a:p>
            <a:r>
              <a:rPr lang="en-US" sz="1800" b="0" i="0" u="none" strike="noStrike" baseline="0" dirty="0">
                <a:solidFill>
                  <a:srgbClr val="000000"/>
                </a:solidFill>
                <a:latin typeface="Bahnschrift Light" panose="020B0502040204020203" pitchFamily="34" charset="0"/>
              </a:rPr>
              <a:t>According to the model the 3 sensors works as input data, they </a:t>
            </a:r>
          </a:p>
          <a:p>
            <a:pPr algn="l"/>
            <a:r>
              <a:rPr lang="en-US" sz="1800" b="0" i="0" u="none" strike="noStrike" baseline="0" dirty="0">
                <a:solidFill>
                  <a:srgbClr val="000000"/>
                </a:solidFill>
                <a:latin typeface="Bahnschrift Light" panose="020B0502040204020203" pitchFamily="34" charset="0"/>
              </a:rPr>
              <a:t>transmit data for knowing which gas it is, what is the </a:t>
            </a:r>
          </a:p>
          <a:p>
            <a:pPr algn="l"/>
            <a:r>
              <a:rPr lang="en-US" sz="1800" b="0" i="0" u="none" strike="noStrike" baseline="0" dirty="0">
                <a:solidFill>
                  <a:srgbClr val="000000"/>
                </a:solidFill>
                <a:latin typeface="Bahnschrift Light" panose="020B0502040204020203" pitchFamily="34" charset="0"/>
              </a:rPr>
              <a:t>temperature . LCD and Buzzer are the output devices. LCD </a:t>
            </a:r>
          </a:p>
          <a:p>
            <a:pPr algn="l"/>
            <a:r>
              <a:rPr lang="en-US" sz="1800" b="0" i="0" u="none" strike="noStrike" baseline="0" dirty="0">
                <a:solidFill>
                  <a:srgbClr val="000000"/>
                </a:solidFill>
                <a:latin typeface="Bahnschrift Light" panose="020B0502040204020203" pitchFamily="34" charset="0"/>
              </a:rPr>
              <a:t>shows the data of the gases in ppm (parts per million) and Buzzer is used when ppm crosses above a threshold limit</a:t>
            </a:r>
            <a:r>
              <a:rPr lang="en-US" sz="1800" b="0" i="0" u="none" strike="noStrike" baseline="0" dirty="0">
                <a:solidFill>
                  <a:srgbClr val="000000"/>
                </a:solidFill>
                <a:latin typeface="Times New Roman" panose="02020603050405020304" pitchFamily="18" charset="0"/>
              </a:rPr>
              <a:t>.</a:t>
            </a:r>
            <a:r>
              <a:rPr lang="en-US" sz="1800" b="0" i="0" u="none" strike="noStrike" baseline="0" dirty="0">
                <a:solidFill>
                  <a:srgbClr val="000000"/>
                </a:solidFill>
                <a:latin typeface="Cambria" panose="02040503050406030204" pitchFamily="18" charset="0"/>
              </a:rPr>
              <a:t> </a:t>
            </a:r>
            <a:r>
              <a:rPr lang="en-US" sz="1800" b="0" i="0" u="none" strike="noStrike" baseline="0" dirty="0">
                <a:solidFill>
                  <a:srgbClr val="000000"/>
                </a:solidFill>
                <a:latin typeface="Bahnschrift Light" panose="020B0502040204020203" pitchFamily="34" charset="0"/>
              </a:rPr>
              <a:t>Our system includes Arduino based temperature, transmitting monitored data to cloud based server.</a:t>
            </a:r>
            <a:endParaRPr lang="en-IN" dirty="0">
              <a:latin typeface="Bahnschrift Light" panose="020B0502040204020203" pitchFamily="34" charset="0"/>
            </a:endParaRPr>
          </a:p>
        </p:txBody>
      </p:sp>
    </p:spTree>
    <p:extLst>
      <p:ext uri="{BB962C8B-B14F-4D97-AF65-F5344CB8AC3E}">
        <p14:creationId xmlns:p14="http://schemas.microsoft.com/office/powerpoint/2010/main" val="170572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5651804" cy="830997"/>
          </a:xfrm>
          <a:prstGeom prst="rect">
            <a:avLst/>
          </a:prstGeom>
          <a:noFill/>
        </p:spPr>
        <p:txBody>
          <a:bodyPr wrap="none" rtlCol="0">
            <a:spAutoFit/>
          </a:bodyPr>
          <a:lstStyle/>
          <a:p>
            <a:r>
              <a:rPr lang="en-US" sz="4800" dirty="0"/>
              <a:t>Progress Made So Far</a:t>
            </a:r>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11923457" cy="1754326"/>
          </a:xfrm>
          <a:prstGeom prst="rect">
            <a:avLst/>
          </a:prstGeom>
          <a:noFill/>
        </p:spPr>
        <p:txBody>
          <a:bodyPr wrap="none" rtlCol="0">
            <a:spAutoFit/>
          </a:bodyPr>
          <a:lstStyle/>
          <a:p>
            <a:pPr marL="342900" indent="-342900">
              <a:buAutoNum type="arabicPeriod"/>
            </a:pPr>
            <a:r>
              <a:rPr lang="en-US" dirty="0">
                <a:latin typeface="Bahnschrift Light" panose="020B0502040204020203" pitchFamily="34" charset="0"/>
              </a:rPr>
              <a:t>Simulation of Temperature Sensor  : </a:t>
            </a:r>
            <a:r>
              <a:rPr lang="en-US" dirty="0">
                <a:latin typeface="Bahnschrift Light" panose="020B0502040204020203" pitchFamily="34" charset="0"/>
                <a:hlinkClick r:id="rId2"/>
              </a:rPr>
              <a:t>https://www.tinkercad.com/things/3Pc6gK2alEtemperature-sensor-with-</a:t>
            </a:r>
            <a:endParaRPr lang="en-US" dirty="0">
              <a:latin typeface="Bahnschrift Light" panose="020B0502040204020203" pitchFamily="34" charset="0"/>
            </a:endParaRPr>
          </a:p>
          <a:p>
            <a:r>
              <a:rPr lang="en-US" dirty="0">
                <a:latin typeface="Bahnschrift Light" panose="020B0502040204020203" pitchFamily="34" charset="0"/>
              </a:rPr>
              <a:t>                                                                 display/</a:t>
            </a:r>
            <a:r>
              <a:rPr lang="en-US" dirty="0" err="1">
                <a:latin typeface="Bahnschrift Light" panose="020B0502040204020203" pitchFamily="34" charset="0"/>
              </a:rPr>
              <a:t>editel</a:t>
            </a:r>
            <a:endParaRPr lang="en-US" dirty="0">
              <a:latin typeface="Bahnschrift Light" panose="020B0502040204020203" pitchFamily="34" charset="0"/>
            </a:endParaRPr>
          </a:p>
          <a:p>
            <a:endParaRPr lang="en-US" dirty="0">
              <a:latin typeface="Bahnschrift Light" panose="020B0502040204020203" pitchFamily="34" charset="0"/>
            </a:endParaRPr>
          </a:p>
          <a:p>
            <a:r>
              <a:rPr lang="en-US" dirty="0">
                <a:latin typeface="Bahnschrift Light" panose="020B0502040204020203" pitchFamily="34" charset="0"/>
              </a:rPr>
              <a:t>2.   Simulation of Gas Sensor                : https://www.tinkercad.com/things/4cjITFzqFXkgas-sensor/editel</a:t>
            </a:r>
          </a:p>
          <a:p>
            <a:pPr marL="342900" indent="-342900">
              <a:buAutoNum type="arabicPeriod"/>
            </a:pPr>
            <a:endParaRPr lang="en-US" dirty="0">
              <a:latin typeface="Bahnschrift Light" panose="020B0502040204020203" pitchFamily="34" charset="0"/>
            </a:endParaRPr>
          </a:p>
          <a:p>
            <a:r>
              <a:rPr lang="en-US" dirty="0">
                <a:latin typeface="Bahnschrift Light" panose="020B0502040204020203" pitchFamily="34" charset="0"/>
              </a:rPr>
              <a:t>3.   Website                                             : https://aiirqualitymonitor.wixsite.com/aiir</a:t>
            </a:r>
          </a:p>
        </p:txBody>
      </p:sp>
      <p:pic>
        <p:nvPicPr>
          <p:cNvPr id="3" name="Picture 2">
            <a:extLst>
              <a:ext uri="{FF2B5EF4-FFF2-40B4-BE49-F238E27FC236}">
                <a16:creationId xmlns:a16="http://schemas.microsoft.com/office/drawing/2014/main" id="{F2DA9425-DC6F-4C3D-B8CF-64CF9D31302F}"/>
              </a:ext>
            </a:extLst>
          </p:cNvPr>
          <p:cNvPicPr>
            <a:picLocks noChangeAspect="1"/>
          </p:cNvPicPr>
          <p:nvPr/>
        </p:nvPicPr>
        <p:blipFill rotWithShape="1">
          <a:blip r:embed="rId3"/>
          <a:srcRect l="9634" t="3353" r="9105" b="3580"/>
          <a:stretch/>
        </p:blipFill>
        <p:spPr>
          <a:xfrm>
            <a:off x="6065163" y="3922549"/>
            <a:ext cx="5520300" cy="2860646"/>
          </a:xfrm>
          <a:prstGeom prst="rect">
            <a:avLst/>
          </a:prstGeom>
        </p:spPr>
      </p:pic>
      <p:pic>
        <p:nvPicPr>
          <p:cNvPr id="5" name="Picture 4">
            <a:extLst>
              <a:ext uri="{FF2B5EF4-FFF2-40B4-BE49-F238E27FC236}">
                <a16:creationId xmlns:a16="http://schemas.microsoft.com/office/drawing/2014/main" id="{0A92BE06-9DCC-4C19-91AC-B92E6EDC6A2E}"/>
              </a:ext>
            </a:extLst>
          </p:cNvPr>
          <p:cNvPicPr>
            <a:picLocks noChangeAspect="1"/>
          </p:cNvPicPr>
          <p:nvPr/>
        </p:nvPicPr>
        <p:blipFill rotWithShape="1">
          <a:blip r:embed="rId4"/>
          <a:srcRect l="10948" t="3675" r="10473" b="5235"/>
          <a:stretch/>
        </p:blipFill>
        <p:spPr>
          <a:xfrm>
            <a:off x="413359" y="3993160"/>
            <a:ext cx="4862086" cy="2550253"/>
          </a:xfrm>
          <a:prstGeom prst="rect">
            <a:avLst/>
          </a:prstGeom>
        </p:spPr>
      </p:pic>
    </p:spTree>
    <p:extLst>
      <p:ext uri="{BB962C8B-B14F-4D97-AF65-F5344CB8AC3E}">
        <p14:creationId xmlns:p14="http://schemas.microsoft.com/office/powerpoint/2010/main" val="80115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2827312" cy="830997"/>
          </a:xfrm>
          <a:prstGeom prst="rect">
            <a:avLst/>
          </a:prstGeom>
          <a:noFill/>
        </p:spPr>
        <p:txBody>
          <a:bodyPr wrap="none" rtlCol="0">
            <a:spAutoFit/>
          </a:bodyPr>
          <a:lstStyle/>
          <a:p>
            <a:r>
              <a:rPr lang="en-US" sz="4800" dirty="0"/>
              <a:t>References</a:t>
            </a:r>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11965135" cy="4247317"/>
          </a:xfrm>
          <a:prstGeom prst="rect">
            <a:avLst/>
          </a:prstGeom>
          <a:noFill/>
        </p:spPr>
        <p:txBody>
          <a:bodyPr wrap="none" rtlCol="0">
            <a:spAutoFit/>
          </a:bodyPr>
          <a:lstStyle/>
          <a:p>
            <a:r>
              <a:rPr lang="en-US" dirty="0">
                <a:latin typeface="Bahnschrift Light" panose="020B0502040204020203" pitchFamily="34" charset="0"/>
              </a:rPr>
              <a:t>[1] </a:t>
            </a:r>
            <a:r>
              <a:rPr lang="en-US" dirty="0">
                <a:latin typeface="Bahnschrift Light" panose="020B0502040204020203" pitchFamily="34" charset="0"/>
                <a:hlinkClick r:id="rId2"/>
              </a:rPr>
              <a:t>https://www.arduino.cc/</a:t>
            </a:r>
            <a:endParaRPr lang="en-US" dirty="0">
              <a:latin typeface="Bahnschrift Light" panose="020B0502040204020203" pitchFamily="34" charset="0"/>
            </a:endParaRPr>
          </a:p>
          <a:p>
            <a:r>
              <a:rPr lang="en-US" dirty="0">
                <a:latin typeface="Bahnschrift Light" panose="020B0502040204020203" pitchFamily="34" charset="0"/>
              </a:rPr>
              <a:t>[2]</a:t>
            </a:r>
            <a:r>
              <a:rPr lang="en-IN" dirty="0">
                <a:latin typeface="Bahnschrift Light" panose="020B0502040204020203" pitchFamily="34" charset="0"/>
                <a:hlinkClick r:id="rId3"/>
              </a:rPr>
              <a:t> MQ-6.doc (sparkfun.com)</a:t>
            </a:r>
            <a:endParaRPr lang="en-IN" dirty="0">
              <a:latin typeface="Bahnschrift Light" panose="020B0502040204020203" pitchFamily="34" charset="0"/>
            </a:endParaRPr>
          </a:p>
          <a:p>
            <a:r>
              <a:rPr lang="en-IN" dirty="0">
                <a:latin typeface="Bahnschrift Light" panose="020B0502040204020203" pitchFamily="34" charset="0"/>
              </a:rPr>
              <a:t>[3]</a:t>
            </a:r>
            <a:r>
              <a:rPr lang="en-US" dirty="0">
                <a:latin typeface="Bahnschrift Light" panose="020B0502040204020203" pitchFamily="34" charset="0"/>
                <a:hlinkClick r:id="rId4"/>
              </a:rPr>
              <a:t> Use introduction of HS-129 type gas sensitive components (olimex.com)</a:t>
            </a:r>
            <a:endParaRPr lang="en-IN" dirty="0">
              <a:latin typeface="Bahnschrift Light" panose="020B0502040204020203" pitchFamily="34" charset="0"/>
            </a:endParaRPr>
          </a:p>
          <a:p>
            <a:r>
              <a:rPr lang="en-IN" dirty="0">
                <a:latin typeface="Bahnschrift Light" panose="020B0502040204020203" pitchFamily="34" charset="0"/>
              </a:rPr>
              <a:t>[4]</a:t>
            </a:r>
            <a:r>
              <a:rPr lang="en-IN" dirty="0">
                <a:latin typeface="Bahnschrift Light" panose="020B0502040204020203" pitchFamily="34" charset="0"/>
                <a:hlinkClick r:id="rId5"/>
              </a:rPr>
              <a:t> LM35 Precision Centigrade Temperature Sensors datasheet (Rev. H)</a:t>
            </a:r>
            <a:endParaRPr lang="en-IN" dirty="0">
              <a:latin typeface="Bahnschrift Light" panose="020B0502040204020203" pitchFamily="34" charset="0"/>
            </a:endParaRPr>
          </a:p>
          <a:p>
            <a:pPr algn="l"/>
            <a:r>
              <a:rPr lang="en-IN" dirty="0">
                <a:latin typeface="Bahnschrift Light" panose="020B0502040204020203" pitchFamily="34" charset="0"/>
              </a:rPr>
              <a:t>[5]</a:t>
            </a:r>
            <a:r>
              <a:rPr lang="en-IN" sz="1800" b="0" i="0" u="none" strike="noStrike" baseline="0" dirty="0">
                <a:solidFill>
                  <a:srgbClr val="000000"/>
                </a:solidFill>
                <a:latin typeface="Bahnschrift Light" panose="020B0502040204020203" pitchFamily="34" charset="0"/>
              </a:rPr>
              <a:t>Wein wang, </a:t>
            </a:r>
            <a:r>
              <a:rPr lang="en-IN" sz="1800" b="0" i="0" u="none" strike="noStrike" baseline="0" dirty="0" err="1">
                <a:solidFill>
                  <a:srgbClr val="000000"/>
                </a:solidFill>
                <a:latin typeface="Bahnschrift Light" panose="020B0502040204020203" pitchFamily="34" charset="0"/>
              </a:rPr>
              <a:t>Suparna</a:t>
            </a:r>
            <a:r>
              <a:rPr lang="en-IN" sz="1800" b="0" i="0" u="none" strike="noStrike" baseline="0" dirty="0">
                <a:solidFill>
                  <a:srgbClr val="000000"/>
                </a:solidFill>
                <a:latin typeface="Bahnschrift Light" panose="020B0502040204020203" pitchFamily="34" charset="0"/>
              </a:rPr>
              <a:t> de, Xin Huang. “Distributed sensor data computing in smart city applications,” IEEE </a:t>
            </a:r>
          </a:p>
          <a:p>
            <a:pPr algn="l"/>
            <a:r>
              <a:rPr lang="en-IN" dirty="0">
                <a:solidFill>
                  <a:srgbClr val="000000"/>
                </a:solidFill>
                <a:latin typeface="Bahnschrift Light" panose="020B0502040204020203" pitchFamily="34" charset="0"/>
              </a:rPr>
              <a:t>     </a:t>
            </a:r>
            <a:r>
              <a:rPr lang="en-IN" sz="1800" b="0" i="0" u="none" strike="noStrike" baseline="0" dirty="0">
                <a:solidFill>
                  <a:srgbClr val="000000"/>
                </a:solidFill>
                <a:latin typeface="Bahnschrift Light" panose="020B0502040204020203" pitchFamily="34" charset="0"/>
              </a:rPr>
              <a:t>International Symposium on a world of wireless, mobile and multimedia networks, 2017 </a:t>
            </a:r>
          </a:p>
          <a:p>
            <a:pPr algn="l"/>
            <a:r>
              <a:rPr lang="en-IN" sz="1800" b="0" i="0" u="none" strike="noStrike" baseline="0" dirty="0">
                <a:solidFill>
                  <a:srgbClr val="000000"/>
                </a:solidFill>
                <a:latin typeface="Bahnschrift Light" panose="020B0502040204020203" pitchFamily="34" charset="0"/>
              </a:rPr>
              <a:t>[6]</a:t>
            </a:r>
            <a:r>
              <a:rPr lang="en-US" sz="1800" b="0" i="0" u="none" strike="noStrike" baseline="0" dirty="0">
                <a:solidFill>
                  <a:srgbClr val="000000"/>
                </a:solidFill>
                <a:latin typeface="Bahnschrift Light" panose="020B0502040204020203" pitchFamily="34" charset="0"/>
              </a:rPr>
              <a:t>Philip </a:t>
            </a:r>
            <a:r>
              <a:rPr lang="en-US" sz="1800" b="0" i="0" u="none" strike="noStrike" baseline="0" dirty="0" err="1">
                <a:solidFill>
                  <a:srgbClr val="000000"/>
                </a:solidFill>
                <a:latin typeface="Bahnschrift Light" panose="020B0502040204020203" pitchFamily="34" charset="0"/>
              </a:rPr>
              <a:t>Breitgger</a:t>
            </a:r>
            <a:r>
              <a:rPr lang="en-US" sz="1800" b="0" i="0" u="none" strike="noStrike" baseline="0" dirty="0">
                <a:solidFill>
                  <a:srgbClr val="000000"/>
                </a:solidFill>
                <a:latin typeface="Bahnschrift Light" panose="020B0502040204020203" pitchFamily="34" charset="0"/>
              </a:rPr>
              <a:t>, Alexander Bergmann, “Air quality and health effects — how can wireless networks contribute? </a:t>
            </a:r>
          </a:p>
          <a:p>
            <a:pPr algn="l"/>
            <a:r>
              <a:rPr lang="en-US" dirty="0">
                <a:solidFill>
                  <a:srgbClr val="000000"/>
                </a:solidFill>
                <a:latin typeface="Bahnschrift Light" panose="020B0502040204020203" pitchFamily="34" charset="0"/>
              </a:rPr>
              <a:t>    </a:t>
            </a:r>
            <a:r>
              <a:rPr lang="en-US" sz="1800" b="0" i="0" u="none" strike="noStrike" baseline="0" dirty="0">
                <a:solidFill>
                  <a:srgbClr val="000000"/>
                </a:solidFill>
                <a:latin typeface="Bahnschrift Light" panose="020B0502040204020203" pitchFamily="34" charset="0"/>
              </a:rPr>
              <a:t>A</a:t>
            </a:r>
            <a:r>
              <a:rPr lang="en-US" dirty="0">
                <a:solidFill>
                  <a:srgbClr val="000000"/>
                </a:solidFill>
                <a:latin typeface="Bahnschrift Light" panose="020B0502040204020203" pitchFamily="34" charset="0"/>
              </a:rPr>
              <a:t> </a:t>
            </a:r>
            <a:r>
              <a:rPr lang="en-US" sz="1800" b="0" i="0" u="none" strike="noStrike" baseline="0" dirty="0">
                <a:solidFill>
                  <a:srgbClr val="000000"/>
                </a:solidFill>
                <a:latin typeface="Bahnschrift Light" panose="020B0502040204020203" pitchFamily="34" charset="0"/>
              </a:rPr>
              <a:t>critical review,” International Conference on broadband communications for next generation networks and </a:t>
            </a:r>
          </a:p>
          <a:p>
            <a:pPr algn="l"/>
            <a:r>
              <a:rPr lang="en-US" dirty="0">
                <a:solidFill>
                  <a:srgbClr val="000000"/>
                </a:solidFill>
                <a:latin typeface="Bahnschrift Light" panose="020B0502040204020203" pitchFamily="34" charset="0"/>
              </a:rPr>
              <a:t>    </a:t>
            </a:r>
            <a:r>
              <a:rPr lang="en-US" sz="1800" b="0" i="0" u="none" strike="noStrike" baseline="0" dirty="0">
                <a:solidFill>
                  <a:srgbClr val="000000"/>
                </a:solidFill>
                <a:latin typeface="Bahnschrift Light" panose="020B0502040204020203" pitchFamily="34" charset="0"/>
              </a:rPr>
              <a:t>multimedia applications pages 457-462, 2016 </a:t>
            </a:r>
          </a:p>
          <a:p>
            <a:r>
              <a:rPr lang="en-IN" sz="1800" b="0" i="0" u="none" strike="noStrike" baseline="0" dirty="0">
                <a:solidFill>
                  <a:srgbClr val="000000"/>
                </a:solidFill>
                <a:latin typeface="Bahnschrift Light" panose="020B0502040204020203" pitchFamily="34" charset="0"/>
              </a:rPr>
              <a:t>[7] Giovanni B. </a:t>
            </a:r>
            <a:r>
              <a:rPr lang="en-IN" sz="1800" b="0" i="0" u="none" strike="noStrike" baseline="0" dirty="0" err="1">
                <a:solidFill>
                  <a:srgbClr val="000000"/>
                </a:solidFill>
                <a:latin typeface="Bahnschrift Light" panose="020B0502040204020203" pitchFamily="34" charset="0"/>
              </a:rPr>
              <a:t>Fioccola</a:t>
            </a:r>
            <a:r>
              <a:rPr lang="en-IN" sz="1800" b="0" i="0" u="none" strike="noStrike" baseline="0" dirty="0">
                <a:solidFill>
                  <a:srgbClr val="000000"/>
                </a:solidFill>
                <a:latin typeface="Bahnschrift Light" panose="020B0502040204020203" pitchFamily="34" charset="0"/>
              </a:rPr>
              <a:t>, Raffaele </a:t>
            </a:r>
            <a:r>
              <a:rPr lang="en-IN" sz="1800" b="0" i="0" u="none" strike="noStrike" baseline="0" dirty="0" err="1">
                <a:solidFill>
                  <a:srgbClr val="000000"/>
                </a:solidFill>
                <a:latin typeface="Bahnschrift Light" panose="020B0502040204020203" pitchFamily="34" charset="0"/>
              </a:rPr>
              <a:t>Sommese</a:t>
            </a:r>
            <a:r>
              <a:rPr lang="en-IN" sz="1800" b="0" i="0" u="none" strike="noStrike" baseline="0" dirty="0">
                <a:solidFill>
                  <a:srgbClr val="000000"/>
                </a:solidFill>
                <a:latin typeface="Bahnschrift Light" panose="020B0502040204020203" pitchFamily="34" charset="0"/>
              </a:rPr>
              <a:t> “</a:t>
            </a:r>
            <a:r>
              <a:rPr lang="en-IN" sz="1800" b="0" i="0" u="none" strike="noStrike" baseline="0" dirty="0" err="1">
                <a:solidFill>
                  <a:srgbClr val="000000"/>
                </a:solidFill>
                <a:latin typeface="Bahnschrift Light" panose="020B0502040204020203" pitchFamily="34" charset="0"/>
              </a:rPr>
              <a:t>Polluino</a:t>
            </a:r>
            <a:r>
              <a:rPr lang="en-IN" sz="1800" b="0" i="0" u="none" strike="noStrike" baseline="0" dirty="0">
                <a:solidFill>
                  <a:srgbClr val="000000"/>
                </a:solidFill>
                <a:latin typeface="Bahnschrift Light" panose="020B0502040204020203" pitchFamily="34" charset="0"/>
              </a:rPr>
              <a:t>: An efficient cloud-based management of IoT devices for </a:t>
            </a:r>
          </a:p>
          <a:p>
            <a:r>
              <a:rPr lang="en-IN" dirty="0">
                <a:solidFill>
                  <a:srgbClr val="000000"/>
                </a:solidFill>
                <a:latin typeface="Bahnschrift Light" panose="020B0502040204020203" pitchFamily="34" charset="0"/>
              </a:rPr>
              <a:t>     </a:t>
            </a:r>
            <a:r>
              <a:rPr lang="en-IN" sz="1800" b="0" i="0" u="none" strike="noStrike" baseline="0" dirty="0">
                <a:solidFill>
                  <a:srgbClr val="000000"/>
                </a:solidFill>
                <a:latin typeface="Bahnschrift Light" panose="020B0502040204020203" pitchFamily="34" charset="0"/>
              </a:rPr>
              <a:t>air quality </a:t>
            </a:r>
            <a:r>
              <a:rPr lang="en-IN" sz="1800" b="0" i="0" u="none" strike="noStrike" baseline="0" dirty="0" err="1">
                <a:solidFill>
                  <a:srgbClr val="000000"/>
                </a:solidFill>
                <a:latin typeface="Bahnschrift Light" panose="020B0502040204020203" pitchFamily="34" charset="0"/>
              </a:rPr>
              <a:t>monitoring”IEEE</a:t>
            </a:r>
            <a:r>
              <a:rPr lang="en-IN" sz="1800" b="0" i="0" u="none" strike="noStrike" baseline="0" dirty="0">
                <a:solidFill>
                  <a:srgbClr val="000000"/>
                </a:solidFill>
                <a:latin typeface="Bahnschrift Light" panose="020B0502040204020203" pitchFamily="34" charset="0"/>
              </a:rPr>
              <a:t> 2nd International Forum on Research and Technologies for Society and Industry </a:t>
            </a:r>
          </a:p>
          <a:p>
            <a:r>
              <a:rPr lang="en-IN" dirty="0">
                <a:solidFill>
                  <a:srgbClr val="000000"/>
                </a:solidFill>
                <a:latin typeface="Bahnschrift Light" panose="020B0502040204020203" pitchFamily="34" charset="0"/>
              </a:rPr>
              <a:t>     </a:t>
            </a:r>
            <a:r>
              <a:rPr lang="en-IN" sz="1800" b="0" i="0" u="none" strike="noStrike" baseline="0" dirty="0">
                <a:solidFill>
                  <a:srgbClr val="000000"/>
                </a:solidFill>
                <a:latin typeface="Bahnschrift Light" panose="020B0502040204020203" pitchFamily="34" charset="0"/>
              </a:rPr>
              <a:t>Leveraging a better tomorrow (RTSI), 2016 </a:t>
            </a:r>
          </a:p>
          <a:p>
            <a:pPr algn="l"/>
            <a:endParaRPr lang="en-US" sz="1800" b="0" i="0" u="none" strike="noStrike" baseline="0" dirty="0">
              <a:solidFill>
                <a:srgbClr val="000000"/>
              </a:solidFill>
              <a:latin typeface="Bahnschrift Light" panose="020B0502040204020203" pitchFamily="34" charset="0"/>
            </a:endParaRPr>
          </a:p>
          <a:p>
            <a:pPr algn="l"/>
            <a:endParaRPr lang="en-IN" sz="1800" b="0" i="0" u="none" strike="noStrike" baseline="0" dirty="0">
              <a:solidFill>
                <a:srgbClr val="000000"/>
              </a:solidFill>
              <a:latin typeface="Bahnschrift Light" panose="020B0502040204020203" pitchFamily="34" charset="0"/>
            </a:endParaRPr>
          </a:p>
          <a:p>
            <a:endParaRPr lang="en-US" dirty="0">
              <a:latin typeface="Bahnschrift Light" panose="020B0502040204020203" pitchFamily="34" charset="0"/>
            </a:endParaRPr>
          </a:p>
        </p:txBody>
      </p:sp>
      <p:pic>
        <p:nvPicPr>
          <p:cNvPr id="3" name="Picture 2">
            <a:extLst>
              <a:ext uri="{FF2B5EF4-FFF2-40B4-BE49-F238E27FC236}">
                <a16:creationId xmlns:a16="http://schemas.microsoft.com/office/drawing/2014/main" id="{E5EE8334-332D-45A7-B5DF-C7EA9B84E8F1}"/>
              </a:ext>
            </a:extLst>
          </p:cNvPr>
          <p:cNvPicPr>
            <a:picLocks noChangeAspect="1"/>
          </p:cNvPicPr>
          <p:nvPr/>
        </p:nvPicPr>
        <p:blipFill>
          <a:blip r:embed="rId6"/>
          <a:stretch>
            <a:fillRect/>
          </a:stretch>
        </p:blipFill>
        <p:spPr>
          <a:xfrm>
            <a:off x="8743143" y="610163"/>
            <a:ext cx="2447925" cy="1866900"/>
          </a:xfrm>
          <a:prstGeom prst="rect">
            <a:avLst/>
          </a:prstGeom>
        </p:spPr>
      </p:pic>
      <p:pic>
        <p:nvPicPr>
          <p:cNvPr id="5" name="Picture 4">
            <a:extLst>
              <a:ext uri="{FF2B5EF4-FFF2-40B4-BE49-F238E27FC236}">
                <a16:creationId xmlns:a16="http://schemas.microsoft.com/office/drawing/2014/main" id="{69515689-0FE7-499D-85EA-ED03D27B4F02}"/>
              </a:ext>
            </a:extLst>
          </p:cNvPr>
          <p:cNvPicPr>
            <a:picLocks noChangeAspect="1"/>
          </p:cNvPicPr>
          <p:nvPr/>
        </p:nvPicPr>
        <p:blipFill>
          <a:blip r:embed="rId7"/>
          <a:stretch>
            <a:fillRect/>
          </a:stretch>
        </p:blipFill>
        <p:spPr>
          <a:xfrm>
            <a:off x="7006846" y="5365191"/>
            <a:ext cx="2665730" cy="1492809"/>
          </a:xfrm>
          <a:prstGeom prst="rect">
            <a:avLst/>
          </a:prstGeom>
        </p:spPr>
      </p:pic>
      <p:pic>
        <p:nvPicPr>
          <p:cNvPr id="8" name="Picture 7">
            <a:extLst>
              <a:ext uri="{FF2B5EF4-FFF2-40B4-BE49-F238E27FC236}">
                <a16:creationId xmlns:a16="http://schemas.microsoft.com/office/drawing/2014/main" id="{F42221CE-F54D-4E30-83D5-A07667E98F1E}"/>
              </a:ext>
            </a:extLst>
          </p:cNvPr>
          <p:cNvPicPr>
            <a:picLocks noChangeAspect="1"/>
          </p:cNvPicPr>
          <p:nvPr/>
        </p:nvPicPr>
        <p:blipFill rotWithShape="1">
          <a:blip r:embed="rId8"/>
          <a:srcRect t="9675" b="6500"/>
          <a:stretch/>
        </p:blipFill>
        <p:spPr>
          <a:xfrm>
            <a:off x="3326097" y="5542136"/>
            <a:ext cx="1548667" cy="1298166"/>
          </a:xfrm>
          <a:prstGeom prst="rect">
            <a:avLst/>
          </a:prstGeom>
        </p:spPr>
      </p:pic>
    </p:spTree>
    <p:extLst>
      <p:ext uri="{BB962C8B-B14F-4D97-AF65-F5344CB8AC3E}">
        <p14:creationId xmlns:p14="http://schemas.microsoft.com/office/powerpoint/2010/main" val="86204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4189480" cy="830997"/>
          </a:xfrm>
          <a:prstGeom prst="rect">
            <a:avLst/>
          </a:prstGeom>
          <a:noFill/>
        </p:spPr>
        <p:txBody>
          <a:bodyPr wrap="none" rtlCol="0">
            <a:spAutoFit/>
          </a:bodyPr>
          <a:lstStyle/>
          <a:p>
            <a:r>
              <a:rPr lang="en-US" sz="4800" dirty="0"/>
              <a:t>Group Members</a:t>
            </a:r>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4636206" cy="2585323"/>
          </a:xfrm>
          <a:prstGeom prst="rect">
            <a:avLst/>
          </a:prstGeom>
          <a:noFill/>
        </p:spPr>
        <p:txBody>
          <a:bodyPr wrap="none" rtlCol="0">
            <a:spAutoFit/>
          </a:bodyPr>
          <a:lstStyle/>
          <a:p>
            <a:r>
              <a:rPr lang="en-US" dirty="0">
                <a:latin typeface="Bahnschrift Light" panose="020B0502040204020203" pitchFamily="34" charset="0"/>
              </a:rPr>
              <a:t>Roll No. 46 Ganesh Karode</a:t>
            </a:r>
          </a:p>
          <a:p>
            <a:endParaRPr lang="en-US" dirty="0">
              <a:latin typeface="Bahnschrift Light" panose="020B0502040204020203" pitchFamily="34" charset="0"/>
            </a:endParaRPr>
          </a:p>
          <a:p>
            <a:r>
              <a:rPr lang="en-US" dirty="0">
                <a:latin typeface="Bahnschrift Light" panose="020B0502040204020203" pitchFamily="34" charset="0"/>
              </a:rPr>
              <a:t>Roll No. 47 Omkar Karpe</a:t>
            </a:r>
          </a:p>
          <a:p>
            <a:endParaRPr lang="en-US" dirty="0">
              <a:latin typeface="Bahnschrift Light" panose="020B0502040204020203" pitchFamily="34" charset="0"/>
            </a:endParaRPr>
          </a:p>
          <a:p>
            <a:r>
              <a:rPr lang="en-US" dirty="0">
                <a:latin typeface="Bahnschrift Light" panose="020B0502040204020203" pitchFamily="34" charset="0"/>
              </a:rPr>
              <a:t>Roll No. 48 Kartik Rupauliha (Assistant GL)</a:t>
            </a:r>
          </a:p>
          <a:p>
            <a:endParaRPr lang="en-US" dirty="0">
              <a:latin typeface="Bahnschrift Light" panose="020B0502040204020203" pitchFamily="34" charset="0"/>
            </a:endParaRPr>
          </a:p>
          <a:p>
            <a:r>
              <a:rPr lang="en-US" dirty="0">
                <a:latin typeface="Bahnschrift Light" panose="020B0502040204020203" pitchFamily="34" charset="0"/>
              </a:rPr>
              <a:t>Roll No. 49 Kartik Rajput (Group Leader)</a:t>
            </a:r>
          </a:p>
          <a:p>
            <a:endParaRPr lang="en-US" dirty="0">
              <a:latin typeface="Bahnschrift Light" panose="020B0502040204020203" pitchFamily="34" charset="0"/>
            </a:endParaRPr>
          </a:p>
          <a:p>
            <a:r>
              <a:rPr lang="en-US" dirty="0">
                <a:latin typeface="Bahnschrift Light" panose="020B0502040204020203" pitchFamily="34" charset="0"/>
              </a:rPr>
              <a:t>Roll No. 50 Nakul Kasar</a:t>
            </a:r>
          </a:p>
        </p:txBody>
      </p:sp>
      <p:sp>
        <p:nvSpPr>
          <p:cNvPr id="4" name="TextBox 3">
            <a:extLst>
              <a:ext uri="{FF2B5EF4-FFF2-40B4-BE49-F238E27FC236}">
                <a16:creationId xmlns:a16="http://schemas.microsoft.com/office/drawing/2014/main" id="{A105B588-E660-475B-B07B-F1BAC4FFC0DA}"/>
              </a:ext>
            </a:extLst>
          </p:cNvPr>
          <p:cNvSpPr txBox="1"/>
          <p:nvPr/>
        </p:nvSpPr>
        <p:spPr>
          <a:xfrm>
            <a:off x="9082431" y="6027003"/>
            <a:ext cx="3109569" cy="830997"/>
          </a:xfrm>
          <a:prstGeom prst="rect">
            <a:avLst/>
          </a:prstGeom>
          <a:noFill/>
        </p:spPr>
        <p:txBody>
          <a:bodyPr wrap="none" rtlCol="0">
            <a:spAutoFit/>
          </a:bodyPr>
          <a:lstStyle/>
          <a:p>
            <a:r>
              <a:rPr lang="en-US" sz="4800" dirty="0"/>
              <a:t>THANKYOU</a:t>
            </a:r>
          </a:p>
        </p:txBody>
      </p:sp>
      <p:pic>
        <p:nvPicPr>
          <p:cNvPr id="3" name="Picture 2">
            <a:extLst>
              <a:ext uri="{FF2B5EF4-FFF2-40B4-BE49-F238E27FC236}">
                <a16:creationId xmlns:a16="http://schemas.microsoft.com/office/drawing/2014/main" id="{ED96ABE9-015D-400D-98D5-80EEA9CD114A}"/>
              </a:ext>
            </a:extLst>
          </p:cNvPr>
          <p:cNvPicPr>
            <a:picLocks noChangeAspect="1"/>
          </p:cNvPicPr>
          <p:nvPr/>
        </p:nvPicPr>
        <p:blipFill>
          <a:blip r:embed="rId2"/>
          <a:stretch>
            <a:fillRect/>
          </a:stretch>
        </p:blipFill>
        <p:spPr>
          <a:xfrm>
            <a:off x="6096000" y="695502"/>
            <a:ext cx="5447295" cy="5233209"/>
          </a:xfrm>
          <a:prstGeom prst="rect">
            <a:avLst/>
          </a:prstGeom>
        </p:spPr>
      </p:pic>
    </p:spTree>
    <p:extLst>
      <p:ext uri="{BB962C8B-B14F-4D97-AF65-F5344CB8AC3E}">
        <p14:creationId xmlns:p14="http://schemas.microsoft.com/office/powerpoint/2010/main" val="2023690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26</TotalTime>
  <Words>1556</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Narrow</vt:lpstr>
      <vt:lpstr>Bahnschrift Light</vt:lpstr>
      <vt:lpstr>Calibri</vt:lpstr>
      <vt:lpstr>Cambria</vt:lpstr>
      <vt:lpstr>Times New Roman</vt:lpstr>
      <vt:lpstr>Tw Cen MT</vt:lpstr>
      <vt:lpstr>Tw Cen MT Condensed</vt:lpstr>
      <vt:lpstr>Wingdings 3</vt:lpstr>
      <vt:lpstr>Integral</vt:lpstr>
      <vt:lpstr>PULSE OXIMETER AND HEART RATE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OXIMETER AND HEALTH MONITORING SYSTEM</dc:title>
  <cp:lastModifiedBy>omkarbkarpe02@gmail.com</cp:lastModifiedBy>
  <cp:revision>4</cp:revision>
  <dcterms:modified xsi:type="dcterms:W3CDTF">2021-06-16T15:05:17Z</dcterms:modified>
</cp:coreProperties>
</file>