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63" r:id="rId2"/>
    <p:sldId id="257" r:id="rId3"/>
    <p:sldId id="265" r:id="rId4"/>
    <p:sldId id="259" r:id="rId5"/>
    <p:sldId id="269" r:id="rId6"/>
    <p:sldId id="270" r:id="rId7"/>
    <p:sldId id="262" r:id="rId8"/>
    <p:sldId id="268" r:id="rId9"/>
    <p:sldId id="264" r:id="rId10"/>
    <p:sldId id="271" r:id="rId11"/>
    <p:sldId id="272"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2" d="100"/>
          <a:sy n="52" d="100"/>
        </p:scale>
        <p:origin x="122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7692C9-CD45-412F-AFEA-BC6725A7296E}"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C6816-B65D-4F87-8F6E-9E83F7D25320}" type="slidenum">
              <a:rPr lang="en-IN" smtClean="0"/>
              <a:t>‹#›</a:t>
            </a:fld>
            <a:endParaRPr lang="en-IN"/>
          </a:p>
        </p:txBody>
      </p:sp>
    </p:spTree>
    <p:extLst>
      <p:ext uri="{BB962C8B-B14F-4D97-AF65-F5344CB8AC3E}">
        <p14:creationId xmlns:p14="http://schemas.microsoft.com/office/powerpoint/2010/main" val="3409803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7692C9-CD45-412F-AFEA-BC6725A7296E}"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C6816-B65D-4F87-8F6E-9E83F7D25320}" type="slidenum">
              <a:rPr lang="en-IN" smtClean="0"/>
              <a:t>‹#›</a:t>
            </a:fld>
            <a:endParaRPr lang="en-IN"/>
          </a:p>
        </p:txBody>
      </p:sp>
    </p:spTree>
    <p:extLst>
      <p:ext uri="{BB962C8B-B14F-4D97-AF65-F5344CB8AC3E}">
        <p14:creationId xmlns:p14="http://schemas.microsoft.com/office/powerpoint/2010/main" val="18275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7692C9-CD45-412F-AFEA-BC6725A7296E}"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C6816-B65D-4F87-8F6E-9E83F7D2532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68078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7692C9-CD45-412F-AFEA-BC6725A7296E}"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C6816-B65D-4F87-8F6E-9E83F7D25320}" type="slidenum">
              <a:rPr lang="en-IN" smtClean="0"/>
              <a:t>‹#›</a:t>
            </a:fld>
            <a:endParaRPr lang="en-IN"/>
          </a:p>
        </p:txBody>
      </p:sp>
    </p:spTree>
    <p:extLst>
      <p:ext uri="{BB962C8B-B14F-4D97-AF65-F5344CB8AC3E}">
        <p14:creationId xmlns:p14="http://schemas.microsoft.com/office/powerpoint/2010/main" val="91202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7692C9-CD45-412F-AFEA-BC6725A7296E}"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C6816-B65D-4F87-8F6E-9E83F7D2532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03845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7692C9-CD45-412F-AFEA-BC6725A7296E}"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C6816-B65D-4F87-8F6E-9E83F7D25320}" type="slidenum">
              <a:rPr lang="en-IN" smtClean="0"/>
              <a:t>‹#›</a:t>
            </a:fld>
            <a:endParaRPr lang="en-IN"/>
          </a:p>
        </p:txBody>
      </p:sp>
    </p:spTree>
    <p:extLst>
      <p:ext uri="{BB962C8B-B14F-4D97-AF65-F5344CB8AC3E}">
        <p14:creationId xmlns:p14="http://schemas.microsoft.com/office/powerpoint/2010/main" val="4042570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7692C9-CD45-412F-AFEA-BC6725A7296E}"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C6816-B65D-4F87-8F6E-9E83F7D25320}" type="slidenum">
              <a:rPr lang="en-IN" smtClean="0"/>
              <a:t>‹#›</a:t>
            </a:fld>
            <a:endParaRPr lang="en-IN"/>
          </a:p>
        </p:txBody>
      </p:sp>
    </p:spTree>
    <p:extLst>
      <p:ext uri="{BB962C8B-B14F-4D97-AF65-F5344CB8AC3E}">
        <p14:creationId xmlns:p14="http://schemas.microsoft.com/office/powerpoint/2010/main" val="1795602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7692C9-CD45-412F-AFEA-BC6725A7296E}"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C6816-B65D-4F87-8F6E-9E83F7D25320}" type="slidenum">
              <a:rPr lang="en-IN" smtClean="0"/>
              <a:t>‹#›</a:t>
            </a:fld>
            <a:endParaRPr lang="en-IN"/>
          </a:p>
        </p:txBody>
      </p:sp>
    </p:spTree>
    <p:extLst>
      <p:ext uri="{BB962C8B-B14F-4D97-AF65-F5344CB8AC3E}">
        <p14:creationId xmlns:p14="http://schemas.microsoft.com/office/powerpoint/2010/main" val="1946562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7692C9-CD45-412F-AFEA-BC6725A7296E}"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C6816-B65D-4F87-8F6E-9E83F7D25320}" type="slidenum">
              <a:rPr lang="en-IN" smtClean="0"/>
              <a:t>‹#›</a:t>
            </a:fld>
            <a:endParaRPr lang="en-IN"/>
          </a:p>
        </p:txBody>
      </p:sp>
    </p:spTree>
    <p:extLst>
      <p:ext uri="{BB962C8B-B14F-4D97-AF65-F5344CB8AC3E}">
        <p14:creationId xmlns:p14="http://schemas.microsoft.com/office/powerpoint/2010/main" val="2120931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7692C9-CD45-412F-AFEA-BC6725A7296E}"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C6816-B65D-4F87-8F6E-9E83F7D25320}" type="slidenum">
              <a:rPr lang="en-IN" smtClean="0"/>
              <a:t>‹#›</a:t>
            </a:fld>
            <a:endParaRPr lang="en-IN"/>
          </a:p>
        </p:txBody>
      </p:sp>
    </p:spTree>
    <p:extLst>
      <p:ext uri="{BB962C8B-B14F-4D97-AF65-F5344CB8AC3E}">
        <p14:creationId xmlns:p14="http://schemas.microsoft.com/office/powerpoint/2010/main" val="3822318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7692C9-CD45-412F-AFEA-BC6725A7296E}" type="datetimeFigureOut">
              <a:rPr lang="en-IN" smtClean="0"/>
              <a:t>16-01-2022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0C6816-B65D-4F87-8F6E-9E83F7D25320}" type="slidenum">
              <a:rPr lang="en-IN" smtClean="0"/>
              <a:t>‹#›</a:t>
            </a:fld>
            <a:endParaRPr lang="en-IN"/>
          </a:p>
        </p:txBody>
      </p:sp>
    </p:spTree>
    <p:extLst>
      <p:ext uri="{BB962C8B-B14F-4D97-AF65-F5344CB8AC3E}">
        <p14:creationId xmlns:p14="http://schemas.microsoft.com/office/powerpoint/2010/main" val="818001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7692C9-CD45-412F-AFEA-BC6725A7296E}" type="datetimeFigureOut">
              <a:rPr lang="en-IN" smtClean="0"/>
              <a:t>16-01-2022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0C6816-B65D-4F87-8F6E-9E83F7D25320}" type="slidenum">
              <a:rPr lang="en-IN" smtClean="0"/>
              <a:t>‹#›</a:t>
            </a:fld>
            <a:endParaRPr lang="en-IN"/>
          </a:p>
        </p:txBody>
      </p:sp>
    </p:spTree>
    <p:extLst>
      <p:ext uri="{BB962C8B-B14F-4D97-AF65-F5344CB8AC3E}">
        <p14:creationId xmlns:p14="http://schemas.microsoft.com/office/powerpoint/2010/main" val="625261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7692C9-CD45-412F-AFEA-BC6725A7296E}" type="datetimeFigureOut">
              <a:rPr lang="en-IN" smtClean="0"/>
              <a:t>16-01-2022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0C6816-B65D-4F87-8F6E-9E83F7D25320}" type="slidenum">
              <a:rPr lang="en-IN" smtClean="0"/>
              <a:t>‹#›</a:t>
            </a:fld>
            <a:endParaRPr lang="en-IN"/>
          </a:p>
        </p:txBody>
      </p:sp>
    </p:spTree>
    <p:extLst>
      <p:ext uri="{BB962C8B-B14F-4D97-AF65-F5344CB8AC3E}">
        <p14:creationId xmlns:p14="http://schemas.microsoft.com/office/powerpoint/2010/main" val="3936663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7692C9-CD45-412F-AFEA-BC6725A7296E}" type="datetimeFigureOut">
              <a:rPr lang="en-IN" smtClean="0"/>
              <a:t>16-01-2022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0C6816-B65D-4F87-8F6E-9E83F7D25320}" type="slidenum">
              <a:rPr lang="en-IN" smtClean="0"/>
              <a:t>‹#›</a:t>
            </a:fld>
            <a:endParaRPr lang="en-IN"/>
          </a:p>
        </p:txBody>
      </p:sp>
    </p:spTree>
    <p:extLst>
      <p:ext uri="{BB962C8B-B14F-4D97-AF65-F5344CB8AC3E}">
        <p14:creationId xmlns:p14="http://schemas.microsoft.com/office/powerpoint/2010/main" val="3931134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7692C9-CD45-412F-AFEA-BC6725A7296E}" type="datetimeFigureOut">
              <a:rPr lang="en-IN" smtClean="0"/>
              <a:t>16-01-2022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0C6816-B65D-4F87-8F6E-9E83F7D25320}" type="slidenum">
              <a:rPr lang="en-IN" smtClean="0"/>
              <a:t>‹#›</a:t>
            </a:fld>
            <a:endParaRPr lang="en-IN"/>
          </a:p>
        </p:txBody>
      </p:sp>
    </p:spTree>
    <p:extLst>
      <p:ext uri="{BB962C8B-B14F-4D97-AF65-F5344CB8AC3E}">
        <p14:creationId xmlns:p14="http://schemas.microsoft.com/office/powerpoint/2010/main" val="3592162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7692C9-CD45-412F-AFEA-BC6725A7296E}" type="datetimeFigureOut">
              <a:rPr lang="en-IN" smtClean="0"/>
              <a:t>16-01-2022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0C6816-B65D-4F87-8F6E-9E83F7D25320}" type="slidenum">
              <a:rPr lang="en-IN" smtClean="0"/>
              <a:t>‹#›</a:t>
            </a:fld>
            <a:endParaRPr lang="en-IN"/>
          </a:p>
        </p:txBody>
      </p:sp>
    </p:spTree>
    <p:extLst>
      <p:ext uri="{BB962C8B-B14F-4D97-AF65-F5344CB8AC3E}">
        <p14:creationId xmlns:p14="http://schemas.microsoft.com/office/powerpoint/2010/main" val="2731624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7692C9-CD45-412F-AFEA-BC6725A7296E}" type="datetimeFigureOut">
              <a:rPr lang="en-IN" smtClean="0"/>
              <a:t>16-01-2022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50C6816-B65D-4F87-8F6E-9E83F7D25320}" type="slidenum">
              <a:rPr lang="en-IN" smtClean="0"/>
              <a:t>‹#›</a:t>
            </a:fld>
            <a:endParaRPr lang="en-IN"/>
          </a:p>
        </p:txBody>
      </p:sp>
    </p:spTree>
    <p:extLst>
      <p:ext uri="{BB962C8B-B14F-4D97-AF65-F5344CB8AC3E}">
        <p14:creationId xmlns:p14="http://schemas.microsoft.com/office/powerpoint/2010/main" val="328008779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BAE1-1BB5-46E1-8AB3-55C74D36FAA9}"/>
              </a:ext>
            </a:extLst>
          </p:cNvPr>
          <p:cNvSpPr>
            <a:spLocks noGrp="1"/>
          </p:cNvSpPr>
          <p:nvPr>
            <p:ph type="title"/>
          </p:nvPr>
        </p:nvSpPr>
        <p:spPr>
          <a:xfrm>
            <a:off x="677333" y="609600"/>
            <a:ext cx="9213115" cy="1639078"/>
          </a:xfrm>
        </p:spPr>
        <p:txBody>
          <a:bodyPr/>
          <a:lstStyle/>
          <a:p>
            <a:r>
              <a:rPr lang="en-US" dirty="0"/>
              <a:t>Disease prediction using Machine Learning Algorithm</a:t>
            </a:r>
            <a:endParaRPr lang="en-IN" dirty="0"/>
          </a:p>
        </p:txBody>
      </p:sp>
      <p:sp>
        <p:nvSpPr>
          <p:cNvPr id="5" name="TextBox 4">
            <a:extLst>
              <a:ext uri="{FF2B5EF4-FFF2-40B4-BE49-F238E27FC236}">
                <a16:creationId xmlns:a16="http://schemas.microsoft.com/office/drawing/2014/main" id="{69C9FC7A-789F-4924-9A62-CAA8A789BB49}"/>
              </a:ext>
            </a:extLst>
          </p:cNvPr>
          <p:cNvSpPr txBox="1"/>
          <p:nvPr/>
        </p:nvSpPr>
        <p:spPr>
          <a:xfrm>
            <a:off x="677333" y="2696547"/>
            <a:ext cx="7458961" cy="2954655"/>
          </a:xfrm>
          <a:prstGeom prst="rect">
            <a:avLst/>
          </a:prstGeom>
          <a:noFill/>
        </p:spPr>
        <p:txBody>
          <a:bodyPr wrap="square" rtlCol="0">
            <a:spAutoFit/>
          </a:bodyPr>
          <a:lstStyle/>
          <a:p>
            <a:pPr>
              <a:spcBef>
                <a:spcPts val="1200"/>
              </a:spcBef>
            </a:pPr>
            <a:r>
              <a:rPr lang="en-US" b="1" dirty="0" err="1">
                <a:solidFill>
                  <a:schemeClr val="tx1"/>
                </a:solidFill>
              </a:rPr>
              <a:t>B.Tech</a:t>
            </a:r>
            <a:r>
              <a:rPr lang="en-US" b="1" dirty="0">
                <a:solidFill>
                  <a:schemeClr val="tx1"/>
                </a:solidFill>
              </a:rPr>
              <a:t> S.Y. </a:t>
            </a:r>
          </a:p>
          <a:p>
            <a:pPr>
              <a:spcBef>
                <a:spcPts val="1200"/>
              </a:spcBef>
            </a:pPr>
            <a:r>
              <a:rPr lang="en-US" b="1" dirty="0">
                <a:solidFill>
                  <a:schemeClr val="tx1"/>
                </a:solidFill>
              </a:rPr>
              <a:t>Division - B Batch - 2 Group – 5</a:t>
            </a:r>
          </a:p>
          <a:p>
            <a:pPr>
              <a:spcBef>
                <a:spcPts val="1200"/>
              </a:spcBef>
            </a:pPr>
            <a:r>
              <a:rPr lang="en-US" dirty="0">
                <a:solidFill>
                  <a:schemeClr val="tx1"/>
                </a:solidFill>
              </a:rPr>
              <a:t>Ganesh </a:t>
            </a:r>
            <a:r>
              <a:rPr lang="en-US" dirty="0" err="1">
                <a:solidFill>
                  <a:schemeClr val="tx1"/>
                </a:solidFill>
              </a:rPr>
              <a:t>Karode</a:t>
            </a:r>
            <a:endParaRPr lang="en-US" dirty="0">
              <a:solidFill>
                <a:schemeClr val="tx1"/>
              </a:solidFill>
            </a:endParaRPr>
          </a:p>
          <a:p>
            <a:pPr>
              <a:spcBef>
                <a:spcPts val="1200"/>
              </a:spcBef>
            </a:pPr>
            <a:r>
              <a:rPr lang="en-US" dirty="0">
                <a:solidFill>
                  <a:schemeClr val="tx1"/>
                </a:solidFill>
              </a:rPr>
              <a:t>Omkar </a:t>
            </a:r>
            <a:r>
              <a:rPr lang="en-US" dirty="0" err="1">
                <a:solidFill>
                  <a:schemeClr val="tx1"/>
                </a:solidFill>
              </a:rPr>
              <a:t>Karpe</a:t>
            </a:r>
            <a:endParaRPr lang="en-US" dirty="0">
              <a:solidFill>
                <a:schemeClr val="tx1"/>
              </a:solidFill>
            </a:endParaRPr>
          </a:p>
          <a:p>
            <a:pPr>
              <a:spcBef>
                <a:spcPts val="1200"/>
              </a:spcBef>
            </a:pPr>
            <a:r>
              <a:rPr lang="en-US" dirty="0"/>
              <a:t>Sushil </a:t>
            </a:r>
            <a:r>
              <a:rPr lang="en-US" dirty="0" err="1"/>
              <a:t>Khandare</a:t>
            </a:r>
            <a:endParaRPr lang="en-US" dirty="0"/>
          </a:p>
          <a:p>
            <a:pPr>
              <a:spcBef>
                <a:spcPts val="1200"/>
              </a:spcBef>
            </a:pPr>
            <a:r>
              <a:rPr lang="en-US" dirty="0">
                <a:solidFill>
                  <a:schemeClr val="tx1"/>
                </a:solidFill>
              </a:rPr>
              <a:t>Rohit Jadhav</a:t>
            </a:r>
          </a:p>
          <a:p>
            <a:pPr>
              <a:spcBef>
                <a:spcPts val="1200"/>
              </a:spcBef>
            </a:pPr>
            <a:r>
              <a:rPr lang="en-US" dirty="0"/>
              <a:t>Mandar </a:t>
            </a:r>
            <a:r>
              <a:rPr lang="en-US" dirty="0" err="1"/>
              <a:t>Kalse</a:t>
            </a:r>
            <a:endParaRPr lang="en-US" dirty="0">
              <a:solidFill>
                <a:schemeClr val="tx1"/>
              </a:solidFill>
            </a:endParaRPr>
          </a:p>
        </p:txBody>
      </p:sp>
    </p:spTree>
    <p:extLst>
      <p:ext uri="{BB962C8B-B14F-4D97-AF65-F5344CB8AC3E}">
        <p14:creationId xmlns:p14="http://schemas.microsoft.com/office/powerpoint/2010/main" val="86587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F452A-108D-4E63-AF29-3E0F026E0D5F}"/>
              </a:ext>
            </a:extLst>
          </p:cNvPr>
          <p:cNvSpPr>
            <a:spLocks noGrp="1"/>
          </p:cNvSpPr>
          <p:nvPr>
            <p:ph type="title"/>
          </p:nvPr>
        </p:nvSpPr>
        <p:spPr/>
        <p:txBody>
          <a:bodyPr/>
          <a:lstStyle/>
          <a:p>
            <a:r>
              <a:rPr lang="en-US" dirty="0"/>
              <a:t>Result and Conclusion</a:t>
            </a:r>
            <a:endParaRPr lang="en-IN" dirty="0"/>
          </a:p>
        </p:txBody>
      </p:sp>
      <p:sp>
        <p:nvSpPr>
          <p:cNvPr id="3" name="Rectangle 1">
            <a:extLst>
              <a:ext uri="{FF2B5EF4-FFF2-40B4-BE49-F238E27FC236}">
                <a16:creationId xmlns:a16="http://schemas.microsoft.com/office/drawing/2014/main" id="{E1911138-8F00-49B5-B99D-21DBB322D56F}"/>
              </a:ext>
            </a:extLst>
          </p:cNvPr>
          <p:cNvSpPr>
            <a:spLocks noChangeArrowheads="1"/>
          </p:cNvSpPr>
          <p:nvPr/>
        </p:nvSpPr>
        <p:spPr bwMode="auto">
          <a:xfrm>
            <a:off x="819150" y="1359561"/>
            <a:ext cx="8036092"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sz="2400" dirty="0">
                <a:effectLst/>
                <a:ea typeface="Times New Roman" panose="02020603050405020304" pitchFamily="18" charset="0"/>
              </a:rPr>
              <a:t>Actions that our system can perform:</a:t>
            </a:r>
            <a:endParaRPr lang="en-IN" sz="2400" dirty="0">
              <a:effectLst/>
              <a:ea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AutoNum type="alphaL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Entering Symptoms</a:t>
            </a:r>
          </a:p>
          <a:p>
            <a:pPr marL="457200" marR="0" lvl="0" indent="-457200" algn="l" defTabSz="914400" rtl="0" eaLnBrk="0" fontAlgn="base" latinLnBrk="0" hangingPunct="0">
              <a:lnSpc>
                <a:spcPct val="100000"/>
              </a:lnSpc>
              <a:spcBef>
                <a:spcPct val="0"/>
              </a:spcBef>
              <a:spcAft>
                <a:spcPct val="0"/>
              </a:spcAft>
              <a:buClrTx/>
              <a:buSzTx/>
              <a:buFontTx/>
              <a:buAutoNum type="alphaL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Disease Prediction</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Entering Symptoms: Once user entered in to the system then he/she has to select the symptoms from the given drop-down menu.</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Disease prediction: The predictive model predicts the disease of a person he might have, based on the user entered symptoms.</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5754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45AC8F-0C75-4553-87BA-BB7537214092}"/>
              </a:ext>
            </a:extLst>
          </p:cNvPr>
          <p:cNvSpPr txBox="1"/>
          <p:nvPr/>
        </p:nvSpPr>
        <p:spPr>
          <a:xfrm>
            <a:off x="733342" y="1166842"/>
            <a:ext cx="7950468" cy="5355312"/>
          </a:xfrm>
          <a:prstGeom prst="rect">
            <a:avLst/>
          </a:prstGeom>
          <a:noFill/>
        </p:spPr>
        <p:txBody>
          <a:bodyPr wrap="square">
            <a:spAutoFit/>
          </a:bodyPr>
          <a:lstStyle/>
          <a:p>
            <a:pPr algn="just"/>
            <a:r>
              <a:rPr lang="en-US" sz="1800" dirty="0">
                <a:effectLst/>
                <a:latin typeface="Times New Roman" panose="02020603050405020304" pitchFamily="18" charset="0"/>
                <a:ea typeface="Times New Roman" panose="02020603050405020304" pitchFamily="18" charset="0"/>
              </a:rPr>
              <a:t>[1] </a:t>
            </a:r>
            <a:r>
              <a:rPr lang="en-US" sz="1800" dirty="0" err="1">
                <a:effectLst/>
                <a:latin typeface="Times New Roman" panose="02020603050405020304" pitchFamily="18" charset="0"/>
                <a:ea typeface="Times New Roman" panose="02020603050405020304" pitchFamily="18" charset="0"/>
              </a:rPr>
              <a:t>Divya</a:t>
            </a:r>
            <a:r>
              <a:rPr lang="en-US" sz="1800" dirty="0">
                <a:effectLst/>
                <a:latin typeface="Times New Roman" panose="02020603050405020304" pitchFamily="18" charset="0"/>
                <a:ea typeface="Times New Roman" panose="02020603050405020304" pitchFamily="18" charset="0"/>
              </a:rPr>
              <a:t> Jain, </a:t>
            </a:r>
            <a:r>
              <a:rPr lang="en-US" sz="1800" dirty="0" err="1">
                <a:effectLst/>
                <a:latin typeface="Times New Roman" panose="02020603050405020304" pitchFamily="18" charset="0"/>
                <a:ea typeface="Times New Roman" panose="02020603050405020304" pitchFamily="18" charset="0"/>
              </a:rPr>
              <a:t>Vijendra</a:t>
            </a:r>
            <a:r>
              <a:rPr lang="en-US" sz="1800" dirty="0">
                <a:effectLst/>
                <a:latin typeface="Times New Roman" panose="02020603050405020304" pitchFamily="18" charset="0"/>
                <a:ea typeface="Times New Roman" panose="02020603050405020304" pitchFamily="18" charset="0"/>
              </a:rPr>
              <a:t> Singh, "Use of Data Specification of Predictive Mining Data" 2016.</a:t>
            </a:r>
            <a:endParaRPr lang="en-IN" sz="12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[2] Sneha </a:t>
            </a:r>
            <a:r>
              <a:rPr lang="en-US" sz="1800" dirty="0" err="1">
                <a:effectLst/>
                <a:latin typeface="Times New Roman" panose="02020603050405020304" pitchFamily="18" charset="0"/>
                <a:ea typeface="Times New Roman" panose="02020603050405020304" pitchFamily="18" charset="0"/>
              </a:rPr>
              <a:t>Grampurohit</a:t>
            </a:r>
            <a:r>
              <a:rPr lang="en-US" sz="1800" dirty="0">
                <a:effectLst/>
                <a:latin typeface="Times New Roman" panose="02020603050405020304" pitchFamily="18" charset="0"/>
                <a:ea typeface="Times New Roman" panose="02020603050405020304" pitchFamily="18" charset="0"/>
              </a:rPr>
              <a:t>, Chetan </a:t>
            </a:r>
            <a:r>
              <a:rPr lang="en-US" sz="1800" dirty="0" err="1">
                <a:effectLst/>
                <a:latin typeface="Times New Roman" panose="02020603050405020304" pitchFamily="18" charset="0"/>
                <a:ea typeface="Times New Roman" panose="02020603050405020304" pitchFamily="18" charset="0"/>
              </a:rPr>
              <a:t>Sagarnal</a:t>
            </a:r>
            <a:r>
              <a:rPr lang="en-US" sz="1800" dirty="0">
                <a:effectLst/>
                <a:latin typeface="Times New Roman" panose="02020603050405020304" pitchFamily="18" charset="0"/>
                <a:ea typeface="Times New Roman" panose="02020603050405020304" pitchFamily="18" charset="0"/>
              </a:rPr>
              <a:t>, "Disease Predicting Using Machine Learning Algorithms" 2020.</a:t>
            </a:r>
            <a:endParaRPr lang="en-IN" sz="12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[3] Maurya, A., </a:t>
            </a:r>
            <a:r>
              <a:rPr lang="en-US" sz="1800" dirty="0" err="1">
                <a:effectLst/>
                <a:latin typeface="Times New Roman" panose="02020603050405020304" pitchFamily="18" charset="0"/>
                <a:ea typeface="Times New Roman" panose="02020603050405020304" pitchFamily="18" charset="0"/>
              </a:rPr>
              <a:t>Wable</a:t>
            </a:r>
            <a:r>
              <a:rPr lang="en-US" sz="1800" dirty="0">
                <a:effectLst/>
                <a:latin typeface="Times New Roman" panose="02020603050405020304" pitchFamily="18" charset="0"/>
                <a:ea typeface="Times New Roman" panose="02020603050405020304" pitchFamily="18" charset="0"/>
              </a:rPr>
              <a:t>, R., Shinde, R., John, S., Jadhav, R., &amp; </a:t>
            </a:r>
            <a:r>
              <a:rPr lang="en-US" sz="1800" dirty="0" err="1">
                <a:effectLst/>
                <a:latin typeface="Times New Roman" panose="02020603050405020304" pitchFamily="18" charset="0"/>
                <a:ea typeface="Times New Roman" panose="02020603050405020304" pitchFamily="18" charset="0"/>
              </a:rPr>
              <a:t>Dakshayani</a:t>
            </a:r>
            <a:r>
              <a:rPr lang="en-US" sz="1800" dirty="0">
                <a:effectLst/>
                <a:latin typeface="Times New Roman" panose="02020603050405020304" pitchFamily="18" charset="0"/>
                <a:ea typeface="Times New Roman" panose="02020603050405020304" pitchFamily="18" charset="0"/>
              </a:rPr>
              <a:t>, “Chronic Kidney Disease Prediction and Commendation of Suitable Diet Plan through Machine Learning” 2019.</a:t>
            </a:r>
            <a:endParaRPr lang="en-IN" sz="12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[4] R. </a:t>
            </a:r>
            <a:r>
              <a:rPr lang="en-US" sz="1800" dirty="0" err="1">
                <a:effectLst/>
                <a:latin typeface="Times New Roman" panose="02020603050405020304" pitchFamily="18" charset="0"/>
                <a:ea typeface="Times New Roman" panose="02020603050405020304" pitchFamily="18" charset="0"/>
              </a:rPr>
              <a:t>Tamilarasi</a:t>
            </a:r>
            <a:r>
              <a:rPr lang="en-US" sz="1800" dirty="0">
                <a:effectLst/>
                <a:latin typeface="Times New Roman" panose="02020603050405020304" pitchFamily="18" charset="0"/>
                <a:ea typeface="Times New Roman" panose="02020603050405020304" pitchFamily="18" charset="0"/>
              </a:rPr>
              <a:t>, Dr. R. </a:t>
            </a:r>
            <a:r>
              <a:rPr lang="en-US" sz="1800" dirty="0" err="1">
                <a:effectLst/>
                <a:latin typeface="Times New Roman" panose="02020603050405020304" pitchFamily="18" charset="0"/>
                <a:ea typeface="Times New Roman" panose="02020603050405020304" pitchFamily="18" charset="0"/>
              </a:rPr>
              <a:t>Porkodi</a:t>
            </a:r>
            <a:r>
              <a:rPr lang="en-US" sz="1800" dirty="0">
                <a:effectLst/>
                <a:latin typeface="Times New Roman" panose="02020603050405020304" pitchFamily="18" charset="0"/>
                <a:ea typeface="Times New Roman" panose="02020603050405020304" pitchFamily="18" charset="0"/>
              </a:rPr>
              <a:t>, "Research and Analysis of Disease Predictability Methods in Data Mining for Healthcare" 2015.</a:t>
            </a:r>
            <a:endParaRPr lang="en-IN" sz="12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[5] Ritika Chadha, </a:t>
            </a:r>
            <a:r>
              <a:rPr lang="en-US" sz="1800" dirty="0" err="1">
                <a:effectLst/>
                <a:latin typeface="Times New Roman" panose="02020603050405020304" pitchFamily="18" charset="0"/>
                <a:ea typeface="Times New Roman" panose="02020603050405020304" pitchFamily="18" charset="0"/>
              </a:rPr>
              <a:t>Shubhankar</a:t>
            </a:r>
            <a:r>
              <a:rPr lang="en-US" sz="1800" dirty="0">
                <a:effectLst/>
                <a:latin typeface="Times New Roman" panose="02020603050405020304" pitchFamily="18" charset="0"/>
                <a:ea typeface="Times New Roman" panose="02020603050405020304" pitchFamily="18" charset="0"/>
              </a:rPr>
              <a:t> Mayank, Anurag Vardhan and </a:t>
            </a:r>
            <a:r>
              <a:rPr lang="en-US" sz="1800" dirty="0" err="1">
                <a:effectLst/>
                <a:latin typeface="Times New Roman" panose="02020603050405020304" pitchFamily="18" charset="0"/>
                <a:ea typeface="Times New Roman" panose="02020603050405020304" pitchFamily="18" charset="0"/>
              </a:rPr>
              <a:t>Tribikram</a:t>
            </a:r>
            <a:r>
              <a:rPr lang="en-US" sz="1800" dirty="0">
                <a:effectLst/>
                <a:latin typeface="Times New Roman" panose="02020603050405020304" pitchFamily="18" charset="0"/>
                <a:ea typeface="Times New Roman" panose="02020603050405020304" pitchFamily="18" charset="0"/>
              </a:rPr>
              <a:t> Pradhan, "Use of Data Mining Methods on Heart Disease Predictability: Examination" 2016.</a:t>
            </a:r>
            <a:endParaRPr lang="en-IN" sz="12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[6] S. </a:t>
            </a:r>
            <a:r>
              <a:rPr lang="en-US" sz="1800" dirty="0" err="1">
                <a:effectLst/>
                <a:latin typeface="Times New Roman" panose="02020603050405020304" pitchFamily="18" charset="0"/>
                <a:ea typeface="Times New Roman" panose="02020603050405020304" pitchFamily="18" charset="0"/>
              </a:rPr>
              <a:t>Vijayarani</a:t>
            </a:r>
            <a:r>
              <a:rPr lang="en-US" sz="1800" dirty="0">
                <a:effectLst/>
                <a:latin typeface="Times New Roman" panose="02020603050405020304" pitchFamily="18" charset="0"/>
                <a:ea typeface="Times New Roman" panose="02020603050405020304" pitchFamily="18" charset="0"/>
              </a:rPr>
              <a:t>, S. </a:t>
            </a:r>
            <a:r>
              <a:rPr lang="en-US" sz="1800" dirty="0" err="1">
                <a:effectLst/>
                <a:latin typeface="Times New Roman" panose="02020603050405020304" pitchFamily="18" charset="0"/>
                <a:ea typeface="Times New Roman" panose="02020603050405020304" pitchFamily="18" charset="0"/>
              </a:rPr>
              <a:t>Dhayanand</a:t>
            </a:r>
            <a:r>
              <a:rPr lang="en-US" sz="1800" dirty="0">
                <a:effectLst/>
                <a:latin typeface="Times New Roman" panose="02020603050405020304" pitchFamily="18" charset="0"/>
                <a:ea typeface="Times New Roman" panose="02020603050405020304" pitchFamily="18" charset="0"/>
              </a:rPr>
              <a:t>, “Data Mining</a:t>
            </a:r>
            <a:endParaRPr lang="en-IN" sz="12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Classification Algorithms for Kidney Disease Prediction ”2015.</a:t>
            </a:r>
            <a:endParaRPr lang="en-IN" sz="12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49138357-BDC6-4DC8-949A-B169F9F59C70}"/>
              </a:ext>
            </a:extLst>
          </p:cNvPr>
          <p:cNvSpPr txBox="1"/>
          <p:nvPr/>
        </p:nvSpPr>
        <p:spPr>
          <a:xfrm>
            <a:off x="2875547" y="335846"/>
            <a:ext cx="5123047" cy="769441"/>
          </a:xfrm>
          <a:prstGeom prst="rect">
            <a:avLst/>
          </a:prstGeom>
          <a:noFill/>
        </p:spPr>
        <p:txBody>
          <a:bodyPr wrap="square">
            <a:spAutoFit/>
          </a:bodyPr>
          <a:lstStyle/>
          <a:p>
            <a:pPr lvl="0">
              <a:spcBef>
                <a:spcPts val="1200"/>
              </a:spcBef>
              <a:spcAft>
                <a:spcPts val="400"/>
              </a:spcAft>
            </a:pPr>
            <a:r>
              <a:rPr lang="en-US" sz="4400" cap="small" dirty="0">
                <a:solidFill>
                  <a:schemeClr val="accent1"/>
                </a:solidFill>
                <a:ea typeface="Times New Roman" panose="02020603050405020304" pitchFamily="18" charset="0"/>
              </a:rPr>
              <a:t>R</a:t>
            </a:r>
            <a:r>
              <a:rPr lang="en-US" sz="4400" cap="small" dirty="0">
                <a:solidFill>
                  <a:schemeClr val="accent1"/>
                </a:solidFill>
                <a:latin typeface="+mj-lt"/>
                <a:ea typeface="Times New Roman" panose="02020603050405020304" pitchFamily="18" charset="0"/>
              </a:rPr>
              <a:t>eferences</a:t>
            </a:r>
            <a:endParaRPr lang="en-IN" sz="4400" dirty="0">
              <a:solidFill>
                <a:schemeClr val="accent1"/>
              </a:solidFill>
              <a:effectLst/>
              <a:ea typeface="Times New Roman" panose="02020603050405020304" pitchFamily="18" charset="0"/>
            </a:endParaRPr>
          </a:p>
        </p:txBody>
      </p:sp>
    </p:spTree>
    <p:extLst>
      <p:ext uri="{BB962C8B-B14F-4D97-AF65-F5344CB8AC3E}">
        <p14:creationId xmlns:p14="http://schemas.microsoft.com/office/powerpoint/2010/main" val="3075102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9BCA3-64C7-4797-ADCF-7A2D9EAF3CA2}"/>
              </a:ext>
            </a:extLst>
          </p:cNvPr>
          <p:cNvSpPr>
            <a:spLocks noGrp="1"/>
          </p:cNvSpPr>
          <p:nvPr>
            <p:ph type="title"/>
          </p:nvPr>
        </p:nvSpPr>
        <p:spPr>
          <a:xfrm>
            <a:off x="2746766" y="3314299"/>
            <a:ext cx="8596668" cy="1320800"/>
          </a:xfrm>
        </p:spPr>
        <p:txBody>
          <a:bodyPr>
            <a:normAutofit/>
          </a:bodyPr>
          <a:lstStyle/>
          <a:p>
            <a:r>
              <a:rPr lang="en-IN" sz="6600" dirty="0"/>
              <a:t>THANK YOU</a:t>
            </a:r>
          </a:p>
        </p:txBody>
      </p:sp>
    </p:spTree>
    <p:extLst>
      <p:ext uri="{BB962C8B-B14F-4D97-AF65-F5344CB8AC3E}">
        <p14:creationId xmlns:p14="http://schemas.microsoft.com/office/powerpoint/2010/main" val="350883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37B93-A913-4F84-8F33-0A246CC6F1A5}"/>
              </a:ext>
            </a:extLst>
          </p:cNvPr>
          <p:cNvSpPr>
            <a:spLocks noGrp="1"/>
          </p:cNvSpPr>
          <p:nvPr>
            <p:ph type="title"/>
          </p:nvPr>
        </p:nvSpPr>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CF2B3815-13D1-4887-9052-84A3CBCB3691}"/>
              </a:ext>
            </a:extLst>
          </p:cNvPr>
          <p:cNvSpPr>
            <a:spLocks noGrp="1"/>
          </p:cNvSpPr>
          <p:nvPr>
            <p:ph idx="1"/>
          </p:nvPr>
        </p:nvSpPr>
        <p:spPr/>
        <p:txBody>
          <a:bodyPr/>
          <a:lstStyle/>
          <a:p>
            <a:r>
              <a:rPr lang="en-US" dirty="0"/>
              <a:t>Introduction</a:t>
            </a:r>
          </a:p>
          <a:p>
            <a:r>
              <a:rPr lang="en-US" dirty="0"/>
              <a:t>Problem Statement</a:t>
            </a:r>
          </a:p>
          <a:p>
            <a:r>
              <a:rPr lang="en-US" dirty="0"/>
              <a:t>Literature Survey</a:t>
            </a:r>
          </a:p>
          <a:p>
            <a:r>
              <a:rPr lang="en-IN" dirty="0"/>
              <a:t>Methodology</a:t>
            </a:r>
          </a:p>
          <a:p>
            <a:r>
              <a:rPr lang="en-IN" dirty="0"/>
              <a:t>Result And conclusion</a:t>
            </a:r>
          </a:p>
          <a:p>
            <a:r>
              <a:rPr lang="en-IN" dirty="0"/>
              <a:t>References</a:t>
            </a:r>
          </a:p>
        </p:txBody>
      </p:sp>
    </p:spTree>
    <p:extLst>
      <p:ext uri="{BB962C8B-B14F-4D97-AF65-F5344CB8AC3E}">
        <p14:creationId xmlns:p14="http://schemas.microsoft.com/office/powerpoint/2010/main" val="696890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822EB-C674-4473-B14D-AD7DD367158C}"/>
              </a:ext>
            </a:extLst>
          </p:cNvPr>
          <p:cNvSpPr>
            <a:spLocks noGrp="1"/>
          </p:cNvSpPr>
          <p:nvPr>
            <p:ph type="title"/>
          </p:nvPr>
        </p:nvSpPr>
        <p:spPr/>
        <p:txBody>
          <a:bodyPr/>
          <a:lstStyle/>
          <a:p>
            <a:r>
              <a:rPr lang="en-US" dirty="0"/>
              <a:t>Introduction</a:t>
            </a:r>
            <a:endParaRPr lang="en-IN" dirty="0"/>
          </a:p>
        </p:txBody>
      </p:sp>
      <p:sp>
        <p:nvSpPr>
          <p:cNvPr id="3" name="Rectangle 1">
            <a:extLst>
              <a:ext uri="{FF2B5EF4-FFF2-40B4-BE49-F238E27FC236}">
                <a16:creationId xmlns:a16="http://schemas.microsoft.com/office/drawing/2014/main" id="{2E52957A-15E7-4857-947F-ED2B371BF749}"/>
              </a:ext>
            </a:extLst>
          </p:cNvPr>
          <p:cNvSpPr>
            <a:spLocks noChangeArrowheads="1"/>
          </p:cNvSpPr>
          <p:nvPr/>
        </p:nvSpPr>
        <p:spPr bwMode="auto">
          <a:xfrm>
            <a:off x="677334" y="1225689"/>
            <a:ext cx="9323916"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cs typeface="Times New Roman" panose="02020603050405020304" pitchFamily="18" charset="0"/>
              </a:rPr>
              <a:t>The rapid growth of internet technology and mobile devices has opened up new avenues for the online healthcare system. There are cases where online medical help or health advice is easier and faster to understand than real-world help.</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cs typeface="Times New Roman" panose="02020603050405020304" pitchFamily="18" charset="0"/>
              </a:rPr>
              <a:t>People often feel reluctant to go to hospital or physician for minor symptoms. However, in many cases, these minor symptoms may trigger major health hazards. </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cs typeface="Times New Roman" panose="02020603050405020304" pitchFamily="18" charset="0"/>
              </a:rPr>
              <a:t>As online health advice is easily reachable, it can be a great head start for users. Moreover, existing online health care systems suffer from a lack of reliability and accuracy. </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Ø"/>
              <a:tabLst/>
            </a:pPr>
            <a:r>
              <a:rPr lang="en-US" altLang="en-US" sz="2400" dirty="0">
                <a:cs typeface="Times New Roman" panose="02020603050405020304" pitchFamily="18" charset="0"/>
              </a:rPr>
              <a:t>Our </a:t>
            </a:r>
            <a:r>
              <a:rPr kumimoji="0" lang="en-US" altLang="en-US" sz="2400" b="0" i="0" u="none" strike="noStrike" cap="none" normalizeH="0" baseline="0" dirty="0">
                <a:ln>
                  <a:noFill/>
                </a:ln>
                <a:solidFill>
                  <a:schemeClr val="tx1"/>
                </a:solidFill>
                <a:effectLst/>
                <a:cs typeface="Times New Roman" panose="02020603050405020304" pitchFamily="18" charset="0"/>
              </a:rPr>
              <a:t>system analyzes the symptoms provided by the user as input and gives the disease as an output. Prediction is done by implementing the </a:t>
            </a:r>
            <a:r>
              <a:rPr lang="en-US" altLang="en-US" sz="2400" dirty="0">
                <a:cs typeface="Times New Roman" panose="02020603050405020304" pitchFamily="18" charset="0"/>
              </a:rPr>
              <a:t>RandomForest , KNeighbors and SVM</a:t>
            </a:r>
            <a:r>
              <a:rPr kumimoji="0" lang="en-US" altLang="en-US" sz="2400" b="0" i="0" u="none" strike="noStrike" cap="none" normalizeH="0" baseline="0" dirty="0">
                <a:ln>
                  <a:noFill/>
                </a:ln>
                <a:solidFill>
                  <a:schemeClr val="tx1"/>
                </a:solidFill>
                <a:effectLst/>
                <a:cs typeface="Times New Roman" panose="02020603050405020304" pitchFamily="18" charset="0"/>
              </a:rPr>
              <a:t> Classifier.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271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698" y="236931"/>
            <a:ext cx="9175102" cy="1143000"/>
          </a:xfrm>
        </p:spPr>
        <p:txBody>
          <a:bodyPr>
            <a:normAutofit/>
          </a:bodyPr>
          <a:lstStyle/>
          <a:p>
            <a:pPr algn="ctr"/>
            <a:r>
              <a:rPr lang="en-US" b="1" cap="small" dirty="0">
                <a:solidFill>
                  <a:schemeClr val="accent2">
                    <a:lumMod val="60000"/>
                    <a:lumOff val="40000"/>
                  </a:schemeClr>
                </a:solidFill>
              </a:rPr>
              <a:t>problem</a:t>
            </a:r>
            <a:r>
              <a:rPr lang="en-US" b="1" cap="small" dirty="0"/>
              <a:t> </a:t>
            </a:r>
            <a:r>
              <a:rPr lang="en-US" b="1" cap="small" dirty="0">
                <a:solidFill>
                  <a:schemeClr val="accent2">
                    <a:lumMod val="60000"/>
                    <a:lumOff val="40000"/>
                  </a:schemeClr>
                </a:solidFill>
              </a:rPr>
              <a:t>statement</a:t>
            </a:r>
          </a:p>
        </p:txBody>
      </p:sp>
      <p:sp>
        <p:nvSpPr>
          <p:cNvPr id="3" name="Content Placeholder 2"/>
          <p:cNvSpPr>
            <a:spLocks noGrp="1"/>
          </p:cNvSpPr>
          <p:nvPr>
            <p:ph idx="1"/>
          </p:nvPr>
        </p:nvSpPr>
        <p:spPr>
          <a:xfrm>
            <a:off x="-65314" y="1894113"/>
            <a:ext cx="11419114" cy="4726955"/>
          </a:xfrm>
        </p:spPr>
        <p:txBody>
          <a:bodyPr>
            <a:normAutofit/>
          </a:bodyPr>
          <a:lstStyle/>
          <a:p>
            <a:r>
              <a:rPr lang="en-US" sz="2800" b="0" i="0" u="none" strike="noStrike" dirty="0">
                <a:solidFill>
                  <a:srgbClr val="000000"/>
                </a:solidFill>
                <a:effectLst/>
                <a:latin typeface="Arial" panose="020B0604020202020204" pitchFamily="34" charset="0"/>
              </a:rPr>
              <a:t> </a:t>
            </a:r>
            <a:r>
              <a:rPr lang="en-US" dirty="0"/>
              <a:t>The wide adaptation of computer-based technology in the health care industry resulted in the accumulation of electronic data. Due to the substantial amounts of data, medical doctors are facing challenges to analyze symptoms accurately and identify diseases at an early stage. Certain Diseases and problems relating to health such as cholera, </a:t>
            </a:r>
            <a:r>
              <a:rPr lang="en-US" dirty="0" err="1"/>
              <a:t>anaemia</a:t>
            </a:r>
            <a:r>
              <a:rPr lang="en-US" dirty="0"/>
              <a:t>, brain tumor, cancer, kidney failure, dengue, diabetes, migraine, jaundice, hepatitis, aids etc., lead to serious health effects and can sometimes prove to be fatal. However, supervised machine learning (ML) algorithms have showcased significant potential in surpassing standard systems for disease diagnosis and aiding medical experts in the early detection of high-risk diseases. The aim of developing classifier system using machine learning algorithms is to immensely help to solve the health-related issues by assisting the physicians to predict and diagnose diseases at an early stage. This research work carried out demonstrates the disease prediction system developed using Machine learning algorithms such as Random forest classifier, SVM, and KNN.</a:t>
            </a:r>
            <a:endParaRPr lang="en-US" dirty="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BD29847A-037B-4C47-B8E3-5257362A4C86}"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492E4F13-14D4-4D48-9E57-79DDFF7B19B9}"/>
              </a:ext>
            </a:extLst>
          </p:cNvPr>
          <p:cNvGraphicFramePr>
            <a:graphicFrameLocks noGrp="1"/>
          </p:cNvGraphicFramePr>
          <p:nvPr>
            <p:extLst>
              <p:ext uri="{D42A27DB-BD31-4B8C-83A1-F6EECF244321}">
                <p14:modId xmlns:p14="http://schemas.microsoft.com/office/powerpoint/2010/main" val="1810532617"/>
              </p:ext>
            </p:extLst>
          </p:nvPr>
        </p:nvGraphicFramePr>
        <p:xfrm>
          <a:off x="0" y="0"/>
          <a:ext cx="12191999" cy="6858000"/>
        </p:xfrm>
        <a:graphic>
          <a:graphicData uri="http://schemas.openxmlformats.org/drawingml/2006/table">
            <a:tbl>
              <a:tblPr firstRow="1" bandRow="1">
                <a:tableStyleId>{93296810-A885-4BE3-A3E7-6D5BEEA58F35}</a:tableStyleId>
              </a:tblPr>
              <a:tblGrid>
                <a:gridCol w="1169565">
                  <a:extLst>
                    <a:ext uri="{9D8B030D-6E8A-4147-A177-3AD203B41FA5}">
                      <a16:colId xmlns:a16="http://schemas.microsoft.com/office/drawing/2014/main" val="1139275207"/>
                    </a:ext>
                  </a:extLst>
                </a:gridCol>
                <a:gridCol w="1851813">
                  <a:extLst>
                    <a:ext uri="{9D8B030D-6E8A-4147-A177-3AD203B41FA5}">
                      <a16:colId xmlns:a16="http://schemas.microsoft.com/office/drawing/2014/main" val="4018466964"/>
                    </a:ext>
                  </a:extLst>
                </a:gridCol>
                <a:gridCol w="2783133">
                  <a:extLst>
                    <a:ext uri="{9D8B030D-6E8A-4147-A177-3AD203B41FA5}">
                      <a16:colId xmlns:a16="http://schemas.microsoft.com/office/drawing/2014/main" val="884780916"/>
                    </a:ext>
                  </a:extLst>
                </a:gridCol>
                <a:gridCol w="2837281">
                  <a:extLst>
                    <a:ext uri="{9D8B030D-6E8A-4147-A177-3AD203B41FA5}">
                      <a16:colId xmlns:a16="http://schemas.microsoft.com/office/drawing/2014/main" val="1872288566"/>
                    </a:ext>
                  </a:extLst>
                </a:gridCol>
                <a:gridCol w="3550207">
                  <a:extLst>
                    <a:ext uri="{9D8B030D-6E8A-4147-A177-3AD203B41FA5}">
                      <a16:colId xmlns:a16="http://schemas.microsoft.com/office/drawing/2014/main" val="3358386487"/>
                    </a:ext>
                  </a:extLst>
                </a:gridCol>
              </a:tblGrid>
              <a:tr h="748197">
                <a:tc>
                  <a:txBody>
                    <a:bodyPr/>
                    <a:lstStyle/>
                    <a:p>
                      <a:r>
                        <a:rPr lang="en-US" dirty="0"/>
                        <a:t>SR. NO</a:t>
                      </a:r>
                    </a:p>
                  </a:txBody>
                  <a:tcPr/>
                </a:tc>
                <a:tc>
                  <a:txBody>
                    <a:bodyPr/>
                    <a:lstStyle/>
                    <a:p>
                      <a:r>
                        <a:rPr lang="en-US" dirty="0"/>
                        <a:t>PUBLICATION ON YEAR</a:t>
                      </a:r>
                    </a:p>
                  </a:txBody>
                  <a:tcPr/>
                </a:tc>
                <a:tc>
                  <a:txBody>
                    <a:bodyPr/>
                    <a:lstStyle/>
                    <a:p>
                      <a:r>
                        <a:rPr lang="en-US" dirty="0"/>
                        <a:t>NAME OF AUTHOR</a:t>
                      </a:r>
                    </a:p>
                  </a:txBody>
                  <a:tcPr/>
                </a:tc>
                <a:tc>
                  <a:txBody>
                    <a:bodyPr/>
                    <a:lstStyle/>
                    <a:p>
                      <a:r>
                        <a:rPr lang="en-US" dirty="0"/>
                        <a:t>TITLE OF PAPER</a:t>
                      </a:r>
                    </a:p>
                  </a:txBody>
                  <a:tcPr/>
                </a:tc>
                <a:tc>
                  <a:txBody>
                    <a:bodyPr/>
                    <a:lstStyle/>
                    <a:p>
                      <a:r>
                        <a:rPr lang="en-US" dirty="0"/>
                        <a:t>FEATURES PROVIDED</a:t>
                      </a:r>
                    </a:p>
                  </a:txBody>
                  <a:tcPr/>
                </a:tc>
                <a:extLst>
                  <a:ext uri="{0D108BD9-81ED-4DB2-BD59-A6C34878D82A}">
                    <a16:rowId xmlns:a16="http://schemas.microsoft.com/office/drawing/2014/main" val="1742171132"/>
                  </a:ext>
                </a:extLst>
              </a:tr>
              <a:tr h="1638164">
                <a:tc>
                  <a:txBody>
                    <a:bodyPr/>
                    <a:lstStyle/>
                    <a:p>
                      <a:r>
                        <a:rPr lang="en-US" dirty="0"/>
                        <a:t>1</a:t>
                      </a:r>
                    </a:p>
                  </a:txBody>
                  <a:tcPr/>
                </a:tc>
                <a:tc>
                  <a:txBody>
                    <a:bodyPr/>
                    <a:lstStyle/>
                    <a:p>
                      <a:r>
                        <a:rPr lang="en-US" dirty="0"/>
                        <a:t>2016</a:t>
                      </a:r>
                    </a:p>
                  </a:txBody>
                  <a:tcPr/>
                </a:tc>
                <a:tc>
                  <a:txBody>
                    <a:bodyPr/>
                    <a:lstStyle/>
                    <a:p>
                      <a:r>
                        <a:rPr lang="en-IN" sz="1800" dirty="0" err="1">
                          <a:effectLst/>
                          <a:ea typeface="Times New Roman" panose="02020603050405020304" pitchFamily="18" charset="0"/>
                        </a:rPr>
                        <a:t>Divya</a:t>
                      </a:r>
                      <a:r>
                        <a:rPr lang="en-IN" sz="1800" dirty="0">
                          <a:effectLst/>
                          <a:ea typeface="Times New Roman" panose="02020603050405020304" pitchFamily="18" charset="0"/>
                        </a:rPr>
                        <a:t> Jain, </a:t>
                      </a:r>
                      <a:r>
                        <a:rPr lang="en-IN" sz="1800" dirty="0" err="1">
                          <a:effectLst/>
                          <a:ea typeface="Times New Roman" panose="02020603050405020304" pitchFamily="18" charset="0"/>
                        </a:rPr>
                        <a:t>Vijendra</a:t>
                      </a:r>
                      <a:r>
                        <a:rPr lang="en-IN" sz="1800" dirty="0">
                          <a:effectLst/>
                          <a:ea typeface="Times New Roman" panose="02020603050405020304" pitchFamily="18" charset="0"/>
                        </a:rPr>
                        <a:t> Singh</a:t>
                      </a:r>
                      <a:endParaRPr lang="en-US" dirty="0"/>
                    </a:p>
                  </a:txBody>
                  <a:tcPr/>
                </a:tc>
                <a:tc>
                  <a:txBody>
                    <a:bodyPr/>
                    <a:lstStyle/>
                    <a:p>
                      <a:r>
                        <a:rPr lang="en-IN" sz="1800" dirty="0">
                          <a:effectLst/>
                          <a:ea typeface="Times New Roman" panose="02020603050405020304" pitchFamily="18" charset="0"/>
                        </a:rPr>
                        <a:t>Utilization of Data Mining Classification Approach for Disease Prediction</a:t>
                      </a:r>
                      <a:endParaRPr lang="en-US" dirty="0"/>
                    </a:p>
                  </a:txBody>
                  <a:tcPr/>
                </a:tc>
                <a:tc>
                  <a:txBody>
                    <a:bodyPr/>
                    <a:lstStyle/>
                    <a:p>
                      <a:r>
                        <a:rPr lang="en-IN" sz="1800" dirty="0">
                          <a:effectLst/>
                          <a:ea typeface="Times New Roman" panose="02020603050405020304" pitchFamily="18" charset="0"/>
                        </a:rPr>
                        <a:t>Data Mining Technology The use of a Disease Predictability System is well known and emerges successfully in this area.</a:t>
                      </a:r>
                      <a:endParaRPr lang="en-US" dirty="0"/>
                    </a:p>
                  </a:txBody>
                  <a:tcPr/>
                </a:tc>
                <a:extLst>
                  <a:ext uri="{0D108BD9-81ED-4DB2-BD59-A6C34878D82A}">
                    <a16:rowId xmlns:a16="http://schemas.microsoft.com/office/drawing/2014/main" val="1123325602"/>
                  </a:ext>
                </a:extLst>
              </a:tr>
              <a:tr h="2093108">
                <a:tc>
                  <a:txBody>
                    <a:bodyPr/>
                    <a:lstStyle/>
                    <a:p>
                      <a:r>
                        <a:rPr lang="en-US" dirty="0"/>
                        <a:t>2</a:t>
                      </a:r>
                    </a:p>
                  </a:txBody>
                  <a:tcPr/>
                </a:tc>
                <a:tc>
                  <a:txBody>
                    <a:bodyPr/>
                    <a:lstStyle/>
                    <a:p>
                      <a:r>
                        <a:rPr lang="en-IN" sz="1800" dirty="0">
                          <a:effectLst/>
                          <a:ea typeface="Times New Roman" panose="02020603050405020304" pitchFamily="18" charset="0"/>
                        </a:rPr>
                        <a:t>2020</a:t>
                      </a:r>
                      <a:endParaRPr lang="en-US" dirty="0"/>
                    </a:p>
                  </a:txBody>
                  <a:tcPr/>
                </a:tc>
                <a:tc>
                  <a:txBody>
                    <a:bodyPr/>
                    <a:lstStyle/>
                    <a:p>
                      <a:r>
                        <a:rPr lang="en-IN" sz="1800" dirty="0">
                          <a:effectLst/>
                          <a:ea typeface="Times New Roman" panose="02020603050405020304" pitchFamily="18" charset="0"/>
                        </a:rPr>
                        <a:t>Sneha </a:t>
                      </a:r>
                      <a:r>
                        <a:rPr lang="en-IN" sz="1800" dirty="0" err="1">
                          <a:effectLst/>
                          <a:ea typeface="Times New Roman" panose="02020603050405020304" pitchFamily="18" charset="0"/>
                        </a:rPr>
                        <a:t>Grampurohit</a:t>
                      </a:r>
                      <a:r>
                        <a:rPr lang="en-IN" sz="1800" dirty="0">
                          <a:effectLst/>
                          <a:ea typeface="Times New Roman" panose="02020603050405020304" pitchFamily="18" charset="0"/>
                        </a:rPr>
                        <a:t>, Chetan </a:t>
                      </a:r>
                      <a:r>
                        <a:rPr lang="en-IN" sz="1800" dirty="0" err="1">
                          <a:effectLst/>
                          <a:ea typeface="Times New Roman" panose="02020603050405020304" pitchFamily="18" charset="0"/>
                        </a:rPr>
                        <a:t>Sagarnal</a:t>
                      </a:r>
                      <a:endParaRPr lang="en-US" dirty="0"/>
                    </a:p>
                  </a:txBody>
                  <a:tcPr/>
                </a:tc>
                <a:tc>
                  <a:txBody>
                    <a:bodyPr/>
                    <a:lstStyle/>
                    <a:p>
                      <a:r>
                        <a:rPr lang="en-IN" sz="1800" dirty="0">
                          <a:effectLst/>
                          <a:ea typeface="Times New Roman" panose="02020603050405020304" pitchFamily="18" charset="0"/>
                        </a:rPr>
                        <a:t>Disease Prediction using Machine Learning Algorithms</a:t>
                      </a:r>
                      <a:endParaRPr lang="en-US" dirty="0"/>
                    </a:p>
                  </a:txBody>
                  <a:tcPr/>
                </a:tc>
                <a:tc>
                  <a:txBody>
                    <a:bodyPr/>
                    <a:lstStyle/>
                    <a:p>
                      <a:r>
                        <a:rPr lang="en-IN" sz="1800" dirty="0">
                          <a:effectLst/>
                          <a:ea typeface="Times New Roman" panose="02020603050405020304" pitchFamily="18" charset="0"/>
                        </a:rPr>
                        <a:t>The disease prediction system developed using Machine learning algorithms namely, Decision Tree classifier, Random forest classifier, and Naïve Bayes classifier.</a:t>
                      </a:r>
                      <a:endParaRPr lang="en-US" dirty="0"/>
                    </a:p>
                  </a:txBody>
                  <a:tcPr/>
                </a:tc>
                <a:extLst>
                  <a:ext uri="{0D108BD9-81ED-4DB2-BD59-A6C34878D82A}">
                    <a16:rowId xmlns:a16="http://schemas.microsoft.com/office/drawing/2014/main" val="1039109934"/>
                  </a:ext>
                </a:extLst>
              </a:tr>
              <a:tr h="2378531">
                <a:tc>
                  <a:txBody>
                    <a:bodyPr/>
                    <a:lstStyle/>
                    <a:p>
                      <a:r>
                        <a:rPr lang="en-US" dirty="0"/>
                        <a:t>3</a:t>
                      </a:r>
                    </a:p>
                  </a:txBody>
                  <a:tcPr/>
                </a:tc>
                <a:tc>
                  <a:txBody>
                    <a:bodyPr/>
                    <a:lstStyle/>
                    <a:p>
                      <a:r>
                        <a:rPr lang="en-IN" sz="1800" dirty="0">
                          <a:effectLst/>
                          <a:ea typeface="Times New Roman" panose="02020603050405020304" pitchFamily="18" charset="0"/>
                        </a:rPr>
                        <a:t>2019</a:t>
                      </a:r>
                      <a:endParaRPr lang="en-US" dirty="0"/>
                    </a:p>
                  </a:txBody>
                  <a:tcPr/>
                </a:tc>
                <a:tc>
                  <a:txBody>
                    <a:bodyPr/>
                    <a:lstStyle/>
                    <a:p>
                      <a:r>
                        <a:rPr lang="en-IN" sz="1800" dirty="0">
                          <a:effectLst/>
                          <a:ea typeface="Times New Roman" panose="02020603050405020304" pitchFamily="18" charset="0"/>
                        </a:rPr>
                        <a:t>Maurya, A., </a:t>
                      </a:r>
                      <a:r>
                        <a:rPr lang="en-IN" sz="1800" dirty="0" err="1">
                          <a:effectLst/>
                          <a:ea typeface="Times New Roman" panose="02020603050405020304" pitchFamily="18" charset="0"/>
                        </a:rPr>
                        <a:t>Wable</a:t>
                      </a:r>
                      <a:r>
                        <a:rPr lang="en-IN" sz="1800" dirty="0">
                          <a:effectLst/>
                          <a:ea typeface="Times New Roman" panose="02020603050405020304" pitchFamily="18" charset="0"/>
                        </a:rPr>
                        <a:t>, R., Shinde, R., John, S., Jadhav, R., &amp; </a:t>
                      </a:r>
                      <a:r>
                        <a:rPr lang="en-IN" sz="1800" dirty="0" err="1">
                          <a:effectLst/>
                          <a:ea typeface="Times New Roman" panose="02020603050405020304" pitchFamily="18" charset="0"/>
                        </a:rPr>
                        <a:t>Dakshayani</a:t>
                      </a:r>
                      <a:endParaRPr lang="en-US" dirty="0"/>
                    </a:p>
                  </a:txBody>
                  <a:tcPr/>
                </a:tc>
                <a:tc>
                  <a:txBody>
                    <a:bodyPr/>
                    <a:lstStyle/>
                    <a:p>
                      <a:r>
                        <a:rPr lang="en-IN" sz="1800" dirty="0">
                          <a:effectLst/>
                          <a:ea typeface="Times New Roman" panose="02020603050405020304" pitchFamily="18" charset="0"/>
                        </a:rPr>
                        <a:t>Chronic Kidney Disease Prediction and Recommendation of Suitable Diet Plan by using Machine Learning</a:t>
                      </a:r>
                      <a:endParaRPr lang="en-US" dirty="0"/>
                    </a:p>
                  </a:txBody>
                  <a:tcPr/>
                </a:tc>
                <a:tc>
                  <a:txBody>
                    <a:bodyPr/>
                    <a:lstStyle/>
                    <a:p>
                      <a:r>
                        <a:rPr lang="en-IN" sz="1800" dirty="0">
                          <a:effectLst/>
                          <a:ea typeface="Times New Roman" panose="02020603050405020304" pitchFamily="18" charset="0"/>
                        </a:rPr>
                        <a:t>The proposed system which includes the 4 main modules, namely pre-data processing, feature extraction, descriptive areas based on blood potassium levels, dietary module.</a:t>
                      </a:r>
                      <a:endParaRPr lang="en-US" dirty="0"/>
                    </a:p>
                  </a:txBody>
                  <a:tcPr/>
                </a:tc>
                <a:extLst>
                  <a:ext uri="{0D108BD9-81ED-4DB2-BD59-A6C34878D82A}">
                    <a16:rowId xmlns:a16="http://schemas.microsoft.com/office/drawing/2014/main" val="315239641"/>
                  </a:ext>
                </a:extLst>
              </a:tr>
            </a:tbl>
          </a:graphicData>
        </a:graphic>
      </p:graphicFrame>
    </p:spTree>
    <p:extLst>
      <p:ext uri="{BB962C8B-B14F-4D97-AF65-F5344CB8AC3E}">
        <p14:creationId xmlns:p14="http://schemas.microsoft.com/office/powerpoint/2010/main" val="164550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5B92B4F-0EF3-43A2-97F6-7746C42A27B0}"/>
              </a:ext>
            </a:extLst>
          </p:cNvPr>
          <p:cNvGraphicFramePr>
            <a:graphicFrameLocks noGrp="1"/>
          </p:cNvGraphicFramePr>
          <p:nvPr>
            <p:extLst>
              <p:ext uri="{D42A27DB-BD31-4B8C-83A1-F6EECF244321}">
                <p14:modId xmlns:p14="http://schemas.microsoft.com/office/powerpoint/2010/main" val="703632900"/>
              </p:ext>
            </p:extLst>
          </p:nvPr>
        </p:nvGraphicFramePr>
        <p:xfrm>
          <a:off x="1" y="0"/>
          <a:ext cx="12191999" cy="7527758"/>
        </p:xfrm>
        <a:graphic>
          <a:graphicData uri="http://schemas.openxmlformats.org/drawingml/2006/table">
            <a:tbl>
              <a:tblPr firstRow="1" bandRow="1">
                <a:tableStyleId>{93296810-A885-4BE3-A3E7-6D5BEEA58F35}</a:tableStyleId>
              </a:tblPr>
              <a:tblGrid>
                <a:gridCol w="1308541">
                  <a:extLst>
                    <a:ext uri="{9D8B030D-6E8A-4147-A177-3AD203B41FA5}">
                      <a16:colId xmlns:a16="http://schemas.microsoft.com/office/drawing/2014/main" val="925551813"/>
                    </a:ext>
                  </a:extLst>
                </a:gridCol>
                <a:gridCol w="1851813">
                  <a:extLst>
                    <a:ext uri="{9D8B030D-6E8A-4147-A177-3AD203B41FA5}">
                      <a16:colId xmlns:a16="http://schemas.microsoft.com/office/drawing/2014/main" val="3139123857"/>
                    </a:ext>
                  </a:extLst>
                </a:gridCol>
                <a:gridCol w="2685669">
                  <a:extLst>
                    <a:ext uri="{9D8B030D-6E8A-4147-A177-3AD203B41FA5}">
                      <a16:colId xmlns:a16="http://schemas.microsoft.com/office/drawing/2014/main" val="2198986275"/>
                    </a:ext>
                  </a:extLst>
                </a:gridCol>
                <a:gridCol w="2631523">
                  <a:extLst>
                    <a:ext uri="{9D8B030D-6E8A-4147-A177-3AD203B41FA5}">
                      <a16:colId xmlns:a16="http://schemas.microsoft.com/office/drawing/2014/main" val="376229816"/>
                    </a:ext>
                  </a:extLst>
                </a:gridCol>
                <a:gridCol w="3714453">
                  <a:extLst>
                    <a:ext uri="{9D8B030D-6E8A-4147-A177-3AD203B41FA5}">
                      <a16:colId xmlns:a16="http://schemas.microsoft.com/office/drawing/2014/main" val="881262120"/>
                    </a:ext>
                  </a:extLst>
                </a:gridCol>
              </a:tblGrid>
              <a:tr h="803225">
                <a:tc>
                  <a:txBody>
                    <a:bodyPr/>
                    <a:lstStyle/>
                    <a:p>
                      <a:r>
                        <a:rPr lang="en-US" dirty="0"/>
                        <a:t>SR. NO</a:t>
                      </a:r>
                    </a:p>
                  </a:txBody>
                  <a:tcPr/>
                </a:tc>
                <a:tc>
                  <a:txBody>
                    <a:bodyPr/>
                    <a:lstStyle/>
                    <a:p>
                      <a:r>
                        <a:rPr lang="en-US" dirty="0"/>
                        <a:t>PUBLICATION ON YEAR</a:t>
                      </a:r>
                    </a:p>
                  </a:txBody>
                  <a:tcPr/>
                </a:tc>
                <a:tc>
                  <a:txBody>
                    <a:bodyPr/>
                    <a:lstStyle/>
                    <a:p>
                      <a:r>
                        <a:rPr lang="en-US" dirty="0"/>
                        <a:t>NAME OF AUTHOR</a:t>
                      </a:r>
                    </a:p>
                  </a:txBody>
                  <a:tcPr/>
                </a:tc>
                <a:tc>
                  <a:txBody>
                    <a:bodyPr/>
                    <a:lstStyle/>
                    <a:p>
                      <a:r>
                        <a:rPr lang="en-US" dirty="0"/>
                        <a:t>TITLE OF PAPER</a:t>
                      </a:r>
                    </a:p>
                  </a:txBody>
                  <a:tcPr/>
                </a:tc>
                <a:tc>
                  <a:txBody>
                    <a:bodyPr/>
                    <a:lstStyle/>
                    <a:p>
                      <a:r>
                        <a:rPr lang="en-US" dirty="0"/>
                        <a:t>FEATURES PROVIDED</a:t>
                      </a:r>
                    </a:p>
                  </a:txBody>
                  <a:tcPr/>
                </a:tc>
                <a:extLst>
                  <a:ext uri="{0D108BD9-81ED-4DB2-BD59-A6C34878D82A}">
                    <a16:rowId xmlns:a16="http://schemas.microsoft.com/office/drawing/2014/main" val="598779699"/>
                  </a:ext>
                </a:extLst>
              </a:tr>
              <a:tr h="1878213">
                <a:tc>
                  <a:txBody>
                    <a:bodyPr/>
                    <a:lstStyle/>
                    <a:p>
                      <a:r>
                        <a:rPr lang="en-US" dirty="0"/>
                        <a:t>4</a:t>
                      </a:r>
                    </a:p>
                  </a:txBody>
                  <a:tcPr/>
                </a:tc>
                <a:tc>
                  <a:txBody>
                    <a:bodyPr/>
                    <a:lstStyle/>
                    <a:p>
                      <a:r>
                        <a:rPr lang="en-US" dirty="0"/>
                        <a:t>2015</a:t>
                      </a:r>
                    </a:p>
                  </a:txBody>
                  <a:tcPr/>
                </a:tc>
                <a:tc>
                  <a:txBody>
                    <a:bodyPr/>
                    <a:lstStyle/>
                    <a:p>
                      <a:r>
                        <a:rPr lang="en-IN" sz="1800" dirty="0">
                          <a:effectLst/>
                          <a:ea typeface="Times New Roman" panose="02020603050405020304" pitchFamily="18" charset="0"/>
                        </a:rPr>
                        <a:t>R. </a:t>
                      </a:r>
                      <a:r>
                        <a:rPr lang="en-IN" sz="1800" dirty="0" err="1">
                          <a:effectLst/>
                          <a:ea typeface="Times New Roman" panose="02020603050405020304" pitchFamily="18" charset="0"/>
                        </a:rPr>
                        <a:t>Tamilarasi</a:t>
                      </a:r>
                      <a:r>
                        <a:rPr lang="en-IN" sz="1800" dirty="0">
                          <a:effectLst/>
                          <a:ea typeface="Times New Roman" panose="02020603050405020304" pitchFamily="18" charset="0"/>
                        </a:rPr>
                        <a:t> , </a:t>
                      </a:r>
                      <a:r>
                        <a:rPr lang="en-IN" sz="1800" dirty="0" err="1">
                          <a:effectLst/>
                          <a:ea typeface="Times New Roman" panose="02020603050405020304" pitchFamily="18" charset="0"/>
                        </a:rPr>
                        <a:t>Dr.</a:t>
                      </a:r>
                      <a:r>
                        <a:rPr lang="en-IN" sz="1800" dirty="0">
                          <a:effectLst/>
                          <a:ea typeface="Times New Roman" panose="02020603050405020304" pitchFamily="18" charset="0"/>
                        </a:rPr>
                        <a:t> R. </a:t>
                      </a:r>
                      <a:r>
                        <a:rPr lang="en-IN" sz="1800" dirty="0" err="1">
                          <a:effectLst/>
                          <a:ea typeface="Times New Roman" panose="02020603050405020304" pitchFamily="18" charset="0"/>
                        </a:rPr>
                        <a:t>Porkodi</a:t>
                      </a:r>
                      <a:endParaRPr lang="en-US" dirty="0"/>
                    </a:p>
                  </a:txBody>
                  <a:tcPr/>
                </a:tc>
                <a:tc>
                  <a:txBody>
                    <a:bodyPr/>
                    <a:lstStyle/>
                    <a:p>
                      <a:r>
                        <a:rPr lang="en-IN" sz="1800" dirty="0">
                          <a:effectLst/>
                          <a:ea typeface="Times New Roman" panose="02020603050405020304" pitchFamily="18" charset="0"/>
                        </a:rPr>
                        <a:t>A Study and Analysis of Disease Prediction Techniques in Data Mining for Healthcare</a:t>
                      </a:r>
                      <a:endParaRPr lang="en-US" dirty="0"/>
                    </a:p>
                  </a:txBody>
                  <a:tcPr/>
                </a:tc>
                <a:tc>
                  <a:txBody>
                    <a:bodyPr/>
                    <a:lstStyle/>
                    <a:p>
                      <a:r>
                        <a:rPr lang="en-IN" sz="1800" dirty="0">
                          <a:effectLst/>
                          <a:ea typeface="Times New Roman" panose="02020603050405020304" pitchFamily="18" charset="0"/>
                        </a:rPr>
                        <a:t>The effectiveness of different methods of classifying broad dataset. Similar algorithms include Naïve Bayes, K's closest </a:t>
                      </a:r>
                      <a:r>
                        <a:rPr lang="en-IN" sz="1800" dirty="0" err="1">
                          <a:effectLst/>
                          <a:ea typeface="Times New Roman" panose="02020603050405020304" pitchFamily="18" charset="0"/>
                        </a:rPr>
                        <a:t>neighbor</a:t>
                      </a:r>
                      <a:r>
                        <a:rPr lang="en-IN" sz="1800" dirty="0">
                          <a:effectLst/>
                          <a:ea typeface="Times New Roman" panose="02020603050405020304" pitchFamily="18" charset="0"/>
                        </a:rPr>
                        <a:t>, Artificial Neural Network, tree of decision.</a:t>
                      </a:r>
                      <a:endParaRPr lang="en-US" dirty="0"/>
                    </a:p>
                  </a:txBody>
                  <a:tcPr/>
                </a:tc>
                <a:extLst>
                  <a:ext uri="{0D108BD9-81ED-4DB2-BD59-A6C34878D82A}">
                    <a16:rowId xmlns:a16="http://schemas.microsoft.com/office/drawing/2014/main" val="4291471592"/>
                  </a:ext>
                </a:extLst>
              </a:tr>
              <a:tr h="2408922">
                <a:tc>
                  <a:txBody>
                    <a:bodyPr/>
                    <a:lstStyle/>
                    <a:p>
                      <a:r>
                        <a:rPr lang="en-US" dirty="0"/>
                        <a:t>5</a:t>
                      </a:r>
                    </a:p>
                  </a:txBody>
                  <a:tcPr/>
                </a:tc>
                <a:tc>
                  <a:txBody>
                    <a:bodyPr/>
                    <a:lstStyle/>
                    <a:p>
                      <a:r>
                        <a:rPr lang="en-IN" sz="1800" b="0" i="0" kern="1200" dirty="0">
                          <a:solidFill>
                            <a:schemeClr val="dk1"/>
                          </a:solidFill>
                          <a:effectLst/>
                          <a:latin typeface="+mn-lt"/>
                          <a:ea typeface="+mn-ea"/>
                          <a:cs typeface="+mn-cs"/>
                        </a:rPr>
                        <a:t>2016 </a:t>
                      </a:r>
                    </a:p>
                    <a:p>
                      <a:br>
                        <a:rPr lang="en-IN" sz="1800" b="0" i="0" kern="1200" dirty="0">
                          <a:solidFill>
                            <a:schemeClr val="dk1"/>
                          </a:solidFill>
                          <a:effectLst/>
                          <a:latin typeface="+mn-lt"/>
                          <a:ea typeface="+mn-ea"/>
                          <a:cs typeface="+mn-cs"/>
                        </a:rPr>
                      </a:br>
                      <a:endParaRPr lang="en-US" dirty="0"/>
                    </a:p>
                  </a:txBody>
                  <a:tcPr/>
                </a:tc>
                <a:tc>
                  <a:txBody>
                    <a:bodyPr/>
                    <a:lstStyle/>
                    <a:p>
                      <a:r>
                        <a:rPr lang="en-IN" sz="1800" b="0" i="0" kern="1200" dirty="0">
                          <a:solidFill>
                            <a:schemeClr val="dk1"/>
                          </a:solidFill>
                          <a:effectLst/>
                          <a:latin typeface="+mn-lt"/>
                          <a:ea typeface="+mn-ea"/>
                          <a:cs typeface="+mn-cs"/>
                        </a:rPr>
                        <a:t>Ritika Chadha, </a:t>
                      </a:r>
                      <a:r>
                        <a:rPr lang="en-IN" sz="1800" b="0" i="0" kern="1200" dirty="0" err="1">
                          <a:solidFill>
                            <a:schemeClr val="dk1"/>
                          </a:solidFill>
                          <a:effectLst/>
                          <a:latin typeface="+mn-lt"/>
                          <a:ea typeface="+mn-ea"/>
                          <a:cs typeface="+mn-cs"/>
                        </a:rPr>
                        <a:t>Shubhankar</a:t>
                      </a:r>
                      <a:r>
                        <a:rPr lang="en-IN" sz="1800" b="0" i="0" kern="1200" dirty="0">
                          <a:solidFill>
                            <a:schemeClr val="dk1"/>
                          </a:solidFill>
                          <a:effectLst/>
                          <a:latin typeface="+mn-lt"/>
                          <a:ea typeface="+mn-ea"/>
                          <a:cs typeface="+mn-cs"/>
                        </a:rPr>
                        <a:t> Mayank, Anurag Vardhan and </a:t>
                      </a:r>
                      <a:r>
                        <a:rPr lang="en-IN" sz="1800" b="0" i="0" kern="1200" dirty="0" err="1">
                          <a:solidFill>
                            <a:schemeClr val="dk1"/>
                          </a:solidFill>
                          <a:effectLst/>
                          <a:latin typeface="+mn-lt"/>
                          <a:ea typeface="+mn-ea"/>
                          <a:cs typeface="+mn-cs"/>
                        </a:rPr>
                        <a:t>Tribikram</a:t>
                      </a:r>
                      <a:r>
                        <a:rPr lang="en-IN" sz="1800" b="0" i="0" kern="1200" dirty="0">
                          <a:solidFill>
                            <a:schemeClr val="dk1"/>
                          </a:solidFill>
                          <a:effectLst/>
                          <a:latin typeface="+mn-lt"/>
                          <a:ea typeface="+mn-ea"/>
                          <a:cs typeface="+mn-cs"/>
                        </a:rPr>
                        <a:t> Pradhan.</a:t>
                      </a:r>
                      <a:endParaRPr lang="en-US" dirty="0"/>
                    </a:p>
                  </a:txBody>
                  <a:tcPr/>
                </a:tc>
                <a:tc>
                  <a:txBody>
                    <a:bodyPr/>
                    <a:lstStyle/>
                    <a:p>
                      <a:r>
                        <a:rPr lang="en-US" sz="1800" b="0" i="0" kern="1200" dirty="0">
                          <a:solidFill>
                            <a:schemeClr val="dk1"/>
                          </a:solidFill>
                          <a:effectLst/>
                          <a:latin typeface="+mn-lt"/>
                          <a:ea typeface="+mn-ea"/>
                          <a:cs typeface="+mn-cs"/>
                        </a:rPr>
                        <a:t>Application of Data </a:t>
                      </a:r>
                    </a:p>
                    <a:p>
                      <a:r>
                        <a:rPr lang="en-US" sz="1800" b="0" i="0" kern="1200" dirty="0">
                          <a:solidFill>
                            <a:schemeClr val="dk1"/>
                          </a:solidFill>
                          <a:effectLst/>
                          <a:latin typeface="+mn-lt"/>
                          <a:ea typeface="+mn-ea"/>
                          <a:cs typeface="+mn-cs"/>
                        </a:rPr>
                        <a:t>Mining Techniques </a:t>
                      </a:r>
                    </a:p>
                    <a:p>
                      <a:r>
                        <a:rPr lang="en-US" sz="1800" b="0" i="0" kern="1200" dirty="0">
                          <a:solidFill>
                            <a:schemeClr val="dk1"/>
                          </a:solidFill>
                          <a:effectLst/>
                          <a:latin typeface="+mn-lt"/>
                          <a:ea typeface="+mn-ea"/>
                          <a:cs typeface="+mn-cs"/>
                        </a:rPr>
                        <a:t>on Heart Disease </a:t>
                      </a:r>
                    </a:p>
                    <a:p>
                      <a:r>
                        <a:rPr lang="en-US" sz="1800" b="0" i="0" kern="1200" dirty="0">
                          <a:solidFill>
                            <a:schemeClr val="dk1"/>
                          </a:solidFill>
                          <a:effectLst/>
                          <a:latin typeface="+mn-lt"/>
                          <a:ea typeface="+mn-ea"/>
                          <a:cs typeface="+mn-cs"/>
                        </a:rPr>
                        <a:t>Prediction: A </a:t>
                      </a:r>
                    </a:p>
                    <a:p>
                      <a:r>
                        <a:rPr lang="en-US" sz="1800" b="0" i="0" kern="1200" dirty="0">
                          <a:solidFill>
                            <a:schemeClr val="dk1"/>
                          </a:solidFill>
                          <a:effectLst/>
                          <a:latin typeface="+mn-lt"/>
                          <a:ea typeface="+mn-ea"/>
                          <a:cs typeface="+mn-cs"/>
                        </a:rPr>
                        <a:t>Survey </a:t>
                      </a:r>
                    </a:p>
                    <a:p>
                      <a:br>
                        <a:rPr lang="en-US" sz="1800" b="0" i="0" kern="1200" dirty="0">
                          <a:solidFill>
                            <a:schemeClr val="dk1"/>
                          </a:solidFill>
                          <a:effectLst/>
                          <a:latin typeface="+mn-lt"/>
                          <a:ea typeface="+mn-ea"/>
                          <a:cs typeface="+mn-cs"/>
                        </a:rPr>
                      </a:br>
                      <a:endParaRPr lang="en-US" dirty="0"/>
                    </a:p>
                  </a:txBody>
                  <a:tcPr/>
                </a:tc>
                <a:tc>
                  <a:txBody>
                    <a:bodyPr/>
                    <a:lstStyle/>
                    <a:p>
                      <a:r>
                        <a:rPr lang="en-US" sz="1800" b="0" i="0" kern="1200" dirty="0">
                          <a:solidFill>
                            <a:schemeClr val="dk1"/>
                          </a:solidFill>
                          <a:effectLst/>
                          <a:latin typeface="+mn-lt"/>
                          <a:ea typeface="+mn-ea"/>
                          <a:cs typeface="+mn-cs"/>
                        </a:rPr>
                        <a:t> Analyze different </a:t>
                      </a:r>
                    </a:p>
                    <a:p>
                      <a:r>
                        <a:rPr lang="en-US" sz="1800" b="0" i="0" kern="1200" dirty="0">
                          <a:solidFill>
                            <a:schemeClr val="dk1"/>
                          </a:solidFill>
                          <a:effectLst/>
                          <a:latin typeface="+mn-lt"/>
                          <a:ea typeface="+mn-ea"/>
                          <a:cs typeface="+mn-cs"/>
                        </a:rPr>
                        <a:t>mining techniques that </a:t>
                      </a:r>
                    </a:p>
                    <a:p>
                      <a:r>
                        <a:rPr lang="en-US" sz="1800" b="0" i="0" kern="1200" dirty="0">
                          <a:solidFill>
                            <a:schemeClr val="dk1"/>
                          </a:solidFill>
                          <a:effectLst/>
                          <a:latin typeface="+mn-lt"/>
                          <a:ea typeface="+mn-ea"/>
                          <a:cs typeface="+mn-cs"/>
                        </a:rPr>
                        <a:t>have been implemented </a:t>
                      </a:r>
                    </a:p>
                    <a:p>
                      <a:r>
                        <a:rPr lang="en-US" sz="1800" b="0" i="0" kern="1200" dirty="0">
                          <a:solidFill>
                            <a:schemeClr val="dk1"/>
                          </a:solidFill>
                          <a:effectLst/>
                          <a:latin typeface="+mn-lt"/>
                          <a:ea typeface="+mn-ea"/>
                          <a:cs typeface="+mn-cs"/>
                        </a:rPr>
                        <a:t>in the recent years for </a:t>
                      </a:r>
                    </a:p>
                    <a:p>
                      <a:r>
                        <a:rPr lang="en-US" sz="1800" b="0" i="0" kern="1200" dirty="0">
                          <a:solidFill>
                            <a:schemeClr val="dk1"/>
                          </a:solidFill>
                          <a:effectLst/>
                          <a:latin typeface="+mn-lt"/>
                          <a:ea typeface="+mn-ea"/>
                          <a:cs typeface="+mn-cs"/>
                        </a:rPr>
                        <a:t>identification of heart </a:t>
                      </a:r>
                    </a:p>
                    <a:p>
                      <a:r>
                        <a:rPr lang="en-US" sz="1800" b="0" i="0" kern="1200" dirty="0">
                          <a:solidFill>
                            <a:schemeClr val="dk1"/>
                          </a:solidFill>
                          <a:effectLst/>
                          <a:latin typeface="+mn-lt"/>
                          <a:ea typeface="+mn-ea"/>
                          <a:cs typeface="+mn-cs"/>
                        </a:rPr>
                        <a:t>Disease using Decision Trees, Genetic Algorithm ,Naïve Bayes and Neural Network .</a:t>
                      </a:r>
                    </a:p>
                    <a:p>
                      <a:br>
                        <a:rPr lang="en-US" sz="1800" b="0" i="0" kern="1200" dirty="0">
                          <a:solidFill>
                            <a:schemeClr val="dk1"/>
                          </a:solidFill>
                          <a:effectLst/>
                          <a:latin typeface="+mn-lt"/>
                          <a:ea typeface="+mn-ea"/>
                          <a:cs typeface="+mn-cs"/>
                        </a:rPr>
                      </a:br>
                      <a:endParaRPr lang="en-US" dirty="0"/>
                    </a:p>
                  </a:txBody>
                  <a:tcPr/>
                </a:tc>
                <a:extLst>
                  <a:ext uri="{0D108BD9-81ED-4DB2-BD59-A6C34878D82A}">
                    <a16:rowId xmlns:a16="http://schemas.microsoft.com/office/drawing/2014/main" val="2987297150"/>
                  </a:ext>
                </a:extLst>
              </a:tr>
              <a:tr h="1717706">
                <a:tc>
                  <a:txBody>
                    <a:bodyPr/>
                    <a:lstStyle/>
                    <a:p>
                      <a:r>
                        <a:rPr lang="en-US" dirty="0"/>
                        <a:t>6</a:t>
                      </a:r>
                    </a:p>
                  </a:txBody>
                  <a:tcPr/>
                </a:tc>
                <a:tc>
                  <a:txBody>
                    <a:bodyPr/>
                    <a:lstStyle/>
                    <a:p>
                      <a:r>
                        <a:rPr lang="en-IN" sz="1800" b="0" i="0" kern="1200" dirty="0">
                          <a:solidFill>
                            <a:schemeClr val="dk1"/>
                          </a:solidFill>
                          <a:effectLst/>
                          <a:latin typeface="+mn-lt"/>
                          <a:ea typeface="+mn-ea"/>
                          <a:cs typeface="+mn-cs"/>
                        </a:rPr>
                        <a:t>2015 </a:t>
                      </a:r>
                    </a:p>
                    <a:p>
                      <a:br>
                        <a:rPr lang="en-IN" sz="1800" b="0" i="0" kern="1200" dirty="0">
                          <a:solidFill>
                            <a:schemeClr val="dk1"/>
                          </a:solidFill>
                          <a:effectLst/>
                          <a:latin typeface="+mn-lt"/>
                          <a:ea typeface="+mn-ea"/>
                          <a:cs typeface="+mn-cs"/>
                        </a:rPr>
                      </a:br>
                      <a:endParaRPr lang="en-US" dirty="0"/>
                    </a:p>
                  </a:txBody>
                  <a:tcPr/>
                </a:tc>
                <a:tc>
                  <a:txBody>
                    <a:bodyPr/>
                    <a:lstStyle/>
                    <a:p>
                      <a:r>
                        <a:rPr lang="en-IN" sz="1800" b="0" i="0" kern="1200" dirty="0">
                          <a:solidFill>
                            <a:schemeClr val="dk1"/>
                          </a:solidFill>
                          <a:effectLst/>
                          <a:latin typeface="+mn-lt"/>
                          <a:ea typeface="+mn-ea"/>
                          <a:cs typeface="+mn-cs"/>
                        </a:rPr>
                        <a:t>S. </a:t>
                      </a:r>
                      <a:r>
                        <a:rPr lang="en-IN" sz="1800" b="0" i="0" kern="1200" dirty="0" err="1">
                          <a:solidFill>
                            <a:schemeClr val="dk1"/>
                          </a:solidFill>
                          <a:effectLst/>
                          <a:latin typeface="+mn-lt"/>
                          <a:ea typeface="+mn-ea"/>
                          <a:cs typeface="+mn-cs"/>
                        </a:rPr>
                        <a:t>Vijayarani</a:t>
                      </a:r>
                      <a:r>
                        <a:rPr lang="en-IN" sz="1800" b="0" i="0" kern="1200" dirty="0">
                          <a:solidFill>
                            <a:schemeClr val="dk1"/>
                          </a:solidFill>
                          <a:effectLst/>
                          <a:latin typeface="+mn-lt"/>
                          <a:ea typeface="+mn-ea"/>
                          <a:cs typeface="+mn-cs"/>
                        </a:rPr>
                        <a:t>, S. </a:t>
                      </a:r>
                      <a:r>
                        <a:rPr lang="en-IN" sz="1800" b="0" i="0" kern="1200" dirty="0" err="1">
                          <a:solidFill>
                            <a:schemeClr val="dk1"/>
                          </a:solidFill>
                          <a:effectLst/>
                          <a:latin typeface="+mn-lt"/>
                          <a:ea typeface="+mn-ea"/>
                          <a:cs typeface="+mn-cs"/>
                        </a:rPr>
                        <a:t>Dhayanand</a:t>
                      </a:r>
                      <a:endParaRPr lang="en-IN" sz="1800" b="0" i="0" kern="1200" dirty="0">
                        <a:solidFill>
                          <a:schemeClr val="dk1"/>
                        </a:solidFill>
                        <a:effectLst/>
                        <a:latin typeface="+mn-lt"/>
                        <a:ea typeface="+mn-ea"/>
                        <a:cs typeface="+mn-cs"/>
                      </a:endParaRPr>
                    </a:p>
                    <a:p>
                      <a:br>
                        <a:rPr lang="en-IN" dirty="0"/>
                      </a:br>
                      <a:br>
                        <a:rPr lang="en-US" sz="1800" b="0" i="0" kern="1200" dirty="0">
                          <a:solidFill>
                            <a:schemeClr val="dk1"/>
                          </a:solidFill>
                          <a:effectLst/>
                          <a:latin typeface="+mn-lt"/>
                          <a:ea typeface="+mn-ea"/>
                          <a:cs typeface="+mn-cs"/>
                        </a:rPr>
                      </a:br>
                      <a:endParaRPr lang="en-US" dirty="0"/>
                    </a:p>
                  </a:txBody>
                  <a:tcPr/>
                </a:tc>
                <a:tc>
                  <a:txBody>
                    <a:bodyPr/>
                    <a:lstStyle/>
                    <a:p>
                      <a:r>
                        <a:rPr lang="en-US" sz="1800" b="0" i="0" kern="1200" dirty="0">
                          <a:solidFill>
                            <a:schemeClr val="dk1"/>
                          </a:solidFill>
                          <a:effectLst/>
                          <a:latin typeface="+mn-lt"/>
                          <a:ea typeface="+mn-ea"/>
                          <a:cs typeface="+mn-cs"/>
                        </a:rPr>
                        <a:t>Data Mining </a:t>
                      </a:r>
                    </a:p>
                    <a:p>
                      <a:r>
                        <a:rPr lang="en-US" sz="1800" b="0" i="0" kern="1200" dirty="0">
                          <a:solidFill>
                            <a:schemeClr val="dk1"/>
                          </a:solidFill>
                          <a:effectLst/>
                          <a:latin typeface="+mn-lt"/>
                          <a:ea typeface="+mn-ea"/>
                          <a:cs typeface="+mn-cs"/>
                        </a:rPr>
                        <a:t>Classification </a:t>
                      </a:r>
                    </a:p>
                    <a:p>
                      <a:r>
                        <a:rPr lang="en-US" sz="1800" b="0" i="0" kern="1200" dirty="0">
                          <a:solidFill>
                            <a:schemeClr val="dk1"/>
                          </a:solidFill>
                          <a:effectLst/>
                          <a:latin typeface="+mn-lt"/>
                          <a:ea typeface="+mn-ea"/>
                          <a:cs typeface="+mn-cs"/>
                        </a:rPr>
                        <a:t>Algorithms For </a:t>
                      </a:r>
                    </a:p>
                    <a:p>
                      <a:r>
                        <a:rPr lang="en-US" sz="1800" b="0" i="0" kern="1200" dirty="0">
                          <a:solidFill>
                            <a:schemeClr val="dk1"/>
                          </a:solidFill>
                          <a:effectLst/>
                          <a:latin typeface="+mn-lt"/>
                          <a:ea typeface="+mn-ea"/>
                          <a:cs typeface="+mn-cs"/>
                        </a:rPr>
                        <a:t>Kidney Disease </a:t>
                      </a:r>
                    </a:p>
                    <a:p>
                      <a:r>
                        <a:rPr lang="en-US" sz="1800" b="0" i="0" kern="1200" dirty="0">
                          <a:solidFill>
                            <a:schemeClr val="dk1"/>
                          </a:solidFill>
                          <a:effectLst/>
                          <a:latin typeface="+mn-lt"/>
                          <a:ea typeface="+mn-ea"/>
                          <a:cs typeface="+mn-cs"/>
                        </a:rPr>
                        <a:t>Prediction </a:t>
                      </a:r>
                    </a:p>
                    <a:p>
                      <a:endParaRPr lang="en-US" dirty="0"/>
                    </a:p>
                  </a:txBody>
                  <a:tcPr/>
                </a:tc>
                <a:tc>
                  <a:txBody>
                    <a:bodyPr/>
                    <a:lstStyle/>
                    <a:p>
                      <a:r>
                        <a:rPr lang="en-US" sz="1800" b="0" i="0" kern="1200" dirty="0">
                          <a:solidFill>
                            <a:schemeClr val="dk1"/>
                          </a:solidFill>
                          <a:effectLst/>
                          <a:latin typeface="+mn-lt"/>
                          <a:ea typeface="+mn-ea"/>
                          <a:cs typeface="+mn-cs"/>
                        </a:rPr>
                        <a:t>To predict kidney disease </a:t>
                      </a:r>
                    </a:p>
                    <a:p>
                      <a:r>
                        <a:rPr lang="en-US" sz="1800" b="0" i="0" kern="1200" dirty="0">
                          <a:solidFill>
                            <a:schemeClr val="dk1"/>
                          </a:solidFill>
                          <a:effectLst/>
                          <a:latin typeface="+mn-lt"/>
                          <a:ea typeface="+mn-ea"/>
                          <a:cs typeface="+mn-cs"/>
                        </a:rPr>
                        <a:t>using various classification approaches and finding the efficient classification algorithm Using Naïve Bayes and SVM Algorithm . </a:t>
                      </a:r>
                    </a:p>
                    <a:p>
                      <a:endParaRPr lang="en-US" dirty="0"/>
                    </a:p>
                  </a:txBody>
                  <a:tcPr/>
                </a:tc>
                <a:extLst>
                  <a:ext uri="{0D108BD9-81ED-4DB2-BD59-A6C34878D82A}">
                    <a16:rowId xmlns:a16="http://schemas.microsoft.com/office/drawing/2014/main" val="2105903575"/>
                  </a:ext>
                </a:extLst>
              </a:tr>
            </a:tbl>
          </a:graphicData>
        </a:graphic>
      </p:graphicFrame>
    </p:spTree>
    <p:extLst>
      <p:ext uri="{BB962C8B-B14F-4D97-AF65-F5344CB8AC3E}">
        <p14:creationId xmlns:p14="http://schemas.microsoft.com/office/powerpoint/2010/main" val="2302064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DC052-E1E1-4F71-9962-A68343AC7426}"/>
              </a:ext>
            </a:extLst>
          </p:cNvPr>
          <p:cNvSpPr>
            <a:spLocks noGrp="1"/>
          </p:cNvSpPr>
          <p:nvPr>
            <p:ph type="title"/>
          </p:nvPr>
        </p:nvSpPr>
        <p:spPr>
          <a:xfrm>
            <a:off x="677334" y="609600"/>
            <a:ext cx="8596668" cy="984308"/>
          </a:xfrm>
        </p:spPr>
        <p:txBody>
          <a:bodyPr>
            <a:normAutofit fontScale="90000"/>
          </a:bodyPr>
          <a:lstStyle/>
          <a:p>
            <a:pPr algn="ctr"/>
            <a:r>
              <a:rPr lang="en-IN" sz="4900" dirty="0"/>
              <a:t>Methodology</a:t>
            </a:r>
            <a:br>
              <a:rPr lang="en-IN" dirty="0"/>
            </a:br>
            <a:endParaRPr lang="en-IN" dirty="0"/>
          </a:p>
        </p:txBody>
      </p:sp>
      <p:sp>
        <p:nvSpPr>
          <p:cNvPr id="4" name="TextBox 3">
            <a:extLst>
              <a:ext uri="{FF2B5EF4-FFF2-40B4-BE49-F238E27FC236}">
                <a16:creationId xmlns:a16="http://schemas.microsoft.com/office/drawing/2014/main" id="{9759BE2A-E215-4A66-9791-AC438DF0EB50}"/>
              </a:ext>
            </a:extLst>
          </p:cNvPr>
          <p:cNvSpPr txBox="1"/>
          <p:nvPr/>
        </p:nvSpPr>
        <p:spPr>
          <a:xfrm>
            <a:off x="1140903" y="1721024"/>
            <a:ext cx="9286613" cy="6401753"/>
          </a:xfrm>
          <a:prstGeom prst="rect">
            <a:avLst/>
          </a:prstGeom>
          <a:noFill/>
        </p:spPr>
        <p:txBody>
          <a:bodyPr wrap="square" rtlCol="0">
            <a:spAutoFit/>
          </a:bodyPr>
          <a:lstStyle/>
          <a:p>
            <a:pPr marL="457200" indent="-457200">
              <a:buAutoNum type="arabicPeriod"/>
            </a:pPr>
            <a:r>
              <a:rPr lang="en-US" sz="2000" dirty="0"/>
              <a:t>The Dataset Is Downloaded from Kaggle in a csv (comma separated values) format.</a:t>
            </a:r>
          </a:p>
          <a:p>
            <a:pPr lvl="1"/>
            <a:endParaRPr lang="en-US" sz="2000" dirty="0"/>
          </a:p>
          <a:p>
            <a:pPr marL="457200" indent="-457200">
              <a:buAutoNum type="arabicPeriod"/>
            </a:pPr>
            <a:r>
              <a:rPr lang="en-US" sz="2000" dirty="0"/>
              <a:t>The dataset is imported into the main file as panda </a:t>
            </a:r>
            <a:r>
              <a:rPr lang="en-US" sz="2000" dirty="0" err="1"/>
              <a:t>Dataframe</a:t>
            </a:r>
            <a:r>
              <a:rPr lang="en-US" sz="2000" dirty="0"/>
              <a:t> using pandas and other dependency such as:</a:t>
            </a:r>
          </a:p>
          <a:p>
            <a:pPr marL="914400" lvl="1" indent="-457200">
              <a:buFont typeface="Wingdings" panose="05000000000000000000" pitchFamily="2" charset="2"/>
              <a:buChar char="§"/>
            </a:pPr>
            <a:r>
              <a:rPr lang="en-US" b="1" dirty="0"/>
              <a:t>Pandas: </a:t>
            </a:r>
            <a:r>
              <a:rPr lang="en-US" dirty="0"/>
              <a:t>To format and structure data so it can be passed into the 	ML model for training.</a:t>
            </a:r>
          </a:p>
          <a:p>
            <a:pPr marL="914400" lvl="1" indent="-457200">
              <a:buFont typeface="Wingdings" panose="05000000000000000000" pitchFamily="2" charset="2"/>
              <a:buChar char="§"/>
            </a:pPr>
            <a:r>
              <a:rPr lang="en-US" b="1" dirty="0" err="1"/>
              <a:t>Joblib</a:t>
            </a:r>
            <a:r>
              <a:rPr lang="en-US" b="1" dirty="0"/>
              <a:t>: </a:t>
            </a:r>
            <a:r>
              <a:rPr lang="en-US" dirty="0"/>
              <a:t>To save the trained model.</a:t>
            </a:r>
          </a:p>
          <a:p>
            <a:pPr marL="914400" lvl="1" indent="-457200">
              <a:buFont typeface="Wingdings" panose="05000000000000000000" pitchFamily="2" charset="2"/>
              <a:buChar char="§"/>
            </a:pPr>
            <a:r>
              <a:rPr lang="en-US" b="1" dirty="0" err="1"/>
              <a:t>Sklearn</a:t>
            </a:r>
            <a:r>
              <a:rPr lang="en-US" b="1" dirty="0"/>
              <a:t>: </a:t>
            </a:r>
            <a:r>
              <a:rPr lang="en-US" dirty="0"/>
              <a:t>To import useful functions and ML models.</a:t>
            </a:r>
          </a:p>
          <a:p>
            <a:pPr lvl="1"/>
            <a:endParaRPr lang="en-US" dirty="0"/>
          </a:p>
          <a:p>
            <a:pPr marL="457200" indent="-457200">
              <a:buAutoNum type="arabicPeriod"/>
            </a:pPr>
            <a:r>
              <a:rPr lang="en-US" sz="2000" dirty="0"/>
              <a:t>The data is separated into features and label and passed into the models imported from </a:t>
            </a:r>
            <a:r>
              <a:rPr lang="en-US" sz="2000" dirty="0" err="1"/>
              <a:t>sklearn</a:t>
            </a:r>
            <a:r>
              <a:rPr lang="en-US" sz="2000" dirty="0"/>
              <a:t> library.</a:t>
            </a:r>
          </a:p>
          <a:p>
            <a:pPr lvl="1"/>
            <a:r>
              <a:rPr lang="en-US" sz="2000" dirty="0"/>
              <a:t>The following classifiers are used to train:</a:t>
            </a:r>
          </a:p>
          <a:p>
            <a:pPr marL="914400" lvl="1" indent="-457200">
              <a:buAutoNum type="arabicPeriod"/>
            </a:pPr>
            <a:r>
              <a:rPr lang="en-US" sz="2000" dirty="0"/>
              <a:t>KNN (K- nearest Neighbors) classifier</a:t>
            </a:r>
          </a:p>
          <a:p>
            <a:pPr marL="914400" lvl="1" indent="-457200">
              <a:buAutoNum type="arabicPeriod"/>
            </a:pPr>
            <a:r>
              <a:rPr lang="en-US" sz="2000" dirty="0"/>
              <a:t>Random Forest classifier</a:t>
            </a:r>
          </a:p>
          <a:p>
            <a:pPr marL="914400" lvl="1" indent="-457200">
              <a:buAutoNum type="arabicPeriod"/>
            </a:pPr>
            <a:r>
              <a:rPr lang="en-US" sz="2000" dirty="0"/>
              <a:t>SVM (Support vector machine) classifier</a:t>
            </a:r>
          </a:p>
          <a:p>
            <a:pPr marL="914400" lvl="1" indent="-457200">
              <a:buAutoNum type="arabicPeriod"/>
            </a:pPr>
            <a:endParaRPr lang="en-US" sz="2000" dirty="0"/>
          </a:p>
          <a:p>
            <a:pPr marL="914400" lvl="1" indent="-457200">
              <a:buAutoNum type="arabicPeriod"/>
            </a:pPr>
            <a:endParaRPr lang="en-US" sz="2000" dirty="0"/>
          </a:p>
          <a:p>
            <a:pPr lvl="1"/>
            <a:endParaRPr lang="en-US" sz="2000" dirty="0"/>
          </a:p>
          <a:p>
            <a:pPr marL="914400" lvl="1" indent="-457200">
              <a:buAutoNum type="arabicPeriod"/>
            </a:pPr>
            <a:endParaRPr lang="en-US" sz="2000" dirty="0"/>
          </a:p>
          <a:p>
            <a:pPr marL="457200" indent="-457200">
              <a:buAutoNum type="arabicPeriod"/>
            </a:pPr>
            <a:endParaRPr lang="en-IN" sz="2000" dirty="0"/>
          </a:p>
        </p:txBody>
      </p:sp>
    </p:spTree>
    <p:extLst>
      <p:ext uri="{BB962C8B-B14F-4D97-AF65-F5344CB8AC3E}">
        <p14:creationId xmlns:p14="http://schemas.microsoft.com/office/powerpoint/2010/main" val="1575767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DC052-E1E1-4F71-9962-A68343AC7426}"/>
              </a:ext>
            </a:extLst>
          </p:cNvPr>
          <p:cNvSpPr>
            <a:spLocks noGrp="1"/>
          </p:cNvSpPr>
          <p:nvPr>
            <p:ph type="title"/>
          </p:nvPr>
        </p:nvSpPr>
        <p:spPr>
          <a:xfrm>
            <a:off x="677334" y="609600"/>
            <a:ext cx="8596668" cy="984308"/>
          </a:xfrm>
        </p:spPr>
        <p:txBody>
          <a:bodyPr>
            <a:normAutofit/>
          </a:bodyPr>
          <a:lstStyle/>
          <a:p>
            <a:pPr algn="ctr"/>
            <a:r>
              <a:rPr lang="en-IN" sz="4900" dirty="0"/>
              <a:t>Methodology</a:t>
            </a:r>
            <a:endParaRPr lang="en-IN" dirty="0"/>
          </a:p>
        </p:txBody>
      </p:sp>
      <p:sp>
        <p:nvSpPr>
          <p:cNvPr id="4" name="TextBox 3">
            <a:extLst>
              <a:ext uri="{FF2B5EF4-FFF2-40B4-BE49-F238E27FC236}">
                <a16:creationId xmlns:a16="http://schemas.microsoft.com/office/drawing/2014/main" id="{9759BE2A-E215-4A66-9791-AC438DF0EB50}"/>
              </a:ext>
            </a:extLst>
          </p:cNvPr>
          <p:cNvSpPr txBox="1"/>
          <p:nvPr/>
        </p:nvSpPr>
        <p:spPr>
          <a:xfrm>
            <a:off x="1140903" y="1721024"/>
            <a:ext cx="9286613" cy="3785652"/>
          </a:xfrm>
          <a:prstGeom prst="rect">
            <a:avLst/>
          </a:prstGeom>
          <a:noFill/>
        </p:spPr>
        <p:txBody>
          <a:bodyPr wrap="square" rtlCol="0">
            <a:spAutoFit/>
          </a:bodyPr>
          <a:lstStyle/>
          <a:p>
            <a:r>
              <a:rPr lang="en-US" sz="2000" dirty="0"/>
              <a:t>4 .   The Accuracies obtained using above classifiers:</a:t>
            </a:r>
          </a:p>
          <a:p>
            <a:r>
              <a:rPr lang="en-US" sz="2000" dirty="0"/>
              <a:t>	Training Accuracies:</a:t>
            </a:r>
          </a:p>
          <a:p>
            <a:endParaRPr lang="en-US" sz="2000" dirty="0"/>
          </a:p>
          <a:p>
            <a:endParaRPr lang="en-US" sz="2000" dirty="0"/>
          </a:p>
          <a:p>
            <a:endParaRPr lang="en-US" sz="2000" dirty="0"/>
          </a:p>
          <a:p>
            <a:endParaRPr lang="en-US" sz="2000" dirty="0"/>
          </a:p>
          <a:p>
            <a:r>
              <a:rPr lang="en-US" sz="2000" dirty="0"/>
              <a:t>	Testing Accuracies:</a:t>
            </a:r>
          </a:p>
          <a:p>
            <a:endParaRPr lang="en-US" sz="2000" dirty="0"/>
          </a:p>
          <a:p>
            <a:endParaRPr lang="en-US" sz="2000" dirty="0"/>
          </a:p>
          <a:p>
            <a:r>
              <a:rPr lang="en-US" sz="2000" dirty="0"/>
              <a:t>	</a:t>
            </a:r>
          </a:p>
          <a:p>
            <a:endParaRPr lang="en-US" sz="2000" dirty="0"/>
          </a:p>
          <a:p>
            <a:pPr marL="457200" indent="-457200">
              <a:buAutoNum type="arabicPeriod" startAt="5"/>
            </a:pPr>
            <a:r>
              <a:rPr lang="en-US" sz="2000" dirty="0"/>
              <a:t>This trained models are saved using </a:t>
            </a:r>
            <a:r>
              <a:rPr lang="en-US" sz="2000" dirty="0" err="1"/>
              <a:t>joblib</a:t>
            </a:r>
            <a:r>
              <a:rPr lang="en-US" sz="2000" dirty="0"/>
              <a:t> library to be used later.</a:t>
            </a:r>
          </a:p>
        </p:txBody>
      </p:sp>
      <p:pic>
        <p:nvPicPr>
          <p:cNvPr id="5" name="Picture 4">
            <a:extLst>
              <a:ext uri="{FF2B5EF4-FFF2-40B4-BE49-F238E27FC236}">
                <a16:creationId xmlns:a16="http://schemas.microsoft.com/office/drawing/2014/main" id="{DDF6F8AA-2C7A-414D-9603-A6AAD3F2D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5600" y="2457104"/>
            <a:ext cx="4846519" cy="971896"/>
          </a:xfrm>
          <a:prstGeom prst="rect">
            <a:avLst/>
          </a:prstGeom>
        </p:spPr>
      </p:pic>
      <p:pic>
        <p:nvPicPr>
          <p:cNvPr id="7" name="Picture 6">
            <a:extLst>
              <a:ext uri="{FF2B5EF4-FFF2-40B4-BE49-F238E27FC236}">
                <a16:creationId xmlns:a16="http://schemas.microsoft.com/office/drawing/2014/main" id="{33AF21D4-AF82-43DA-ACC1-E7BF5F3105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5600" y="3962560"/>
            <a:ext cx="4846518" cy="1070834"/>
          </a:xfrm>
          <a:prstGeom prst="rect">
            <a:avLst/>
          </a:prstGeom>
        </p:spPr>
      </p:pic>
    </p:spTree>
    <p:extLst>
      <p:ext uri="{BB962C8B-B14F-4D97-AF65-F5344CB8AC3E}">
        <p14:creationId xmlns:p14="http://schemas.microsoft.com/office/powerpoint/2010/main" val="2238516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1EF96-FB1C-42AC-BF6E-5D1D70A9BF6D}"/>
              </a:ext>
            </a:extLst>
          </p:cNvPr>
          <p:cNvSpPr>
            <a:spLocks noGrp="1"/>
          </p:cNvSpPr>
          <p:nvPr>
            <p:ph type="title"/>
          </p:nvPr>
        </p:nvSpPr>
        <p:spPr>
          <a:xfrm>
            <a:off x="1093612" y="0"/>
            <a:ext cx="8596668" cy="1320800"/>
          </a:xfrm>
        </p:spPr>
        <p:txBody>
          <a:bodyPr>
            <a:normAutofit/>
          </a:bodyPr>
          <a:lstStyle/>
          <a:p>
            <a:pPr algn="ctr"/>
            <a:r>
              <a:rPr lang="en-IN" sz="4400" dirty="0"/>
              <a:t>Methodology</a:t>
            </a:r>
          </a:p>
        </p:txBody>
      </p:sp>
      <p:sp>
        <p:nvSpPr>
          <p:cNvPr id="3" name="TextBox 2">
            <a:extLst>
              <a:ext uri="{FF2B5EF4-FFF2-40B4-BE49-F238E27FC236}">
                <a16:creationId xmlns:a16="http://schemas.microsoft.com/office/drawing/2014/main" id="{D2E152B6-53DA-47E7-9C31-96358EB830C2}"/>
              </a:ext>
            </a:extLst>
          </p:cNvPr>
          <p:cNvSpPr txBox="1"/>
          <p:nvPr/>
        </p:nvSpPr>
        <p:spPr>
          <a:xfrm>
            <a:off x="261055" y="1270000"/>
            <a:ext cx="7054145" cy="5386090"/>
          </a:xfrm>
          <a:prstGeom prst="rect">
            <a:avLst/>
          </a:prstGeom>
          <a:noFill/>
        </p:spPr>
        <p:txBody>
          <a:bodyPr wrap="square" rtlCol="0">
            <a:spAutoFit/>
          </a:bodyPr>
          <a:lstStyle/>
          <a:p>
            <a:endParaRPr lang="en-US" sz="2000" dirty="0"/>
          </a:p>
          <a:p>
            <a:pPr marL="342900" indent="-342900">
              <a:buAutoNum type="arabicPeriod"/>
            </a:pPr>
            <a:r>
              <a:rPr lang="en-US" dirty="0"/>
              <a:t>Creating GUI in python using </a:t>
            </a:r>
            <a:r>
              <a:rPr lang="en-US" dirty="0" err="1"/>
              <a:t>tkinter</a:t>
            </a:r>
            <a:r>
              <a:rPr lang="en-US" dirty="0"/>
              <a:t> library.</a:t>
            </a:r>
          </a:p>
          <a:p>
            <a:endParaRPr lang="en-IN" b="1" spc="10" dirty="0">
              <a:latin typeface="Times New Roman" panose="02020603050405020304" pitchFamily="18" charset="0"/>
              <a:ea typeface="Times New Roman" panose="02020603050405020304" pitchFamily="18" charset="0"/>
            </a:endParaRPr>
          </a:p>
          <a:p>
            <a:r>
              <a:rPr lang="en-IN" sz="1800" b="1" spc="10" dirty="0">
                <a:effectLst/>
                <a:latin typeface="Times New Roman" panose="02020603050405020304" pitchFamily="18" charset="0"/>
                <a:ea typeface="Times New Roman" panose="02020603050405020304" pitchFamily="18" charset="0"/>
              </a:rPr>
              <a:t> </a:t>
            </a:r>
            <a:r>
              <a:rPr lang="en-IN" sz="1800" b="1" spc="10" dirty="0" err="1">
                <a:effectLst/>
                <a:ea typeface="Times New Roman" panose="02020603050405020304" pitchFamily="18" charset="0"/>
              </a:rPr>
              <a:t>Tkinter</a:t>
            </a:r>
            <a:r>
              <a:rPr lang="en-IN" sz="1800" b="1" spc="10" dirty="0">
                <a:effectLst/>
                <a:ea typeface="Times New Roman" panose="02020603050405020304" pitchFamily="18" charset="0"/>
              </a:rPr>
              <a:t> Interface</a:t>
            </a:r>
            <a:r>
              <a:rPr lang="en-IN" sz="1800" spc="10" dirty="0">
                <a:effectLst/>
                <a:ea typeface="Times New Roman" panose="02020603050405020304" pitchFamily="18" charset="0"/>
              </a:rPr>
              <a:t>:</a:t>
            </a:r>
            <a:r>
              <a:rPr lang="en-US" sz="1800" spc="10" dirty="0">
                <a:effectLst/>
                <a:ea typeface="Times New Roman" panose="02020603050405020304" pitchFamily="18" charset="0"/>
              </a:rPr>
              <a:t>Python offers multiple options for developing GUI (Graphical User Interface).  Out of all the GUI methods, </a:t>
            </a:r>
            <a:r>
              <a:rPr lang="en-US" sz="1800" spc="10" dirty="0" err="1">
                <a:effectLst/>
                <a:ea typeface="Times New Roman" panose="02020603050405020304" pitchFamily="18" charset="0"/>
              </a:rPr>
              <a:t>tkinter</a:t>
            </a:r>
            <a:r>
              <a:rPr lang="en-US" sz="1800" spc="10" dirty="0">
                <a:effectLst/>
                <a:ea typeface="Times New Roman" panose="02020603050405020304" pitchFamily="18" charset="0"/>
              </a:rPr>
              <a:t> is most commonly used method. It is a standard Python interface to the Tk GUI toolkit shipped with Python. Python with </a:t>
            </a:r>
            <a:r>
              <a:rPr lang="en-US" sz="1800" spc="10" dirty="0" err="1">
                <a:effectLst/>
                <a:ea typeface="Times New Roman" panose="02020603050405020304" pitchFamily="18" charset="0"/>
              </a:rPr>
              <a:t>tkinter</a:t>
            </a:r>
            <a:r>
              <a:rPr lang="en-US" sz="1800" spc="10" dirty="0">
                <a:effectLst/>
                <a:ea typeface="Times New Roman" panose="02020603050405020304" pitchFamily="18" charset="0"/>
              </a:rPr>
              <a:t> outputs the fastest and easiest way to create the GUI applications.</a:t>
            </a:r>
            <a:endParaRPr lang="en-US" dirty="0"/>
          </a:p>
          <a:p>
            <a:pPr marL="342900" indent="-342900">
              <a:buAutoNum type="arabicPeriod"/>
            </a:pPr>
            <a:endParaRPr lang="en-US" dirty="0"/>
          </a:p>
          <a:p>
            <a:pPr marL="342900" indent="-342900">
              <a:buAutoNum type="arabicPeriod"/>
            </a:pPr>
            <a:r>
              <a:rPr lang="en-US" dirty="0"/>
              <a:t>The GUI will have following features:</a:t>
            </a:r>
          </a:p>
          <a:p>
            <a:pPr marL="800100" lvl="1" indent="-342900">
              <a:buAutoNum type="arabicPeriod"/>
            </a:pPr>
            <a:r>
              <a:rPr lang="en-US" dirty="0"/>
              <a:t>Allowing user to enter symptoms using drop down menu</a:t>
            </a:r>
          </a:p>
          <a:p>
            <a:pPr marL="800100" lvl="1" indent="-342900">
              <a:buAutoNum type="arabicPeriod"/>
            </a:pPr>
            <a:r>
              <a:rPr lang="en-US" dirty="0"/>
              <a:t> A predict button which user can click to get prediction after entering the symptoms</a:t>
            </a:r>
          </a:p>
          <a:p>
            <a:pPr marL="800100" lvl="1" indent="-342900">
              <a:buAutoNum type="arabicPeriod"/>
            </a:pPr>
            <a:r>
              <a:rPr lang="en-US" dirty="0"/>
              <a:t>A screen to display the predicted result.</a:t>
            </a:r>
          </a:p>
          <a:p>
            <a:pPr lvl="1"/>
            <a:endParaRPr lang="en-US" dirty="0"/>
          </a:p>
          <a:p>
            <a:pPr marL="342900" indent="-342900">
              <a:buAutoNum type="arabicPeriod"/>
            </a:pPr>
            <a:r>
              <a:rPr lang="en-US" dirty="0"/>
              <a:t>Implementing the code to connect GUI to the models so that ,the symptoms selected can be passed into the models and the prediction from models can be displayed on the GUI.</a:t>
            </a:r>
          </a:p>
        </p:txBody>
      </p:sp>
      <p:pic>
        <p:nvPicPr>
          <p:cNvPr id="4" name="Picture 3">
            <a:extLst>
              <a:ext uri="{FF2B5EF4-FFF2-40B4-BE49-F238E27FC236}">
                <a16:creationId xmlns:a16="http://schemas.microsoft.com/office/drawing/2014/main" id="{C3FB42C4-24F1-4850-9EAF-08746F5BAF3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5854" t="7216" r="15827" b="8850"/>
          <a:stretch/>
        </p:blipFill>
        <p:spPr bwMode="auto">
          <a:xfrm>
            <a:off x="7223731" y="2220605"/>
            <a:ext cx="4629169" cy="34848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636502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232</TotalTime>
  <Words>1215</Words>
  <Application>Microsoft Office PowerPoint</Application>
  <PresentationFormat>Widescreen</PresentationFormat>
  <Paragraphs>147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Times New Roman</vt:lpstr>
      <vt:lpstr>Trebuchet MS</vt:lpstr>
      <vt:lpstr>Wingdings</vt:lpstr>
      <vt:lpstr>Wingdings 3</vt:lpstr>
      <vt:lpstr>Facet</vt:lpstr>
      <vt:lpstr>Disease prediction using Machine Learning Algorithm</vt:lpstr>
      <vt:lpstr>Content:</vt:lpstr>
      <vt:lpstr>Introduction</vt:lpstr>
      <vt:lpstr>problem statement</vt:lpstr>
      <vt:lpstr>PowerPoint Presentation</vt:lpstr>
      <vt:lpstr>PowerPoint Presentation</vt:lpstr>
      <vt:lpstr>Methodology </vt:lpstr>
      <vt:lpstr>Methodology</vt:lpstr>
      <vt:lpstr>Methodology</vt:lpstr>
      <vt:lpstr>Result and 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 using Machne Learning Algorithm</dc:title>
  <dc:creator>omkarbkarpe02@gmail.com</dc:creator>
  <cp:lastModifiedBy>Ganesh Karode</cp:lastModifiedBy>
  <cp:revision>15</cp:revision>
  <dcterms:created xsi:type="dcterms:W3CDTF">2021-11-14T05:54:54Z</dcterms:created>
  <dcterms:modified xsi:type="dcterms:W3CDTF">2022-01-16T08:27:36Z</dcterms:modified>
</cp:coreProperties>
</file>