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5" r:id="rId6"/>
    <p:sldId id="261" r:id="rId7"/>
    <p:sldId id="263" r:id="rId8"/>
    <p:sldId id="264" r:id="rId9"/>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5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2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067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475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08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742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7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9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6/19/2021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610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3295-69C7-4E65-81C1-FBE96B5B9A00}"/>
              </a:ext>
            </a:extLst>
          </p:cNvPr>
          <p:cNvSpPr>
            <a:spLocks noGrp="1"/>
          </p:cNvSpPr>
          <p:nvPr>
            <p:ph type="title"/>
          </p:nvPr>
        </p:nvSpPr>
        <p:spPr/>
        <p:txBody>
          <a:bodyPr>
            <a:normAutofit/>
          </a:bodyPr>
          <a:lstStyle/>
          <a:p>
            <a:r>
              <a:rPr lang="en-US" sz="5400" cap="none" dirty="0"/>
              <a:t>P</a:t>
            </a:r>
            <a:r>
              <a:rPr lang="en-IN" sz="5400" cap="none" dirty="0"/>
              <a:t>ULSE OXIMETER AND HEART RATE MONITORING SYSTEM</a:t>
            </a:r>
            <a:endParaRPr lang="en-US" sz="5400" cap="none" dirty="0"/>
          </a:p>
        </p:txBody>
      </p:sp>
    </p:spTree>
    <p:extLst>
      <p:ext uri="{BB962C8B-B14F-4D97-AF65-F5344CB8AC3E}">
        <p14:creationId xmlns:p14="http://schemas.microsoft.com/office/powerpoint/2010/main" val="13598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32809" y="710997"/>
            <a:ext cx="2824812" cy="830997"/>
          </a:xfrm>
          <a:prstGeom prst="rect">
            <a:avLst/>
          </a:prstGeom>
          <a:noFill/>
        </p:spPr>
        <p:txBody>
          <a:bodyPr wrap="none" rtlCol="0">
            <a:spAutoFit/>
          </a:bodyPr>
          <a:lstStyle/>
          <a:p>
            <a:r>
              <a:rPr lang="en-IN" sz="4800" dirty="0">
                <a:latin typeface="Arial Narrow" panose="020B0606020202030204" pitchFamily="34" charset="0"/>
              </a:rPr>
              <a:t>Introduction</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167780" y="1736521"/>
            <a:ext cx="20588777" cy="3416320"/>
          </a:xfrm>
          <a:prstGeom prst="rect">
            <a:avLst/>
          </a:prstGeom>
          <a:noFill/>
        </p:spPr>
        <p:txBody>
          <a:bodyPr wrap="square" rtlCol="0">
            <a:spAutoFit/>
          </a:bodyPr>
          <a:lstStyle/>
          <a:p>
            <a:endParaRPr lang="en-US" dirty="0"/>
          </a:p>
          <a:p>
            <a:r>
              <a:rPr lang="en-US" sz="1800" dirty="0">
                <a:latin typeface="Bahnschrift Light" panose="020B0502040204020203" pitchFamily="34" charset="0"/>
              </a:rPr>
              <a:t>Many further problems can be avoided if we could know heart rates and ou</a:t>
            </a:r>
            <a:r>
              <a:rPr lang="en-US" dirty="0">
                <a:latin typeface="Bahnschrift Light" panose="020B0502040204020203" pitchFamily="34" charset="0"/>
              </a:rPr>
              <a:t>r oxygen level at right time.</a:t>
            </a:r>
          </a:p>
          <a:p>
            <a:r>
              <a:rPr lang="en-US" sz="1800" dirty="0">
                <a:latin typeface="Bahnschrift Light" panose="020B0502040204020203" pitchFamily="34" charset="0"/>
              </a:rPr>
              <a:t>I</a:t>
            </a:r>
            <a:r>
              <a:rPr lang="en-US" sz="1800" b="0" i="0" dirty="0">
                <a:solidFill>
                  <a:srgbClr val="202124"/>
                </a:solidFill>
                <a:effectLst/>
                <a:latin typeface="Bahnschrift Light" panose="020B0502040204020203" pitchFamily="34" charset="0"/>
              </a:rPr>
              <a:t>n this</a:t>
            </a:r>
            <a:r>
              <a:rPr lang="en-US" sz="1800" i="0" dirty="0">
                <a:solidFill>
                  <a:srgbClr val="202124"/>
                </a:solidFill>
                <a:effectLst/>
                <a:latin typeface="Bahnschrift Light" panose="020B0502040204020203" pitchFamily="34" charset="0"/>
              </a:rPr>
              <a:t> project</a:t>
            </a:r>
            <a:r>
              <a:rPr lang="en-US" sz="1800" b="0" i="0" dirty="0">
                <a:solidFill>
                  <a:srgbClr val="202124"/>
                </a:solidFill>
                <a:effectLst/>
                <a:latin typeface="Bahnschrift Light" panose="020B0502040204020203" pitchFamily="34" charset="0"/>
              </a:rPr>
              <a:t>, we seek to monitor a patient's heart rate using pulse sensor and </a:t>
            </a:r>
            <a:r>
              <a:rPr lang="en-US" sz="1800" i="0" dirty="0">
                <a:solidFill>
                  <a:srgbClr val="202124"/>
                </a:solidFill>
                <a:effectLst/>
                <a:latin typeface="Bahnschrift Light" panose="020B0502040204020203" pitchFamily="34" charset="0"/>
              </a:rPr>
              <a:t>blood-</a:t>
            </a:r>
            <a:r>
              <a:rPr lang="en-US" sz="1800" dirty="0">
                <a:solidFill>
                  <a:srgbClr val="202124"/>
                </a:solidFill>
                <a:latin typeface="Bahnschrift Light" panose="020B0502040204020203" pitchFamily="34" charset="0"/>
              </a:rPr>
              <a:t>oxygen</a:t>
            </a:r>
            <a:r>
              <a:rPr lang="en-US" sz="1800" i="0" dirty="0">
                <a:solidFill>
                  <a:srgbClr val="202124"/>
                </a:solidFill>
                <a:effectLst/>
                <a:latin typeface="Bahnschrift Light" panose="020B0502040204020203" pitchFamily="34" charset="0"/>
              </a:rPr>
              <a:t> level </a:t>
            </a:r>
            <a:r>
              <a:rPr lang="en-US" sz="1800" b="0" i="0" dirty="0">
                <a:solidFill>
                  <a:srgbClr val="202124"/>
                </a:solidFill>
                <a:effectLst/>
                <a:latin typeface="Bahnschrift Light" panose="020B0502040204020203" pitchFamily="34" charset="0"/>
              </a:rPr>
              <a:t>using a </a:t>
            </a:r>
            <a:r>
              <a:rPr lang="en-US" sz="1800" i="0" dirty="0">
                <a:solidFill>
                  <a:srgbClr val="202124"/>
                </a:solidFill>
                <a:effectLst/>
                <a:latin typeface="Bahnschrift Light" panose="020B0502040204020203" pitchFamily="34" charset="0"/>
              </a:rPr>
              <a:t>pulse </a:t>
            </a:r>
          </a:p>
          <a:p>
            <a:r>
              <a:rPr lang="en-US" sz="1800" i="0" dirty="0">
                <a:solidFill>
                  <a:srgbClr val="202124"/>
                </a:solidFill>
                <a:effectLst/>
                <a:latin typeface="Bahnschrift Light" panose="020B0502040204020203" pitchFamily="34" charset="0"/>
              </a:rPr>
              <a:t>oximeter. The</a:t>
            </a:r>
            <a:r>
              <a:rPr lang="en-US" sz="1800" dirty="0">
                <a:latin typeface="Bahnschrift Light" panose="020B0502040204020203" pitchFamily="34" charset="0"/>
              </a:rPr>
              <a:t> system used here is the heart rate monitoring model, this can be used in almost all the hospitals as </a:t>
            </a:r>
          </a:p>
          <a:p>
            <a:r>
              <a:rPr lang="en-US" sz="1800" dirty="0">
                <a:latin typeface="Bahnschrift Light" panose="020B0502040204020203" pitchFamily="34" charset="0"/>
              </a:rPr>
              <a:t>well as for general purposes like residential area. In this system, we have used pulse sensor</a:t>
            </a:r>
            <a:br>
              <a:rPr lang="en-US" sz="1800" dirty="0">
                <a:latin typeface="Bahnschrift Light" panose="020B0502040204020203" pitchFamily="34" charset="0"/>
              </a:rPr>
            </a:br>
            <a:r>
              <a:rPr lang="en-US" sz="1800" dirty="0">
                <a:latin typeface="Bahnschrift Light" panose="020B0502040204020203" pitchFamily="34" charset="0"/>
              </a:rPr>
              <a:t>to find the nearby or the actual value of heart beat rate of a normal person.</a:t>
            </a: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 Whenever problem arises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in one’s heart functioning, in order to check the heart rate value this method is considered as the best method.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When there is a low heart rate functioning happens, we call it as bradycardia. The lower of heart beat can be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either a risky thing or sometimes it happens to normal person. Them main objective of our project is to provide a</a:t>
            </a:r>
          </a:p>
          <a:p>
            <a:r>
              <a:rPr lang="en-IN" dirty="0">
                <a:latin typeface="Bahnschrift Light" panose="020B0502040204020203" pitchFamily="34" charset="0"/>
                <a:ea typeface="Calibri" panose="020F0502020204030204" pitchFamily="34" charset="0"/>
                <a:cs typeface="Times New Roman" panose="02020603050405020304" pitchFamily="18" charset="0"/>
              </a:rPr>
              <a:t>Simple and easy heart rate monitoring system and pulse oximeter so that it could be useful to everyone.</a:t>
            </a:r>
          </a:p>
          <a:p>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B7AEC4DB-E878-4A0A-8557-2DF68561C398}"/>
              </a:ext>
            </a:extLst>
          </p:cNvPr>
          <p:cNvPicPr>
            <a:picLocks noChangeAspect="1"/>
          </p:cNvPicPr>
          <p:nvPr/>
        </p:nvPicPr>
        <p:blipFill>
          <a:blip r:embed="rId2"/>
          <a:stretch>
            <a:fillRect/>
          </a:stretch>
        </p:blipFill>
        <p:spPr>
          <a:xfrm>
            <a:off x="8422372" y="174989"/>
            <a:ext cx="3003433" cy="1743075"/>
          </a:xfrm>
          <a:prstGeom prst="rect">
            <a:avLst/>
          </a:prstGeom>
        </p:spPr>
      </p:pic>
      <p:pic>
        <p:nvPicPr>
          <p:cNvPr id="4" name="Picture 3">
            <a:extLst>
              <a:ext uri="{FF2B5EF4-FFF2-40B4-BE49-F238E27FC236}">
                <a16:creationId xmlns:a16="http://schemas.microsoft.com/office/drawing/2014/main" id="{B6CDF680-CA68-43E6-B6BE-EF1425A9177E}"/>
              </a:ext>
            </a:extLst>
          </p:cNvPr>
          <p:cNvPicPr>
            <a:picLocks noChangeAspect="1"/>
          </p:cNvPicPr>
          <p:nvPr/>
        </p:nvPicPr>
        <p:blipFill>
          <a:blip r:embed="rId3"/>
          <a:stretch>
            <a:fillRect/>
          </a:stretch>
        </p:blipFill>
        <p:spPr>
          <a:xfrm>
            <a:off x="7290033" y="4776001"/>
            <a:ext cx="4021298" cy="1819275"/>
          </a:xfrm>
          <a:prstGeom prst="rect">
            <a:avLst/>
          </a:prstGeom>
        </p:spPr>
      </p:pic>
      <p:pic>
        <p:nvPicPr>
          <p:cNvPr id="7" name="Picture 6">
            <a:extLst>
              <a:ext uri="{FF2B5EF4-FFF2-40B4-BE49-F238E27FC236}">
                <a16:creationId xmlns:a16="http://schemas.microsoft.com/office/drawing/2014/main" id="{13BB4001-ECD5-418B-BAD5-30A2B9DC9AC5}"/>
              </a:ext>
            </a:extLst>
          </p:cNvPr>
          <p:cNvPicPr>
            <a:picLocks noChangeAspect="1"/>
          </p:cNvPicPr>
          <p:nvPr/>
        </p:nvPicPr>
        <p:blipFill>
          <a:blip r:embed="rId4"/>
          <a:stretch>
            <a:fillRect/>
          </a:stretch>
        </p:blipFill>
        <p:spPr>
          <a:xfrm>
            <a:off x="477977" y="4837913"/>
            <a:ext cx="3783630" cy="1695450"/>
          </a:xfrm>
          <a:prstGeom prst="rect">
            <a:avLst/>
          </a:prstGeom>
        </p:spPr>
      </p:pic>
    </p:spTree>
    <p:extLst>
      <p:ext uri="{BB962C8B-B14F-4D97-AF65-F5344CB8AC3E}">
        <p14:creationId xmlns:p14="http://schemas.microsoft.com/office/powerpoint/2010/main" val="9530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02465" y="794068"/>
            <a:ext cx="2749984" cy="830997"/>
          </a:xfrm>
          <a:prstGeom prst="rect">
            <a:avLst/>
          </a:prstGeom>
          <a:noFill/>
        </p:spPr>
        <p:txBody>
          <a:bodyPr wrap="none" rtlCol="0">
            <a:spAutoFit/>
          </a:bodyPr>
          <a:lstStyle/>
          <a:p>
            <a:r>
              <a:rPr lang="en-IN" sz="4800" dirty="0"/>
              <a:t>Objectives</a:t>
            </a:r>
            <a:endParaRPr lang="en-US" sz="4800" dirty="0"/>
          </a:p>
        </p:txBody>
      </p:sp>
      <p:sp>
        <p:nvSpPr>
          <p:cNvPr id="2" name="TextBox 1">
            <a:extLst>
              <a:ext uri="{FF2B5EF4-FFF2-40B4-BE49-F238E27FC236}">
                <a16:creationId xmlns:a16="http://schemas.microsoft.com/office/drawing/2014/main" id="{4CEAD34B-C2DF-42F4-ADA7-CEE1B8C0AD22}"/>
              </a:ext>
            </a:extLst>
          </p:cNvPr>
          <p:cNvSpPr txBox="1"/>
          <p:nvPr/>
        </p:nvSpPr>
        <p:spPr>
          <a:xfrm>
            <a:off x="802465" y="2141838"/>
            <a:ext cx="10425708" cy="2308324"/>
          </a:xfrm>
          <a:prstGeom prst="rect">
            <a:avLst/>
          </a:prstGeom>
          <a:noFill/>
        </p:spPr>
        <p:txBody>
          <a:bodyPr wrap="square" rtlCol="0">
            <a:spAutoFit/>
          </a:bodyPr>
          <a:lstStyle/>
          <a:p>
            <a:r>
              <a:rPr lang="en-US" b="0" i="0" dirty="0">
                <a:solidFill>
                  <a:srgbClr val="333333"/>
                </a:solidFill>
                <a:effectLst/>
                <a:latin typeface="Roboto" panose="020B0604020202020204" pitchFamily="2" charset="0"/>
              </a:rPr>
              <a:t>The purpose is to examine how heart rate and the oxygen saturation of subject is measured from finger and then processed and displayed. The design, is small in size, easy to use, allows a non-invasive, real time method to provide information regarding health. This enables an efficient and economical means for managing the health care. Pulse oximetry is a useful tool in the evaluation of a patient's oxygenation status and may be used routinely in many areas of clinical practice.</a:t>
            </a:r>
            <a:r>
              <a:rPr lang="en-US" b="0" i="0" dirty="0">
                <a:solidFill>
                  <a:srgbClr val="202124"/>
                </a:solidFill>
                <a:effectLst/>
                <a:latin typeface="arial" panose="020B0604020202020204" pitchFamily="34" charset="0"/>
              </a:rPr>
              <a:t> he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 Monitoring system’s objective </a:t>
            </a:r>
            <a:r>
              <a:rPr lang="en-US" b="0" i="0" dirty="0">
                <a:solidFill>
                  <a:srgbClr val="202124"/>
                </a:solidFill>
                <a:effectLst/>
                <a:latin typeface="arial" panose="020B0604020202020204" pitchFamily="34" charset="0"/>
              </a:rPr>
              <a:t>is of detecting the </a:t>
            </a:r>
            <a:r>
              <a:rPr lang="en-US" i="0" dirty="0">
                <a:solidFill>
                  <a:srgbClr val="202124"/>
                </a:solidFill>
                <a:effectLst/>
                <a:latin typeface="arial" panose="020B0604020202020204" pitchFamily="34" charset="0"/>
              </a:rPr>
              <a:t>heart beat </a:t>
            </a:r>
            <a:r>
              <a:rPr lang="en-US" b="0" i="0" dirty="0">
                <a:solidFill>
                  <a:srgbClr val="202124"/>
                </a:solidFill>
                <a:effectLst/>
                <a:latin typeface="arial" panose="020B0604020202020204" pitchFamily="34" charset="0"/>
              </a:rPr>
              <a:t>of the patient in order to </a:t>
            </a:r>
            <a:r>
              <a:rPr lang="en-US" i="0" dirty="0">
                <a:solidFill>
                  <a:srgbClr val="202124"/>
                </a:solidFill>
                <a:effectLst/>
                <a:latin typeface="arial" panose="020B0604020202020204" pitchFamily="34" charset="0"/>
              </a:rPr>
              <a:t>monitor</a:t>
            </a:r>
            <a:r>
              <a:rPr lang="en-US" b="0" i="0" dirty="0">
                <a:solidFill>
                  <a:srgbClr val="202124"/>
                </a:solidFill>
                <a:effectLst/>
                <a:latin typeface="arial" panose="020B0604020202020204" pitchFamily="34" charset="0"/>
              </a:rPr>
              <a:t> the risk of </a:t>
            </a:r>
            <a:r>
              <a:rPr lang="en-US" i="0" dirty="0">
                <a:solidFill>
                  <a:srgbClr val="202124"/>
                </a:solidFill>
                <a:effectLst/>
                <a:latin typeface="arial" panose="020B0604020202020204" pitchFamily="34" charset="0"/>
              </a:rPr>
              <a:t>heart</a:t>
            </a:r>
            <a:r>
              <a:rPr lang="en-US" b="0" i="0" dirty="0">
                <a:solidFill>
                  <a:srgbClr val="202124"/>
                </a:solidFill>
                <a:effectLst/>
                <a:latin typeface="arial" panose="020B0604020202020204" pitchFamily="34" charset="0"/>
              </a:rPr>
              <a:t> attack and also the regular checkup. The data received from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a:t>
            </a:r>
            <a:r>
              <a:rPr lang="en-US" b="0" i="0" dirty="0">
                <a:solidFill>
                  <a:srgbClr val="202124"/>
                </a:solidFill>
                <a:effectLst/>
                <a:latin typeface="arial" panose="020B0604020202020204" pitchFamily="34" charset="0"/>
              </a:rPr>
              <a:t> module can be saved and viewed for further medical usage.</a:t>
            </a:r>
            <a:endParaRPr lang="en-IN" dirty="0"/>
          </a:p>
        </p:txBody>
      </p:sp>
      <p:pic>
        <p:nvPicPr>
          <p:cNvPr id="3" name="Picture 2">
            <a:extLst>
              <a:ext uri="{FF2B5EF4-FFF2-40B4-BE49-F238E27FC236}">
                <a16:creationId xmlns:a16="http://schemas.microsoft.com/office/drawing/2014/main" id="{6A08BB07-6D6B-46C2-B8FA-A7E86D98F6A5}"/>
              </a:ext>
            </a:extLst>
          </p:cNvPr>
          <p:cNvPicPr>
            <a:picLocks noChangeAspect="1"/>
          </p:cNvPicPr>
          <p:nvPr/>
        </p:nvPicPr>
        <p:blipFill>
          <a:blip r:embed="rId2"/>
          <a:stretch>
            <a:fillRect/>
          </a:stretch>
        </p:blipFill>
        <p:spPr>
          <a:xfrm>
            <a:off x="514736" y="4648585"/>
            <a:ext cx="2562225" cy="1762125"/>
          </a:xfrm>
          <a:prstGeom prst="rect">
            <a:avLst/>
          </a:prstGeom>
        </p:spPr>
      </p:pic>
      <p:pic>
        <p:nvPicPr>
          <p:cNvPr id="4" name="Picture 3">
            <a:extLst>
              <a:ext uri="{FF2B5EF4-FFF2-40B4-BE49-F238E27FC236}">
                <a16:creationId xmlns:a16="http://schemas.microsoft.com/office/drawing/2014/main" id="{1105F80F-1F5C-4D00-A794-434B990CA429}"/>
              </a:ext>
            </a:extLst>
          </p:cNvPr>
          <p:cNvPicPr>
            <a:picLocks noChangeAspect="1"/>
          </p:cNvPicPr>
          <p:nvPr/>
        </p:nvPicPr>
        <p:blipFill>
          <a:blip r:embed="rId3"/>
          <a:stretch>
            <a:fillRect/>
          </a:stretch>
        </p:blipFill>
        <p:spPr>
          <a:xfrm>
            <a:off x="9496039" y="4450162"/>
            <a:ext cx="2181225" cy="2095500"/>
          </a:xfrm>
          <a:prstGeom prst="rect">
            <a:avLst/>
          </a:prstGeom>
        </p:spPr>
      </p:pic>
      <p:pic>
        <p:nvPicPr>
          <p:cNvPr id="7" name="Picture 6">
            <a:extLst>
              <a:ext uri="{FF2B5EF4-FFF2-40B4-BE49-F238E27FC236}">
                <a16:creationId xmlns:a16="http://schemas.microsoft.com/office/drawing/2014/main" id="{7687C719-DA52-449B-AE9D-03848DE3003F}"/>
              </a:ext>
            </a:extLst>
          </p:cNvPr>
          <p:cNvPicPr>
            <a:picLocks noChangeAspect="1"/>
          </p:cNvPicPr>
          <p:nvPr/>
        </p:nvPicPr>
        <p:blipFill>
          <a:blip r:embed="rId4"/>
          <a:stretch>
            <a:fillRect/>
          </a:stretch>
        </p:blipFill>
        <p:spPr>
          <a:xfrm>
            <a:off x="4538944" y="4758122"/>
            <a:ext cx="2952750" cy="1543050"/>
          </a:xfrm>
          <a:prstGeom prst="rect">
            <a:avLst/>
          </a:prstGeom>
        </p:spPr>
      </p:pic>
      <p:pic>
        <p:nvPicPr>
          <p:cNvPr id="8" name="Picture 7">
            <a:extLst>
              <a:ext uri="{FF2B5EF4-FFF2-40B4-BE49-F238E27FC236}">
                <a16:creationId xmlns:a16="http://schemas.microsoft.com/office/drawing/2014/main" id="{603D5CB8-059A-4855-BA88-B69863FD29BE}"/>
              </a:ext>
            </a:extLst>
          </p:cNvPr>
          <p:cNvPicPr>
            <a:picLocks noChangeAspect="1"/>
          </p:cNvPicPr>
          <p:nvPr/>
        </p:nvPicPr>
        <p:blipFill>
          <a:blip r:embed="rId5"/>
          <a:stretch>
            <a:fillRect/>
          </a:stretch>
        </p:blipFill>
        <p:spPr>
          <a:xfrm>
            <a:off x="8262679" y="338028"/>
            <a:ext cx="2619375" cy="1743075"/>
          </a:xfrm>
          <a:prstGeom prst="rect">
            <a:avLst/>
          </a:prstGeom>
        </p:spPr>
      </p:pic>
    </p:spTree>
    <p:extLst>
      <p:ext uri="{BB962C8B-B14F-4D97-AF65-F5344CB8AC3E}">
        <p14:creationId xmlns:p14="http://schemas.microsoft.com/office/powerpoint/2010/main" val="22607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911969" y="826899"/>
            <a:ext cx="4113627" cy="830997"/>
          </a:xfrm>
          <a:prstGeom prst="rect">
            <a:avLst/>
          </a:prstGeom>
          <a:noFill/>
        </p:spPr>
        <p:txBody>
          <a:bodyPr wrap="none" rtlCol="0">
            <a:spAutoFit/>
          </a:bodyPr>
          <a:lstStyle/>
          <a:p>
            <a:r>
              <a:rPr lang="en-IN" sz="4800" dirty="0">
                <a:latin typeface="Arial Narrow" panose="020B0606020202030204" pitchFamily="34" charset="0"/>
              </a:rPr>
              <a:t>Literature Review</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81050062" y="2136930"/>
            <a:ext cx="12931745" cy="4524315"/>
          </a:xfrm>
          <a:prstGeom prst="rect">
            <a:avLst/>
          </a:prstGeom>
          <a:noFill/>
        </p:spPr>
        <p:txBody>
          <a:bodyPr wrap="non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is about Heart rate monitoring using pulse sensor in which the data is stored in the server for the later on use.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Pulse Sensor is a simple sensor which is used in many places. The pin is constructed in such a way to indicate the heart rate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basic sensor has three pins namely, ground and the input signal (which is also known as A0 signal).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used pulse sensor to find the nearby or the actual value of heart beat rate of a normal person.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pulse sensor is connected to the server using Wi-Fi module (Node MCU) to track patients health.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are sent to server using http protocol. It is like a small device which can be fixed to any atmosphere.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a less bulky and a portable Wi-Fi module and the person can be connected to their android mobile using Wi-Fi hot spot settings.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Esp8266 module can be interfaced with Arduino as well as in microcontrollers. ESP8266 Wi-Fi module plays a major role in the system.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Wi-Fi is connected to the external devices like phone, laptops etc. Once it is connected the IP address is noted in the code of</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Arduino software for the reference value of heart rate data. This is a compact device and can be taken anywhere easily.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heart rate device can be connected with other devices like microcontroller, MATLAB software and other suitable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and software can be used. It is easy to use and any people can handle it. By using the finger, we can able to</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find the heart rate easily. ARDUINO software for programming purpose and output will be shown in hardware part.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hardware is easy to handle and quite simple in its connections.in future this system can also be connected directly to hospital servers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manipulate patient’s data and would reduce the hectic work of monitoring various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ahnschrift Light" panose="020B0502040204020203" pitchFamily="34" charset="0"/>
            </a:endParaRPr>
          </a:p>
        </p:txBody>
      </p:sp>
      <p:sp>
        <p:nvSpPr>
          <p:cNvPr id="2" name="TextBox 1">
            <a:extLst>
              <a:ext uri="{FF2B5EF4-FFF2-40B4-BE49-F238E27FC236}">
                <a16:creationId xmlns:a16="http://schemas.microsoft.com/office/drawing/2014/main" id="{B8368678-3941-409A-A496-BBB489D85F72}"/>
              </a:ext>
            </a:extLst>
          </p:cNvPr>
          <p:cNvSpPr txBox="1"/>
          <p:nvPr/>
        </p:nvSpPr>
        <p:spPr>
          <a:xfrm>
            <a:off x="303402" y="1657896"/>
            <a:ext cx="11585196" cy="5016758"/>
          </a:xfrm>
          <a:prstGeom prst="rect">
            <a:avLst/>
          </a:prstGeom>
          <a:noFill/>
        </p:spPr>
        <p:txBody>
          <a:bodyPr wrap="square" rtlCol="0">
            <a:spAutoFit/>
          </a:bodyPr>
          <a:lstStyle/>
          <a:p>
            <a:r>
              <a:rPr lang="en-US" sz="2000" dirty="0"/>
              <a:t>This project is about Heart rate monitoring using pulse sensor in which the data is stored in the server for the later on use. Pulse Sensor is a simple sensor which is used in many places. The pin is constructed in such a way to indicate the heart rate. The basic sensor has three pins namely, ground and the input signal (which is also known as A0 signal).  We have used pulse sensor to find the nearby or the actual value of heart beat rate of a normal person. The pulse sensor is connected to the server using Wi-Fi module (Node MCU) to track patients health. The data are sent to server using http protocol. It is like a small device which can be fixed to any atmosphere. It is a less bulky and a portable Wi-Fi module and the person can be connected to their android mobile using Wi-Fi hot spot settings.Esp8266 module can be interfaced with Arduino as well as in microcontrollers. ESP8266 Wi-Fi module plays a major role in the system. The Wi-Fi is connected to the external devices like phone, laptops etc. Once it is connected the IP address is noted in the code of Arduino software for the reference value of heart rate data. This is a compact device and can be taken anywhere easily. The heart rate device can be connected with other devices like microcontroller, MATLAB software and other suitable hardware and software can be used. It is easy to use and any people can handle it. By using the finger, we can able to find the heart rate easily. ARDUINO software for programming purpose and output will be shown in hardware part. This hardware is easy to handle and quite simple in its connections.in future this system can also be connected directly to hospital servers to manipulate patient’s data and would reduce the hectic work of monitoring various data</a:t>
            </a:r>
            <a:r>
              <a:rPr lang="en-US" dirty="0"/>
              <a:t>.</a:t>
            </a:r>
            <a:endParaRPr lang="en-IN" dirty="0"/>
          </a:p>
        </p:txBody>
      </p:sp>
      <p:pic>
        <p:nvPicPr>
          <p:cNvPr id="3" name="Picture 2">
            <a:extLst>
              <a:ext uri="{FF2B5EF4-FFF2-40B4-BE49-F238E27FC236}">
                <a16:creationId xmlns:a16="http://schemas.microsoft.com/office/drawing/2014/main" id="{4783682F-59A8-4762-AA36-7F7121C7C99B}"/>
              </a:ext>
            </a:extLst>
          </p:cNvPr>
          <p:cNvPicPr>
            <a:picLocks noChangeAspect="1"/>
          </p:cNvPicPr>
          <p:nvPr/>
        </p:nvPicPr>
        <p:blipFill rotWithShape="1">
          <a:blip r:embed="rId2"/>
          <a:srcRect l="-2227" t="22110" r="3060" b="-6383"/>
          <a:stretch/>
        </p:blipFill>
        <p:spPr>
          <a:xfrm>
            <a:off x="9442174" y="117447"/>
            <a:ext cx="2446424" cy="1772379"/>
          </a:xfrm>
          <a:prstGeom prst="rect">
            <a:avLst/>
          </a:prstGeom>
        </p:spPr>
      </p:pic>
    </p:spTree>
    <p:extLst>
      <p:ext uri="{BB962C8B-B14F-4D97-AF65-F5344CB8AC3E}">
        <p14:creationId xmlns:p14="http://schemas.microsoft.com/office/powerpoint/2010/main" val="141209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580B1-BA7D-46BC-9DC8-67B93909A248}"/>
              </a:ext>
            </a:extLst>
          </p:cNvPr>
          <p:cNvSpPr txBox="1"/>
          <p:nvPr/>
        </p:nvSpPr>
        <p:spPr>
          <a:xfrm>
            <a:off x="939114" y="799070"/>
            <a:ext cx="10544432" cy="830997"/>
          </a:xfrm>
          <a:prstGeom prst="rect">
            <a:avLst/>
          </a:prstGeom>
          <a:noFill/>
        </p:spPr>
        <p:txBody>
          <a:bodyPr wrap="square" rtlCol="0">
            <a:spAutoFit/>
          </a:bodyPr>
          <a:lstStyle/>
          <a:p>
            <a:r>
              <a:rPr lang="en-US" sz="4800" dirty="0"/>
              <a:t>Tools and components used</a:t>
            </a:r>
            <a:endParaRPr lang="en-IN" sz="4800" dirty="0"/>
          </a:p>
        </p:txBody>
      </p:sp>
      <p:pic>
        <p:nvPicPr>
          <p:cNvPr id="4" name="Picture 3">
            <a:extLst>
              <a:ext uri="{FF2B5EF4-FFF2-40B4-BE49-F238E27FC236}">
                <a16:creationId xmlns:a16="http://schemas.microsoft.com/office/drawing/2014/main" id="{8A6A1D37-537F-45EF-879D-BBD51DBA9ACC}"/>
              </a:ext>
            </a:extLst>
          </p:cNvPr>
          <p:cNvPicPr>
            <a:picLocks noChangeAspect="1"/>
          </p:cNvPicPr>
          <p:nvPr/>
        </p:nvPicPr>
        <p:blipFill>
          <a:blip r:embed="rId2"/>
          <a:stretch>
            <a:fillRect/>
          </a:stretch>
        </p:blipFill>
        <p:spPr>
          <a:xfrm>
            <a:off x="100393" y="2472511"/>
            <a:ext cx="2143125" cy="2143125"/>
          </a:xfrm>
          <a:prstGeom prst="rect">
            <a:avLst/>
          </a:prstGeom>
        </p:spPr>
      </p:pic>
      <p:pic>
        <p:nvPicPr>
          <p:cNvPr id="5" name="Picture 4">
            <a:extLst>
              <a:ext uri="{FF2B5EF4-FFF2-40B4-BE49-F238E27FC236}">
                <a16:creationId xmlns:a16="http://schemas.microsoft.com/office/drawing/2014/main" id="{4E7224EF-2150-4A98-8238-6E969FA82F14}"/>
              </a:ext>
            </a:extLst>
          </p:cNvPr>
          <p:cNvPicPr>
            <a:picLocks noChangeAspect="1"/>
          </p:cNvPicPr>
          <p:nvPr/>
        </p:nvPicPr>
        <p:blipFill>
          <a:blip r:embed="rId3"/>
          <a:stretch>
            <a:fillRect/>
          </a:stretch>
        </p:blipFill>
        <p:spPr>
          <a:xfrm>
            <a:off x="2390763" y="3255233"/>
            <a:ext cx="2152650" cy="2124075"/>
          </a:xfrm>
          <a:prstGeom prst="rect">
            <a:avLst/>
          </a:prstGeom>
        </p:spPr>
      </p:pic>
      <p:pic>
        <p:nvPicPr>
          <p:cNvPr id="6" name="Picture 5">
            <a:extLst>
              <a:ext uri="{FF2B5EF4-FFF2-40B4-BE49-F238E27FC236}">
                <a16:creationId xmlns:a16="http://schemas.microsoft.com/office/drawing/2014/main" id="{E228C7B8-E6DC-427F-B7CB-D56545B47C93}"/>
              </a:ext>
            </a:extLst>
          </p:cNvPr>
          <p:cNvPicPr>
            <a:picLocks noChangeAspect="1"/>
          </p:cNvPicPr>
          <p:nvPr/>
        </p:nvPicPr>
        <p:blipFill>
          <a:blip r:embed="rId4"/>
          <a:stretch>
            <a:fillRect/>
          </a:stretch>
        </p:blipFill>
        <p:spPr>
          <a:xfrm>
            <a:off x="4799037" y="3915805"/>
            <a:ext cx="2143125" cy="2143125"/>
          </a:xfrm>
          <a:prstGeom prst="rect">
            <a:avLst/>
          </a:prstGeom>
        </p:spPr>
      </p:pic>
      <p:pic>
        <p:nvPicPr>
          <p:cNvPr id="7" name="Picture 6">
            <a:extLst>
              <a:ext uri="{FF2B5EF4-FFF2-40B4-BE49-F238E27FC236}">
                <a16:creationId xmlns:a16="http://schemas.microsoft.com/office/drawing/2014/main" id="{12C52F9A-CAEC-47AB-B153-2D8B79B0D676}"/>
              </a:ext>
            </a:extLst>
          </p:cNvPr>
          <p:cNvPicPr>
            <a:picLocks noChangeAspect="1"/>
          </p:cNvPicPr>
          <p:nvPr/>
        </p:nvPicPr>
        <p:blipFill>
          <a:blip r:embed="rId5"/>
          <a:stretch>
            <a:fillRect/>
          </a:stretch>
        </p:blipFill>
        <p:spPr>
          <a:xfrm>
            <a:off x="7197786" y="3255233"/>
            <a:ext cx="2024576" cy="2143125"/>
          </a:xfrm>
          <a:prstGeom prst="rect">
            <a:avLst/>
          </a:prstGeom>
        </p:spPr>
      </p:pic>
      <p:pic>
        <p:nvPicPr>
          <p:cNvPr id="8" name="Picture 7">
            <a:extLst>
              <a:ext uri="{FF2B5EF4-FFF2-40B4-BE49-F238E27FC236}">
                <a16:creationId xmlns:a16="http://schemas.microsoft.com/office/drawing/2014/main" id="{8CF00F11-C325-43D1-BA28-0CD73ABD9E23}"/>
              </a:ext>
            </a:extLst>
          </p:cNvPr>
          <p:cNvPicPr>
            <a:picLocks noChangeAspect="1"/>
          </p:cNvPicPr>
          <p:nvPr/>
        </p:nvPicPr>
        <p:blipFill>
          <a:blip r:embed="rId6"/>
          <a:stretch>
            <a:fillRect/>
          </a:stretch>
        </p:blipFill>
        <p:spPr>
          <a:xfrm>
            <a:off x="9497681" y="2357437"/>
            <a:ext cx="2143125" cy="2143125"/>
          </a:xfrm>
          <a:prstGeom prst="rect">
            <a:avLst/>
          </a:prstGeom>
        </p:spPr>
      </p:pic>
      <p:sp>
        <p:nvSpPr>
          <p:cNvPr id="10" name="TextBox 9">
            <a:extLst>
              <a:ext uri="{FF2B5EF4-FFF2-40B4-BE49-F238E27FC236}">
                <a16:creationId xmlns:a16="http://schemas.microsoft.com/office/drawing/2014/main" id="{00024B58-01F2-4454-861E-D9F80001A33D}"/>
              </a:ext>
            </a:extLst>
          </p:cNvPr>
          <p:cNvSpPr txBox="1"/>
          <p:nvPr/>
        </p:nvSpPr>
        <p:spPr>
          <a:xfrm>
            <a:off x="356017" y="4618035"/>
            <a:ext cx="2143125" cy="369332"/>
          </a:xfrm>
          <a:prstGeom prst="rect">
            <a:avLst/>
          </a:prstGeom>
          <a:noFill/>
        </p:spPr>
        <p:txBody>
          <a:bodyPr wrap="square" rtlCol="0">
            <a:spAutoFit/>
          </a:bodyPr>
          <a:lstStyle/>
          <a:p>
            <a:r>
              <a:rPr lang="en-US" dirty="0"/>
              <a:t>NODE MCU</a:t>
            </a:r>
            <a:endParaRPr lang="en-IN" dirty="0"/>
          </a:p>
        </p:txBody>
      </p:sp>
      <p:sp>
        <p:nvSpPr>
          <p:cNvPr id="11" name="TextBox 10">
            <a:extLst>
              <a:ext uri="{FF2B5EF4-FFF2-40B4-BE49-F238E27FC236}">
                <a16:creationId xmlns:a16="http://schemas.microsoft.com/office/drawing/2014/main" id="{E980CA79-08AD-4B60-AF8C-7508C8F0FA45}"/>
              </a:ext>
            </a:extLst>
          </p:cNvPr>
          <p:cNvSpPr txBox="1"/>
          <p:nvPr/>
        </p:nvSpPr>
        <p:spPr>
          <a:xfrm>
            <a:off x="2795159" y="5486401"/>
            <a:ext cx="1965766" cy="369332"/>
          </a:xfrm>
          <a:prstGeom prst="rect">
            <a:avLst/>
          </a:prstGeom>
          <a:noFill/>
        </p:spPr>
        <p:txBody>
          <a:bodyPr wrap="square" rtlCol="0">
            <a:spAutoFit/>
          </a:bodyPr>
          <a:lstStyle/>
          <a:p>
            <a:r>
              <a:rPr lang="en-US" dirty="0"/>
              <a:t>MAX30102</a:t>
            </a:r>
            <a:endParaRPr lang="en-IN" dirty="0"/>
          </a:p>
        </p:txBody>
      </p:sp>
      <p:sp>
        <p:nvSpPr>
          <p:cNvPr id="12" name="TextBox 11">
            <a:extLst>
              <a:ext uri="{FF2B5EF4-FFF2-40B4-BE49-F238E27FC236}">
                <a16:creationId xmlns:a16="http://schemas.microsoft.com/office/drawing/2014/main" id="{7CC1CE49-1883-4D4A-9351-81B16E6F836D}"/>
              </a:ext>
            </a:extLst>
          </p:cNvPr>
          <p:cNvSpPr txBox="1"/>
          <p:nvPr/>
        </p:nvSpPr>
        <p:spPr>
          <a:xfrm>
            <a:off x="5264266" y="6058930"/>
            <a:ext cx="1330814" cy="369332"/>
          </a:xfrm>
          <a:prstGeom prst="rect">
            <a:avLst/>
          </a:prstGeom>
          <a:noFill/>
        </p:spPr>
        <p:txBody>
          <a:bodyPr wrap="none" rtlCol="0">
            <a:spAutoFit/>
          </a:bodyPr>
          <a:lstStyle/>
          <a:p>
            <a:r>
              <a:rPr lang="en-US" dirty="0"/>
              <a:t>LM35 sensor</a:t>
            </a:r>
            <a:endParaRPr lang="en-IN" dirty="0"/>
          </a:p>
        </p:txBody>
      </p:sp>
      <p:sp>
        <p:nvSpPr>
          <p:cNvPr id="13" name="TextBox 12">
            <a:extLst>
              <a:ext uri="{FF2B5EF4-FFF2-40B4-BE49-F238E27FC236}">
                <a16:creationId xmlns:a16="http://schemas.microsoft.com/office/drawing/2014/main" id="{E5E5D9D2-FF2D-4CC5-A57D-8109AA884FB7}"/>
              </a:ext>
            </a:extLst>
          </p:cNvPr>
          <p:cNvSpPr txBox="1"/>
          <p:nvPr/>
        </p:nvSpPr>
        <p:spPr>
          <a:xfrm>
            <a:off x="7578812" y="5486401"/>
            <a:ext cx="1565189" cy="369332"/>
          </a:xfrm>
          <a:prstGeom prst="rect">
            <a:avLst/>
          </a:prstGeom>
          <a:noFill/>
        </p:spPr>
        <p:txBody>
          <a:bodyPr wrap="square" rtlCol="0">
            <a:spAutoFit/>
          </a:bodyPr>
          <a:lstStyle/>
          <a:p>
            <a:r>
              <a:rPr lang="en-US" dirty="0"/>
              <a:t>BREADBOARD</a:t>
            </a:r>
            <a:endParaRPr lang="en-IN" dirty="0"/>
          </a:p>
        </p:txBody>
      </p:sp>
      <p:sp>
        <p:nvSpPr>
          <p:cNvPr id="14" name="TextBox 13">
            <a:extLst>
              <a:ext uri="{FF2B5EF4-FFF2-40B4-BE49-F238E27FC236}">
                <a16:creationId xmlns:a16="http://schemas.microsoft.com/office/drawing/2014/main" id="{3D4E9138-C2B3-4C71-A82A-1418355E36CF}"/>
              </a:ext>
            </a:extLst>
          </p:cNvPr>
          <p:cNvSpPr txBox="1"/>
          <p:nvPr/>
        </p:nvSpPr>
        <p:spPr>
          <a:xfrm>
            <a:off x="10264346" y="4500562"/>
            <a:ext cx="1301579" cy="369332"/>
          </a:xfrm>
          <a:prstGeom prst="rect">
            <a:avLst/>
          </a:prstGeom>
          <a:noFill/>
        </p:spPr>
        <p:txBody>
          <a:bodyPr wrap="square" rtlCol="0">
            <a:spAutoFit/>
          </a:bodyPr>
          <a:lstStyle/>
          <a:p>
            <a:r>
              <a:rPr lang="en-US" dirty="0"/>
              <a:t>LED’s</a:t>
            </a:r>
            <a:endParaRPr lang="en-IN" dirty="0"/>
          </a:p>
        </p:txBody>
      </p:sp>
    </p:spTree>
    <p:extLst>
      <p:ext uri="{BB962C8B-B14F-4D97-AF65-F5344CB8AC3E}">
        <p14:creationId xmlns:p14="http://schemas.microsoft.com/office/powerpoint/2010/main" val="393965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72152" y="814778"/>
            <a:ext cx="6735049" cy="830997"/>
          </a:xfrm>
          <a:prstGeom prst="rect">
            <a:avLst/>
          </a:prstGeom>
          <a:noFill/>
        </p:spPr>
        <p:txBody>
          <a:bodyPr wrap="none" rtlCol="0">
            <a:spAutoFit/>
          </a:bodyPr>
          <a:lstStyle/>
          <a:p>
            <a:r>
              <a:rPr lang="en-IN" sz="4800" b="0" i="0" u="none" strike="noStrike" baseline="0" dirty="0"/>
              <a:t>Methodology</a:t>
            </a:r>
            <a:r>
              <a:rPr lang="en-IN" sz="4800" dirty="0"/>
              <a:t> Implemented</a:t>
            </a:r>
            <a:endParaRPr lang="en-US" sz="4800" dirty="0"/>
          </a:p>
        </p:txBody>
      </p:sp>
      <p:sp>
        <p:nvSpPr>
          <p:cNvPr id="22" name="TextBox 21">
            <a:extLst>
              <a:ext uri="{FF2B5EF4-FFF2-40B4-BE49-F238E27FC236}">
                <a16:creationId xmlns:a16="http://schemas.microsoft.com/office/drawing/2014/main" id="{F957A691-2649-4190-8398-B8DDFF5897D9}"/>
              </a:ext>
            </a:extLst>
          </p:cNvPr>
          <p:cNvSpPr txBox="1"/>
          <p:nvPr/>
        </p:nvSpPr>
        <p:spPr>
          <a:xfrm>
            <a:off x="366054" y="1799455"/>
            <a:ext cx="11648130" cy="369332"/>
          </a:xfrm>
          <a:prstGeom prst="rect">
            <a:avLst/>
          </a:prstGeom>
          <a:noFill/>
        </p:spPr>
        <p:txBody>
          <a:bodyPr wrap="square" rtlCol="0">
            <a:spAutoFit/>
          </a:bodyPr>
          <a:lstStyle/>
          <a:p>
            <a:endParaRPr lang="en-IN" dirty="0">
              <a:latin typeface="Bahnschrift Light" panose="020B0502040204020203" pitchFamily="34" charset="0"/>
            </a:endParaRPr>
          </a:p>
        </p:txBody>
      </p:sp>
      <p:sp>
        <p:nvSpPr>
          <p:cNvPr id="23" name="TextBox 22">
            <a:extLst>
              <a:ext uri="{FF2B5EF4-FFF2-40B4-BE49-F238E27FC236}">
                <a16:creationId xmlns:a16="http://schemas.microsoft.com/office/drawing/2014/main" id="{2BB10A70-2FF9-4A8F-BDED-E415AA6E6AAE}"/>
              </a:ext>
            </a:extLst>
          </p:cNvPr>
          <p:cNvSpPr txBox="1"/>
          <p:nvPr/>
        </p:nvSpPr>
        <p:spPr>
          <a:xfrm>
            <a:off x="518454" y="1951855"/>
            <a:ext cx="11648130" cy="369332"/>
          </a:xfrm>
          <a:prstGeom prst="rect">
            <a:avLst/>
          </a:prstGeom>
          <a:noFill/>
        </p:spPr>
        <p:txBody>
          <a:bodyPr wrap="square" rtlCol="0">
            <a:spAutoFit/>
          </a:bodyPr>
          <a:lstStyle/>
          <a:p>
            <a:endParaRPr lang="en-IN" dirty="0">
              <a:latin typeface="Bahnschrift Light" panose="020B0502040204020203" pitchFamily="34" charset="0"/>
            </a:endParaRPr>
          </a:p>
        </p:txBody>
      </p:sp>
      <p:sp>
        <p:nvSpPr>
          <p:cNvPr id="24" name="TextBox 23">
            <a:extLst>
              <a:ext uri="{FF2B5EF4-FFF2-40B4-BE49-F238E27FC236}">
                <a16:creationId xmlns:a16="http://schemas.microsoft.com/office/drawing/2014/main" id="{CE90D089-C955-427B-A7A7-24EA025609A6}"/>
              </a:ext>
            </a:extLst>
          </p:cNvPr>
          <p:cNvSpPr txBox="1"/>
          <p:nvPr/>
        </p:nvSpPr>
        <p:spPr>
          <a:xfrm>
            <a:off x="670854" y="2104255"/>
            <a:ext cx="11648130" cy="369332"/>
          </a:xfrm>
          <a:prstGeom prst="rect">
            <a:avLst/>
          </a:prstGeom>
          <a:noFill/>
        </p:spPr>
        <p:txBody>
          <a:bodyPr wrap="square" rtlCol="0">
            <a:spAutoFit/>
          </a:bodyPr>
          <a:lstStyle/>
          <a:p>
            <a:endParaRPr lang="en-IN" dirty="0">
              <a:latin typeface="Bahnschrift Light" panose="020B0502040204020203" pitchFamily="34" charset="0"/>
            </a:endParaRPr>
          </a:p>
        </p:txBody>
      </p:sp>
      <p:sp>
        <p:nvSpPr>
          <p:cNvPr id="25" name="TextBox 24">
            <a:extLst>
              <a:ext uri="{FF2B5EF4-FFF2-40B4-BE49-F238E27FC236}">
                <a16:creationId xmlns:a16="http://schemas.microsoft.com/office/drawing/2014/main" id="{768AC74C-002B-4AF3-83BB-11097B3FE1FC}"/>
              </a:ext>
            </a:extLst>
          </p:cNvPr>
          <p:cNvSpPr txBox="1"/>
          <p:nvPr/>
        </p:nvSpPr>
        <p:spPr>
          <a:xfrm>
            <a:off x="1203648" y="5948413"/>
            <a:ext cx="11648130" cy="369332"/>
          </a:xfrm>
          <a:prstGeom prst="rect">
            <a:avLst/>
          </a:prstGeom>
          <a:noFill/>
        </p:spPr>
        <p:txBody>
          <a:bodyPr wrap="square" rtlCol="0">
            <a:spAutoFit/>
          </a:bodyPr>
          <a:lstStyle/>
          <a:p>
            <a:endParaRPr lang="en-IN" dirty="0">
              <a:latin typeface="Bahnschrift Light" panose="020B0502040204020203" pitchFamily="34" charset="0"/>
            </a:endParaRPr>
          </a:p>
        </p:txBody>
      </p:sp>
      <p:sp>
        <p:nvSpPr>
          <p:cNvPr id="12" name="TextBox 11">
            <a:extLst>
              <a:ext uri="{FF2B5EF4-FFF2-40B4-BE49-F238E27FC236}">
                <a16:creationId xmlns:a16="http://schemas.microsoft.com/office/drawing/2014/main" id="{39DA91E8-D5DE-45AA-B8A6-54C89054403C}"/>
              </a:ext>
            </a:extLst>
          </p:cNvPr>
          <p:cNvSpPr txBox="1"/>
          <p:nvPr/>
        </p:nvSpPr>
        <p:spPr>
          <a:xfrm>
            <a:off x="823255" y="1888775"/>
            <a:ext cx="5981206" cy="3970318"/>
          </a:xfrm>
          <a:prstGeom prst="rect">
            <a:avLst/>
          </a:prstGeom>
          <a:noFill/>
        </p:spPr>
        <p:txBody>
          <a:bodyPr wrap="square" rtlCol="0">
            <a:spAutoFit/>
          </a:bodyPr>
          <a:lstStyle/>
          <a:p>
            <a:r>
              <a:rPr lang="en-US" dirty="0"/>
              <a:t>Arduino code is programmed by using the Arduino UNO software. The program lines from 30 to 40 based on the type of functioning used. Like c program, Arduino has the header files or preprocessor files is used in it. Arduino UNO is used in both software side as well as hardware side. The pin out ranges from 1 to nearly 25 which differs from one board to another. It consists of pins namely, analog inputs, outputs, USB connection and other interfaces. The inputs can be send sequentially one by one. Thus, it uses both serial and parallel communication interfaces. The outputs can be viewed through output window and it can be located in either side of the program window. It can be either analog and digital inputs. It also uses I2 c, SPI and USB interfaces etc. The outputs can be indicated with LEDs, sensors or connected with breadboards.</a:t>
            </a:r>
            <a:endParaRPr lang="en-IN" dirty="0"/>
          </a:p>
        </p:txBody>
      </p:sp>
      <p:pic>
        <p:nvPicPr>
          <p:cNvPr id="13" name="Picture 12">
            <a:extLst>
              <a:ext uri="{FF2B5EF4-FFF2-40B4-BE49-F238E27FC236}">
                <a16:creationId xmlns:a16="http://schemas.microsoft.com/office/drawing/2014/main" id="{D76B2891-5AB0-4733-8ECE-C3AE57479EB4}"/>
              </a:ext>
            </a:extLst>
          </p:cNvPr>
          <p:cNvPicPr>
            <a:picLocks noChangeAspect="1"/>
          </p:cNvPicPr>
          <p:nvPr/>
        </p:nvPicPr>
        <p:blipFill>
          <a:blip r:embed="rId2"/>
          <a:stretch>
            <a:fillRect/>
          </a:stretch>
        </p:blipFill>
        <p:spPr>
          <a:xfrm>
            <a:off x="7033061" y="2258107"/>
            <a:ext cx="5209723" cy="3031808"/>
          </a:xfrm>
          <a:prstGeom prst="rect">
            <a:avLst/>
          </a:prstGeom>
        </p:spPr>
      </p:pic>
    </p:spTree>
    <p:extLst>
      <p:ext uri="{BB962C8B-B14F-4D97-AF65-F5344CB8AC3E}">
        <p14:creationId xmlns:p14="http://schemas.microsoft.com/office/powerpoint/2010/main" val="170572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2827312" cy="830997"/>
          </a:xfrm>
          <a:prstGeom prst="rect">
            <a:avLst/>
          </a:prstGeom>
          <a:noFill/>
        </p:spPr>
        <p:txBody>
          <a:bodyPr wrap="none" rtlCol="0">
            <a:spAutoFit/>
          </a:bodyPr>
          <a:lstStyle/>
          <a:p>
            <a:r>
              <a:rPr lang="en-US" sz="4800" dirty="0"/>
              <a:t>References</a:t>
            </a:r>
          </a:p>
        </p:txBody>
      </p:sp>
      <p:sp>
        <p:nvSpPr>
          <p:cNvPr id="9" name="TextBox 8">
            <a:extLst>
              <a:ext uri="{FF2B5EF4-FFF2-40B4-BE49-F238E27FC236}">
                <a16:creationId xmlns:a16="http://schemas.microsoft.com/office/drawing/2014/main" id="{85D986B9-ECC4-411C-B107-C4615C8C86DA}"/>
              </a:ext>
            </a:extLst>
          </p:cNvPr>
          <p:cNvSpPr txBox="1"/>
          <p:nvPr/>
        </p:nvSpPr>
        <p:spPr>
          <a:xfrm>
            <a:off x="263482" y="1443841"/>
            <a:ext cx="9422618" cy="4616648"/>
          </a:xfrm>
          <a:prstGeom prst="rect">
            <a:avLst/>
          </a:prstGeom>
          <a:noFill/>
        </p:spPr>
        <p:txBody>
          <a:bodyPr wrap="square" rtlCol="0">
            <a:spAutoFit/>
          </a:bodyPr>
          <a:lstStyle/>
          <a:p>
            <a:pPr algn="l"/>
            <a:endParaRPr lang="en-US" dirty="0"/>
          </a:p>
          <a:p>
            <a:pPr algn="l"/>
            <a:endParaRPr lang="en-US" dirty="0"/>
          </a:p>
          <a:p>
            <a:pPr algn="l"/>
            <a:r>
              <a:rPr lang="en-US" sz="2000" dirty="0"/>
              <a:t>1]https://www.ieee.org/</a:t>
            </a:r>
          </a:p>
          <a:p>
            <a:pPr algn="l"/>
            <a:r>
              <a:rPr lang="en-US" sz="2000" dirty="0"/>
              <a:t>2] International Journal of Engineering and Advanced Technology (IJEAT) ISSN: 2249 – 8958, Volume-8 Issue-6, August 2019 by </a:t>
            </a:r>
            <a:r>
              <a:rPr lang="en-IN" sz="2000" dirty="0" err="1"/>
              <a:t>R.Vinodhini</a:t>
            </a:r>
            <a:r>
              <a:rPr lang="en-IN" sz="2000" dirty="0"/>
              <a:t>, </a:t>
            </a:r>
            <a:r>
              <a:rPr lang="en-IN" sz="2000" dirty="0" err="1"/>
              <a:t>R.Puviarasi</a:t>
            </a:r>
            <a:r>
              <a:rPr lang="en-IN" sz="2000" dirty="0"/>
              <a:t> on </a:t>
            </a:r>
            <a:r>
              <a:rPr lang="en-US" sz="2000" dirty="0"/>
              <a:t>Heart Rate Monitoring System using Pulse Sensor with Data Stored on Server </a:t>
            </a:r>
          </a:p>
          <a:p>
            <a:pPr algn="l"/>
            <a:r>
              <a:rPr lang="en-US" sz="2000" dirty="0">
                <a:solidFill>
                  <a:srgbClr val="000000"/>
                </a:solidFill>
              </a:rPr>
              <a:t>3</a:t>
            </a:r>
            <a:r>
              <a:rPr lang="en-US" sz="2000" b="0" i="0" u="none" strike="noStrike" baseline="0" dirty="0">
                <a:solidFill>
                  <a:srgbClr val="000000"/>
                </a:solidFill>
              </a:rPr>
              <a:t>]</a:t>
            </a:r>
            <a:r>
              <a:rPr lang="en-US" sz="2000" dirty="0"/>
              <a:t> International Journal of Engineering and Advanced Technology (IJEAT) ISSN: 2249 – 8958, Volume-9 Issue-2, December, 2019 by </a:t>
            </a:r>
            <a:r>
              <a:rPr lang="en-IN" sz="2000" dirty="0" err="1"/>
              <a:t>R.K.Parate</a:t>
            </a:r>
            <a:r>
              <a:rPr lang="en-IN" sz="2000" dirty="0"/>
              <a:t>, </a:t>
            </a:r>
            <a:r>
              <a:rPr lang="en-IN" sz="2000" dirty="0" err="1"/>
              <a:t>S.J.Sharma</a:t>
            </a:r>
            <a:r>
              <a:rPr lang="en-US" sz="2000" dirty="0"/>
              <a:t> on</a:t>
            </a:r>
          </a:p>
          <a:p>
            <a:pPr algn="l"/>
            <a:r>
              <a:rPr lang="en-US" sz="2000" dirty="0"/>
              <a:t>Design of a Portable Health Monitoring System Based on Node MCU </a:t>
            </a:r>
          </a:p>
          <a:p>
            <a:pPr algn="l"/>
            <a:r>
              <a:rPr lang="en-US" sz="2000" dirty="0">
                <a:solidFill>
                  <a:srgbClr val="000000"/>
                </a:solidFill>
              </a:rPr>
              <a:t>4</a:t>
            </a:r>
            <a:r>
              <a:rPr lang="en-US" sz="2000" b="0" i="0" u="none" strike="noStrike" baseline="0" dirty="0">
                <a:solidFill>
                  <a:srgbClr val="000000"/>
                </a:solidFill>
              </a:rPr>
              <a:t>]</a:t>
            </a:r>
            <a:r>
              <a:rPr lang="en-US" sz="2000" dirty="0"/>
              <a:t> International Journal of Innovative Research in Electrical, Electronics, Instrumentation and Control Engineering Vol. 8, Issue 05, May 2020 by </a:t>
            </a:r>
            <a:r>
              <a:rPr lang="en-IN" sz="2000" dirty="0"/>
              <a:t>Alan Roddick.S1 , Manoj Kumar.G2 , Karthik.M3 , Ragul.R4 and P. Aravind5 on </a:t>
            </a:r>
            <a:r>
              <a:rPr lang="en-US" sz="2000" dirty="0"/>
              <a:t>MAX30100 Based Heart Rate and SPO2 Monitoring using IoT</a:t>
            </a:r>
            <a:endParaRPr lang="en-US" sz="2000" b="0" i="0" u="none" strike="noStrike" baseline="0" dirty="0">
              <a:solidFill>
                <a:srgbClr val="000000"/>
              </a:solidFill>
            </a:endParaRPr>
          </a:p>
          <a:p>
            <a:pPr algn="l"/>
            <a:r>
              <a:rPr lang="en-IN" sz="2000" b="0" i="0" u="none" strike="noStrike" baseline="0" dirty="0">
                <a:solidFill>
                  <a:srgbClr val="000000"/>
                </a:solidFill>
              </a:rPr>
              <a:t>5] https://www.arduino.cc/</a:t>
            </a:r>
          </a:p>
          <a:p>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87F1F79D-EED9-4A37-A072-27FB504A1009}"/>
              </a:ext>
            </a:extLst>
          </p:cNvPr>
          <p:cNvPicPr>
            <a:picLocks noChangeAspect="1"/>
          </p:cNvPicPr>
          <p:nvPr/>
        </p:nvPicPr>
        <p:blipFill>
          <a:blip r:embed="rId2"/>
          <a:stretch>
            <a:fillRect/>
          </a:stretch>
        </p:blipFill>
        <p:spPr>
          <a:xfrm>
            <a:off x="8139111" y="273311"/>
            <a:ext cx="2619375" cy="1743075"/>
          </a:xfrm>
          <a:prstGeom prst="rect">
            <a:avLst/>
          </a:prstGeom>
        </p:spPr>
      </p:pic>
      <p:pic>
        <p:nvPicPr>
          <p:cNvPr id="4" name="Picture 3">
            <a:extLst>
              <a:ext uri="{FF2B5EF4-FFF2-40B4-BE49-F238E27FC236}">
                <a16:creationId xmlns:a16="http://schemas.microsoft.com/office/drawing/2014/main" id="{C45D41CB-71EC-486D-9BAF-AAAA78E4622D}"/>
              </a:ext>
            </a:extLst>
          </p:cNvPr>
          <p:cNvPicPr>
            <a:picLocks noChangeAspect="1"/>
          </p:cNvPicPr>
          <p:nvPr/>
        </p:nvPicPr>
        <p:blipFill>
          <a:blip r:embed="rId3"/>
          <a:stretch>
            <a:fillRect/>
          </a:stretch>
        </p:blipFill>
        <p:spPr>
          <a:xfrm>
            <a:off x="3240671" y="5094900"/>
            <a:ext cx="2857500" cy="1700517"/>
          </a:xfrm>
          <a:prstGeom prst="rect">
            <a:avLst/>
          </a:prstGeom>
        </p:spPr>
      </p:pic>
      <p:pic>
        <p:nvPicPr>
          <p:cNvPr id="7" name="Picture 6">
            <a:extLst>
              <a:ext uri="{FF2B5EF4-FFF2-40B4-BE49-F238E27FC236}">
                <a16:creationId xmlns:a16="http://schemas.microsoft.com/office/drawing/2014/main" id="{3E60F151-FE78-4AA3-8B29-0E49AE521926}"/>
              </a:ext>
            </a:extLst>
          </p:cNvPr>
          <p:cNvPicPr>
            <a:picLocks noChangeAspect="1"/>
          </p:cNvPicPr>
          <p:nvPr/>
        </p:nvPicPr>
        <p:blipFill>
          <a:blip r:embed="rId4"/>
          <a:stretch>
            <a:fillRect/>
          </a:stretch>
        </p:blipFill>
        <p:spPr>
          <a:xfrm>
            <a:off x="9658350" y="3017449"/>
            <a:ext cx="2533650" cy="1809750"/>
          </a:xfrm>
          <a:prstGeom prst="rect">
            <a:avLst/>
          </a:prstGeom>
        </p:spPr>
      </p:pic>
    </p:spTree>
    <p:extLst>
      <p:ext uri="{BB962C8B-B14F-4D97-AF65-F5344CB8AC3E}">
        <p14:creationId xmlns:p14="http://schemas.microsoft.com/office/powerpoint/2010/main" val="86204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751110" y="887544"/>
            <a:ext cx="4189480" cy="830997"/>
          </a:xfrm>
          <a:prstGeom prst="rect">
            <a:avLst/>
          </a:prstGeom>
          <a:noFill/>
        </p:spPr>
        <p:txBody>
          <a:bodyPr wrap="none" rtlCol="0">
            <a:spAutoFit/>
          </a:bodyPr>
          <a:lstStyle/>
          <a:p>
            <a:r>
              <a:rPr lang="en-US" sz="4800" dirty="0"/>
              <a:t>Group Members</a:t>
            </a:r>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4636206" cy="2585323"/>
          </a:xfrm>
          <a:prstGeom prst="rect">
            <a:avLst/>
          </a:prstGeom>
          <a:noFill/>
        </p:spPr>
        <p:txBody>
          <a:bodyPr wrap="none" rtlCol="0">
            <a:spAutoFit/>
          </a:bodyPr>
          <a:lstStyle/>
          <a:p>
            <a:r>
              <a:rPr lang="en-US" dirty="0">
                <a:latin typeface="Bahnschrift Light" panose="020B0502040204020203" pitchFamily="34" charset="0"/>
              </a:rPr>
              <a:t>Roll No. 46 Ganesh Karode</a:t>
            </a:r>
          </a:p>
          <a:p>
            <a:endParaRPr lang="en-US" dirty="0">
              <a:latin typeface="Bahnschrift Light" panose="020B0502040204020203" pitchFamily="34" charset="0"/>
            </a:endParaRPr>
          </a:p>
          <a:p>
            <a:r>
              <a:rPr lang="en-US" dirty="0">
                <a:latin typeface="Bahnschrift Light" panose="020B0502040204020203" pitchFamily="34" charset="0"/>
              </a:rPr>
              <a:t>Roll No. 47 Omkar Karpe</a:t>
            </a:r>
          </a:p>
          <a:p>
            <a:endParaRPr lang="en-US" dirty="0">
              <a:latin typeface="Bahnschrift Light" panose="020B0502040204020203" pitchFamily="34" charset="0"/>
            </a:endParaRPr>
          </a:p>
          <a:p>
            <a:r>
              <a:rPr lang="en-US" dirty="0">
                <a:latin typeface="Bahnschrift Light" panose="020B0502040204020203" pitchFamily="34" charset="0"/>
              </a:rPr>
              <a:t>Roll No. 48 Kartik Rupauliha (Assistant GL)</a:t>
            </a:r>
          </a:p>
          <a:p>
            <a:endParaRPr lang="en-US" dirty="0">
              <a:latin typeface="Bahnschrift Light" panose="020B0502040204020203" pitchFamily="34" charset="0"/>
            </a:endParaRPr>
          </a:p>
          <a:p>
            <a:r>
              <a:rPr lang="en-US" dirty="0">
                <a:latin typeface="Bahnschrift Light" panose="020B0502040204020203" pitchFamily="34" charset="0"/>
              </a:rPr>
              <a:t>Roll No. 49 Kartik Rajput (Group Leader)</a:t>
            </a:r>
          </a:p>
          <a:p>
            <a:endParaRPr lang="en-US" dirty="0">
              <a:latin typeface="Bahnschrift Light" panose="020B0502040204020203" pitchFamily="34" charset="0"/>
            </a:endParaRPr>
          </a:p>
          <a:p>
            <a:r>
              <a:rPr lang="en-US" dirty="0">
                <a:latin typeface="Bahnschrift Light" panose="020B0502040204020203" pitchFamily="34" charset="0"/>
              </a:rPr>
              <a:t>Roll No. 50 Nakul Kasar</a:t>
            </a:r>
          </a:p>
        </p:txBody>
      </p:sp>
      <p:sp>
        <p:nvSpPr>
          <p:cNvPr id="4" name="TextBox 3">
            <a:extLst>
              <a:ext uri="{FF2B5EF4-FFF2-40B4-BE49-F238E27FC236}">
                <a16:creationId xmlns:a16="http://schemas.microsoft.com/office/drawing/2014/main" id="{A105B588-E660-475B-B07B-F1BAC4FFC0DA}"/>
              </a:ext>
            </a:extLst>
          </p:cNvPr>
          <p:cNvSpPr txBox="1"/>
          <p:nvPr/>
        </p:nvSpPr>
        <p:spPr>
          <a:xfrm>
            <a:off x="7039448" y="5937544"/>
            <a:ext cx="3859775" cy="830997"/>
          </a:xfrm>
          <a:prstGeom prst="rect">
            <a:avLst/>
          </a:prstGeom>
          <a:noFill/>
        </p:spPr>
        <p:txBody>
          <a:bodyPr wrap="none" rtlCol="0">
            <a:spAutoFit/>
          </a:bodyPr>
          <a:lstStyle/>
          <a:p>
            <a:r>
              <a:rPr lang="en-US" sz="4800" dirty="0"/>
              <a:t>THANKYOU…!</a:t>
            </a:r>
          </a:p>
        </p:txBody>
      </p:sp>
      <p:pic>
        <p:nvPicPr>
          <p:cNvPr id="2" name="Picture 1">
            <a:extLst>
              <a:ext uri="{FF2B5EF4-FFF2-40B4-BE49-F238E27FC236}">
                <a16:creationId xmlns:a16="http://schemas.microsoft.com/office/drawing/2014/main" id="{555C28BC-338A-4921-B50B-7A1D509CFE4A}"/>
              </a:ext>
            </a:extLst>
          </p:cNvPr>
          <p:cNvPicPr>
            <a:picLocks noChangeAspect="1"/>
          </p:cNvPicPr>
          <p:nvPr/>
        </p:nvPicPr>
        <p:blipFill rotWithShape="1">
          <a:blip r:embed="rId2"/>
          <a:srcRect b="11062"/>
          <a:stretch/>
        </p:blipFill>
        <p:spPr>
          <a:xfrm>
            <a:off x="5972433" y="691979"/>
            <a:ext cx="5988908" cy="4917990"/>
          </a:xfrm>
          <a:prstGeom prst="rect">
            <a:avLst/>
          </a:prstGeom>
        </p:spPr>
      </p:pic>
    </p:spTree>
    <p:extLst>
      <p:ext uri="{BB962C8B-B14F-4D97-AF65-F5344CB8AC3E}">
        <p14:creationId xmlns:p14="http://schemas.microsoft.com/office/powerpoint/2010/main" val="2023690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177</TotalTime>
  <Words>1428</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Narrow</vt:lpstr>
      <vt:lpstr>Bahnschrift Light</vt:lpstr>
      <vt:lpstr>Calibri</vt:lpstr>
      <vt:lpstr>Roboto</vt:lpstr>
      <vt:lpstr>Times New Roman</vt:lpstr>
      <vt:lpstr>Tw Cen MT</vt:lpstr>
      <vt:lpstr>Tw Cen MT Condensed</vt:lpstr>
      <vt:lpstr>Wingdings 3</vt:lpstr>
      <vt:lpstr>Integral</vt:lpstr>
      <vt:lpstr>PULSE OXIMETER AND HEART RATE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OXIMETER AND HEALTH MONITORING SYSTEM</dc:title>
  <dc:creator>DELL</dc:creator>
  <cp:lastModifiedBy>omkarbkarpe02@gmail.com</cp:lastModifiedBy>
  <cp:revision>12</cp:revision>
  <dcterms:modified xsi:type="dcterms:W3CDTF">2021-06-19T17:26:09Z</dcterms:modified>
</cp:coreProperties>
</file>