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5" r:id="rId6"/>
    <p:sldId id="267" r:id="rId7"/>
    <p:sldId id="269" r:id="rId8"/>
    <p:sldId id="266" r:id="rId9"/>
    <p:sldId id="264"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5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2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067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475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08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742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7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9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7/5/2021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610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3295-69C7-4E65-81C1-FBE96B5B9A00}"/>
              </a:ext>
            </a:extLst>
          </p:cNvPr>
          <p:cNvSpPr>
            <a:spLocks noGrp="1"/>
          </p:cNvSpPr>
          <p:nvPr>
            <p:ph type="title"/>
          </p:nvPr>
        </p:nvSpPr>
        <p:spPr/>
        <p:txBody>
          <a:bodyPr>
            <a:normAutofit/>
          </a:bodyPr>
          <a:lstStyle/>
          <a:p>
            <a:r>
              <a:rPr lang="en-US" sz="5400" cap="none" dirty="0"/>
              <a:t>P</a:t>
            </a:r>
            <a:r>
              <a:rPr lang="en-IN" sz="5400" cap="none" dirty="0"/>
              <a:t>ULSE OXIMETER AND HEART RATE MONITORING SYSTEM</a:t>
            </a:r>
            <a:endParaRPr lang="en-US" sz="5400" cap="none" dirty="0"/>
          </a:p>
        </p:txBody>
      </p:sp>
      <p:sp>
        <p:nvSpPr>
          <p:cNvPr id="3" name="Text Placeholder 2">
            <a:extLst>
              <a:ext uri="{FF2B5EF4-FFF2-40B4-BE49-F238E27FC236}">
                <a16:creationId xmlns:a16="http://schemas.microsoft.com/office/drawing/2014/main" id="{7BE5B939-769D-45EF-839B-2347B3C02516}"/>
              </a:ext>
            </a:extLst>
          </p:cNvPr>
          <p:cNvSpPr>
            <a:spLocks noGrp="1"/>
          </p:cNvSpPr>
          <p:nvPr>
            <p:ph type="body" idx="1"/>
          </p:nvPr>
        </p:nvSpPr>
        <p:spPr/>
        <p:txBody>
          <a:bodyPr>
            <a:normAutofit/>
          </a:bodyPr>
          <a:lstStyle/>
          <a:p>
            <a:r>
              <a:rPr lang="en-US" sz="3200" dirty="0"/>
              <a:t>Group ID :- H9 </a:t>
            </a:r>
            <a:endParaRPr lang="en-IN" sz="3200" dirty="0"/>
          </a:p>
        </p:txBody>
      </p:sp>
    </p:spTree>
    <p:extLst>
      <p:ext uri="{BB962C8B-B14F-4D97-AF65-F5344CB8AC3E}">
        <p14:creationId xmlns:p14="http://schemas.microsoft.com/office/powerpoint/2010/main" val="1359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32809" y="710997"/>
            <a:ext cx="2824812" cy="830997"/>
          </a:xfrm>
          <a:prstGeom prst="rect">
            <a:avLst/>
          </a:prstGeom>
          <a:noFill/>
        </p:spPr>
        <p:txBody>
          <a:bodyPr wrap="none" rtlCol="0">
            <a:spAutoFit/>
          </a:bodyPr>
          <a:lstStyle/>
          <a:p>
            <a:r>
              <a:rPr lang="en-IN" sz="4800" dirty="0">
                <a:latin typeface="Arial Narrow" panose="020B0606020202030204" pitchFamily="34" charset="0"/>
              </a:rPr>
              <a:t>Introduction</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167781" y="1736521"/>
            <a:ext cx="11957164" cy="3416320"/>
          </a:xfrm>
          <a:prstGeom prst="rect">
            <a:avLst/>
          </a:prstGeom>
          <a:noFill/>
        </p:spPr>
        <p:txBody>
          <a:bodyPr wrap="square" rtlCol="0">
            <a:spAutoFit/>
          </a:bodyPr>
          <a:lstStyle/>
          <a:p>
            <a:endParaRPr lang="en-US" dirty="0"/>
          </a:p>
          <a:p>
            <a:pPr algn="just"/>
            <a:r>
              <a:rPr lang="en-US" sz="1800" dirty="0">
                <a:latin typeface="Bahnschrift Light" panose="020B0502040204020203" pitchFamily="34" charset="0"/>
              </a:rPr>
              <a:t>Many further problems can be avoided if we could know heart rates and ou</a:t>
            </a:r>
            <a:r>
              <a:rPr lang="en-US" dirty="0">
                <a:latin typeface="Bahnschrift Light" panose="020B0502040204020203" pitchFamily="34" charset="0"/>
              </a:rPr>
              <a:t>r oxygen saturation level at right time. </a:t>
            </a:r>
            <a:r>
              <a:rPr lang="en-US" sz="1800" dirty="0">
                <a:latin typeface="Bahnschrift Light" panose="020B0502040204020203" pitchFamily="34" charset="0"/>
              </a:rPr>
              <a:t>I</a:t>
            </a:r>
            <a:r>
              <a:rPr lang="en-US" sz="1800" b="0" i="0" dirty="0">
                <a:solidFill>
                  <a:srgbClr val="202124"/>
                </a:solidFill>
                <a:effectLst/>
                <a:latin typeface="Bahnschrift Light" panose="020B0502040204020203" pitchFamily="34" charset="0"/>
              </a:rPr>
              <a:t>n this</a:t>
            </a:r>
            <a:r>
              <a:rPr lang="en-US" sz="1800" i="0" dirty="0">
                <a:solidFill>
                  <a:srgbClr val="202124"/>
                </a:solidFill>
                <a:effectLst/>
                <a:latin typeface="Bahnschrift Light" panose="020B0502040204020203" pitchFamily="34" charset="0"/>
              </a:rPr>
              <a:t> project</a:t>
            </a:r>
            <a:r>
              <a:rPr lang="en-US" sz="1800" b="0" i="0" dirty="0">
                <a:solidFill>
                  <a:srgbClr val="202124"/>
                </a:solidFill>
                <a:effectLst/>
                <a:latin typeface="Bahnschrift Light" panose="020B0502040204020203" pitchFamily="34" charset="0"/>
              </a:rPr>
              <a:t>, we seek to monitor a persons heart rate using </a:t>
            </a:r>
            <a:r>
              <a:rPr lang="en-US" dirty="0">
                <a:solidFill>
                  <a:srgbClr val="202124"/>
                </a:solidFill>
                <a:latin typeface="Bahnschrift Light" panose="020B0502040204020203" pitchFamily="34" charset="0"/>
              </a:rPr>
              <a:t>heart rate</a:t>
            </a:r>
            <a:r>
              <a:rPr lang="en-US" sz="1800" b="0" i="0" dirty="0">
                <a:solidFill>
                  <a:srgbClr val="202124"/>
                </a:solidFill>
                <a:effectLst/>
                <a:latin typeface="Bahnschrift Light" panose="020B0502040204020203" pitchFamily="34" charset="0"/>
              </a:rPr>
              <a:t> sensor and </a:t>
            </a:r>
            <a:r>
              <a:rPr lang="en-US" sz="1800" i="0" dirty="0">
                <a:solidFill>
                  <a:srgbClr val="202124"/>
                </a:solidFill>
                <a:effectLst/>
                <a:latin typeface="Bahnschrift Light" panose="020B0502040204020203" pitchFamily="34" charset="0"/>
              </a:rPr>
              <a:t>blood-</a:t>
            </a:r>
            <a:r>
              <a:rPr lang="en-US" sz="1800" dirty="0">
                <a:solidFill>
                  <a:srgbClr val="202124"/>
                </a:solidFill>
                <a:latin typeface="Bahnschrift Light" panose="020B0502040204020203" pitchFamily="34" charset="0"/>
              </a:rPr>
              <a:t>oxygen</a:t>
            </a:r>
            <a:r>
              <a:rPr lang="en-US" sz="1800" i="0" dirty="0">
                <a:solidFill>
                  <a:srgbClr val="202124"/>
                </a:solidFill>
                <a:effectLst/>
                <a:latin typeface="Bahnschrift Light" panose="020B0502040204020203" pitchFamily="34" charset="0"/>
              </a:rPr>
              <a:t> level </a:t>
            </a:r>
            <a:r>
              <a:rPr lang="en-US" sz="1800" b="0" i="0" dirty="0">
                <a:solidFill>
                  <a:srgbClr val="202124"/>
                </a:solidFill>
                <a:effectLst/>
                <a:latin typeface="Bahnschrift Light" panose="020B0502040204020203" pitchFamily="34" charset="0"/>
              </a:rPr>
              <a:t>using a </a:t>
            </a:r>
            <a:r>
              <a:rPr lang="en-US" sz="1800" i="0" dirty="0">
                <a:solidFill>
                  <a:srgbClr val="202124"/>
                </a:solidFill>
                <a:effectLst/>
                <a:latin typeface="Bahnschrift Light" panose="020B0502040204020203" pitchFamily="34" charset="0"/>
              </a:rPr>
              <a:t>pulse oximeter. The</a:t>
            </a:r>
            <a:r>
              <a:rPr lang="en-US" sz="1800" dirty="0">
                <a:latin typeface="Bahnschrift Light" panose="020B0502040204020203" pitchFamily="34" charset="0"/>
              </a:rPr>
              <a:t> system used here is the heart rate monitoring model, this can be used in almost all the hospitals as  well as for general purposes like residential area. In this system, we have used pulse sensor to find the nearby or the actual value of heart beat rate of a normal person.</a:t>
            </a: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 Whenever problem arises in one’s heart functioning, in order to check the heart rate value this method is considered as the best method. When there is a low heart rate functioning happens, we call it as bradycardia. The lower of heart beat can be either a risky thing or sometimes it happens to normal person. Them main objective of our project is to provide a </a:t>
            </a:r>
            <a:r>
              <a:rPr lang="en-IN" dirty="0">
                <a:latin typeface="Bahnschrift Light" panose="020B0502040204020203" pitchFamily="34" charset="0"/>
                <a:ea typeface="Calibri" panose="020F0502020204030204" pitchFamily="34" charset="0"/>
                <a:cs typeface="Times New Roman" panose="02020603050405020304" pitchFamily="18" charset="0"/>
              </a:rPr>
              <a:t>Simple and easy heart rate monitoring system and pulse oximeter so that it could be useful to everyone.</a:t>
            </a:r>
          </a:p>
          <a:p>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B7AEC4DB-E878-4A0A-8557-2DF68561C398}"/>
              </a:ext>
            </a:extLst>
          </p:cNvPr>
          <p:cNvPicPr>
            <a:picLocks noChangeAspect="1"/>
          </p:cNvPicPr>
          <p:nvPr/>
        </p:nvPicPr>
        <p:blipFill>
          <a:blip r:embed="rId2"/>
          <a:stretch>
            <a:fillRect/>
          </a:stretch>
        </p:blipFill>
        <p:spPr>
          <a:xfrm>
            <a:off x="8422372" y="174989"/>
            <a:ext cx="3003433" cy="1743075"/>
          </a:xfrm>
          <a:prstGeom prst="rect">
            <a:avLst/>
          </a:prstGeom>
        </p:spPr>
      </p:pic>
      <p:pic>
        <p:nvPicPr>
          <p:cNvPr id="4" name="Picture 3">
            <a:extLst>
              <a:ext uri="{FF2B5EF4-FFF2-40B4-BE49-F238E27FC236}">
                <a16:creationId xmlns:a16="http://schemas.microsoft.com/office/drawing/2014/main" id="{B6CDF680-CA68-43E6-B6BE-EF1425A9177E}"/>
              </a:ext>
            </a:extLst>
          </p:cNvPr>
          <p:cNvPicPr>
            <a:picLocks noChangeAspect="1"/>
          </p:cNvPicPr>
          <p:nvPr/>
        </p:nvPicPr>
        <p:blipFill>
          <a:blip r:embed="rId3"/>
          <a:stretch>
            <a:fillRect/>
          </a:stretch>
        </p:blipFill>
        <p:spPr>
          <a:xfrm>
            <a:off x="6481140" y="4776001"/>
            <a:ext cx="4021298" cy="1819275"/>
          </a:xfrm>
          <a:prstGeom prst="rect">
            <a:avLst/>
          </a:prstGeom>
        </p:spPr>
      </p:pic>
      <p:pic>
        <p:nvPicPr>
          <p:cNvPr id="7" name="Picture 6">
            <a:extLst>
              <a:ext uri="{FF2B5EF4-FFF2-40B4-BE49-F238E27FC236}">
                <a16:creationId xmlns:a16="http://schemas.microsoft.com/office/drawing/2014/main" id="{13BB4001-ECD5-418B-BAD5-30A2B9DC9AC5}"/>
              </a:ext>
            </a:extLst>
          </p:cNvPr>
          <p:cNvPicPr>
            <a:picLocks noChangeAspect="1"/>
          </p:cNvPicPr>
          <p:nvPr/>
        </p:nvPicPr>
        <p:blipFill>
          <a:blip r:embed="rId4"/>
          <a:stretch>
            <a:fillRect/>
          </a:stretch>
        </p:blipFill>
        <p:spPr>
          <a:xfrm>
            <a:off x="1708899" y="4837913"/>
            <a:ext cx="3783630" cy="1695450"/>
          </a:xfrm>
          <a:prstGeom prst="rect">
            <a:avLst/>
          </a:prstGeom>
        </p:spPr>
      </p:pic>
    </p:spTree>
    <p:extLst>
      <p:ext uri="{BB962C8B-B14F-4D97-AF65-F5344CB8AC3E}">
        <p14:creationId xmlns:p14="http://schemas.microsoft.com/office/powerpoint/2010/main" val="9530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02465" y="794068"/>
            <a:ext cx="2749984" cy="830997"/>
          </a:xfrm>
          <a:prstGeom prst="rect">
            <a:avLst/>
          </a:prstGeom>
          <a:noFill/>
        </p:spPr>
        <p:txBody>
          <a:bodyPr wrap="none" rtlCol="0">
            <a:spAutoFit/>
          </a:bodyPr>
          <a:lstStyle/>
          <a:p>
            <a:r>
              <a:rPr lang="en-IN" sz="4800" dirty="0"/>
              <a:t>Objectives</a:t>
            </a:r>
            <a:endParaRPr lang="en-US" sz="4800" dirty="0"/>
          </a:p>
        </p:txBody>
      </p:sp>
      <p:sp>
        <p:nvSpPr>
          <p:cNvPr id="2" name="TextBox 1">
            <a:extLst>
              <a:ext uri="{FF2B5EF4-FFF2-40B4-BE49-F238E27FC236}">
                <a16:creationId xmlns:a16="http://schemas.microsoft.com/office/drawing/2014/main" id="{4CEAD34B-C2DF-42F4-ADA7-CEE1B8C0AD22}"/>
              </a:ext>
            </a:extLst>
          </p:cNvPr>
          <p:cNvSpPr txBox="1"/>
          <p:nvPr/>
        </p:nvSpPr>
        <p:spPr>
          <a:xfrm>
            <a:off x="802465" y="2212174"/>
            <a:ext cx="10425708" cy="2031325"/>
          </a:xfrm>
          <a:prstGeom prst="rect">
            <a:avLst/>
          </a:prstGeom>
          <a:noFill/>
        </p:spPr>
        <p:txBody>
          <a:bodyPr wrap="square" rtlCol="0">
            <a:spAutoFit/>
          </a:bodyPr>
          <a:lstStyle/>
          <a:p>
            <a:pPr algn="just"/>
            <a:r>
              <a:rPr lang="en-US" b="0" i="0" dirty="0">
                <a:solidFill>
                  <a:srgbClr val="333333"/>
                </a:solidFill>
                <a:effectLst/>
                <a:latin typeface="Roboto" panose="020B0604020202020204" pitchFamily="2" charset="0"/>
              </a:rPr>
              <a:t>The purpose is to examine how heart rate and the oxygen saturation of subject is measured from finger and then processed and displayed. The design, is small in size, easy to use, allows a non-invasive, real time method to provide information regarding health. Pulse oximetry is a useful tool in the evaluation of a patient's oxygenation status and may be used routinely in many areas of clinical practice.</a:t>
            </a:r>
            <a:r>
              <a:rPr lang="en-US" b="0" i="0" dirty="0">
                <a:solidFill>
                  <a:srgbClr val="202124"/>
                </a:solidFill>
                <a:effectLst/>
                <a:latin typeface="arial" panose="020B0604020202020204" pitchFamily="34" charset="0"/>
              </a:rPr>
              <a:t> The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 Monitoring system’s objective </a:t>
            </a:r>
            <a:r>
              <a:rPr lang="en-US" b="0" i="0" dirty="0">
                <a:solidFill>
                  <a:srgbClr val="202124"/>
                </a:solidFill>
                <a:effectLst/>
                <a:latin typeface="arial" panose="020B0604020202020204" pitchFamily="34" charset="0"/>
              </a:rPr>
              <a:t>is of detecting the </a:t>
            </a:r>
            <a:r>
              <a:rPr lang="en-US" i="0" dirty="0">
                <a:solidFill>
                  <a:srgbClr val="202124"/>
                </a:solidFill>
                <a:effectLst/>
                <a:latin typeface="arial" panose="020B0604020202020204" pitchFamily="34" charset="0"/>
              </a:rPr>
              <a:t>heart beat </a:t>
            </a:r>
            <a:r>
              <a:rPr lang="en-US" b="0" i="0" dirty="0">
                <a:solidFill>
                  <a:srgbClr val="202124"/>
                </a:solidFill>
                <a:effectLst/>
                <a:latin typeface="arial" panose="020B0604020202020204" pitchFamily="34" charset="0"/>
              </a:rPr>
              <a:t>of the patient in order to </a:t>
            </a:r>
            <a:r>
              <a:rPr lang="en-US" i="0" dirty="0">
                <a:solidFill>
                  <a:srgbClr val="202124"/>
                </a:solidFill>
                <a:effectLst/>
                <a:latin typeface="arial" panose="020B0604020202020204" pitchFamily="34" charset="0"/>
              </a:rPr>
              <a:t>monitor</a:t>
            </a:r>
            <a:r>
              <a:rPr lang="en-US" b="0" i="0" dirty="0">
                <a:solidFill>
                  <a:srgbClr val="202124"/>
                </a:solidFill>
                <a:effectLst/>
                <a:latin typeface="arial" panose="020B0604020202020204" pitchFamily="34" charset="0"/>
              </a:rPr>
              <a:t> the risk of </a:t>
            </a:r>
            <a:r>
              <a:rPr lang="en-US" i="0" dirty="0">
                <a:solidFill>
                  <a:srgbClr val="202124"/>
                </a:solidFill>
                <a:effectLst/>
                <a:latin typeface="arial" panose="020B0604020202020204" pitchFamily="34" charset="0"/>
              </a:rPr>
              <a:t>heart</a:t>
            </a:r>
            <a:r>
              <a:rPr lang="en-US" b="0" i="0" dirty="0">
                <a:solidFill>
                  <a:srgbClr val="202124"/>
                </a:solidFill>
                <a:effectLst/>
                <a:latin typeface="arial" panose="020B0604020202020204" pitchFamily="34" charset="0"/>
              </a:rPr>
              <a:t> attack and also the regular checkup. The data received from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a:t>
            </a:r>
            <a:r>
              <a:rPr lang="en-US" b="0" i="0" dirty="0">
                <a:solidFill>
                  <a:srgbClr val="202124"/>
                </a:solidFill>
                <a:effectLst/>
                <a:latin typeface="arial" panose="020B0604020202020204" pitchFamily="34" charset="0"/>
              </a:rPr>
              <a:t> module and blood oxygen sensor can be saved and viewed for further medical usage.</a:t>
            </a:r>
            <a:endParaRPr lang="en-IN" dirty="0"/>
          </a:p>
        </p:txBody>
      </p:sp>
      <p:pic>
        <p:nvPicPr>
          <p:cNvPr id="3" name="Picture 2">
            <a:extLst>
              <a:ext uri="{FF2B5EF4-FFF2-40B4-BE49-F238E27FC236}">
                <a16:creationId xmlns:a16="http://schemas.microsoft.com/office/drawing/2014/main" id="{6A08BB07-6D6B-46C2-B8FA-A7E86D98F6A5}"/>
              </a:ext>
            </a:extLst>
          </p:cNvPr>
          <p:cNvPicPr>
            <a:picLocks noChangeAspect="1"/>
          </p:cNvPicPr>
          <p:nvPr/>
        </p:nvPicPr>
        <p:blipFill>
          <a:blip r:embed="rId2"/>
          <a:stretch>
            <a:fillRect/>
          </a:stretch>
        </p:blipFill>
        <p:spPr>
          <a:xfrm>
            <a:off x="514736" y="4648585"/>
            <a:ext cx="2562225" cy="1762125"/>
          </a:xfrm>
          <a:prstGeom prst="rect">
            <a:avLst/>
          </a:prstGeom>
        </p:spPr>
      </p:pic>
      <p:pic>
        <p:nvPicPr>
          <p:cNvPr id="4" name="Picture 3">
            <a:extLst>
              <a:ext uri="{FF2B5EF4-FFF2-40B4-BE49-F238E27FC236}">
                <a16:creationId xmlns:a16="http://schemas.microsoft.com/office/drawing/2014/main" id="{1105F80F-1F5C-4D00-A794-434B990CA429}"/>
              </a:ext>
            </a:extLst>
          </p:cNvPr>
          <p:cNvPicPr>
            <a:picLocks noChangeAspect="1"/>
          </p:cNvPicPr>
          <p:nvPr/>
        </p:nvPicPr>
        <p:blipFill>
          <a:blip r:embed="rId3"/>
          <a:stretch>
            <a:fillRect/>
          </a:stretch>
        </p:blipFill>
        <p:spPr>
          <a:xfrm>
            <a:off x="9496039" y="4450162"/>
            <a:ext cx="2181225" cy="2095500"/>
          </a:xfrm>
          <a:prstGeom prst="rect">
            <a:avLst/>
          </a:prstGeom>
        </p:spPr>
      </p:pic>
      <p:pic>
        <p:nvPicPr>
          <p:cNvPr id="7" name="Picture 6">
            <a:extLst>
              <a:ext uri="{FF2B5EF4-FFF2-40B4-BE49-F238E27FC236}">
                <a16:creationId xmlns:a16="http://schemas.microsoft.com/office/drawing/2014/main" id="{7687C719-DA52-449B-AE9D-03848DE3003F}"/>
              </a:ext>
            </a:extLst>
          </p:cNvPr>
          <p:cNvPicPr>
            <a:picLocks noChangeAspect="1"/>
          </p:cNvPicPr>
          <p:nvPr/>
        </p:nvPicPr>
        <p:blipFill>
          <a:blip r:embed="rId4"/>
          <a:stretch>
            <a:fillRect/>
          </a:stretch>
        </p:blipFill>
        <p:spPr>
          <a:xfrm>
            <a:off x="4538944" y="4758122"/>
            <a:ext cx="2952750" cy="1543050"/>
          </a:xfrm>
          <a:prstGeom prst="rect">
            <a:avLst/>
          </a:prstGeom>
        </p:spPr>
      </p:pic>
      <p:pic>
        <p:nvPicPr>
          <p:cNvPr id="8" name="Picture 7">
            <a:extLst>
              <a:ext uri="{FF2B5EF4-FFF2-40B4-BE49-F238E27FC236}">
                <a16:creationId xmlns:a16="http://schemas.microsoft.com/office/drawing/2014/main" id="{603D5CB8-059A-4855-BA88-B69863FD29BE}"/>
              </a:ext>
            </a:extLst>
          </p:cNvPr>
          <p:cNvPicPr>
            <a:picLocks noChangeAspect="1"/>
          </p:cNvPicPr>
          <p:nvPr/>
        </p:nvPicPr>
        <p:blipFill>
          <a:blip r:embed="rId5"/>
          <a:stretch>
            <a:fillRect/>
          </a:stretch>
        </p:blipFill>
        <p:spPr>
          <a:xfrm>
            <a:off x="8262679" y="338028"/>
            <a:ext cx="2619375" cy="1743075"/>
          </a:xfrm>
          <a:prstGeom prst="rect">
            <a:avLst/>
          </a:prstGeom>
        </p:spPr>
      </p:pic>
    </p:spTree>
    <p:extLst>
      <p:ext uri="{BB962C8B-B14F-4D97-AF65-F5344CB8AC3E}">
        <p14:creationId xmlns:p14="http://schemas.microsoft.com/office/powerpoint/2010/main" val="22607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911969" y="826899"/>
            <a:ext cx="4113627" cy="830997"/>
          </a:xfrm>
          <a:prstGeom prst="rect">
            <a:avLst/>
          </a:prstGeom>
          <a:noFill/>
        </p:spPr>
        <p:txBody>
          <a:bodyPr wrap="none" rtlCol="0">
            <a:spAutoFit/>
          </a:bodyPr>
          <a:lstStyle/>
          <a:p>
            <a:r>
              <a:rPr lang="en-IN" sz="4800" dirty="0">
                <a:latin typeface="Arial Narrow" panose="020B0606020202030204" pitchFamily="34" charset="0"/>
              </a:rPr>
              <a:t>Literature Review</a:t>
            </a:r>
            <a:endParaRPr lang="en-US" sz="4800" dirty="0">
              <a:latin typeface="Arial Narrow" panose="020B0606020202030204" pitchFamily="34" charset="0"/>
            </a:endParaRPr>
          </a:p>
        </p:txBody>
      </p:sp>
      <p:pic>
        <p:nvPicPr>
          <p:cNvPr id="3" name="Picture 2">
            <a:extLst>
              <a:ext uri="{FF2B5EF4-FFF2-40B4-BE49-F238E27FC236}">
                <a16:creationId xmlns:a16="http://schemas.microsoft.com/office/drawing/2014/main" id="{4783682F-59A8-4762-AA36-7F7121C7C99B}"/>
              </a:ext>
            </a:extLst>
          </p:cNvPr>
          <p:cNvPicPr>
            <a:picLocks noChangeAspect="1"/>
          </p:cNvPicPr>
          <p:nvPr/>
        </p:nvPicPr>
        <p:blipFill rotWithShape="1">
          <a:blip r:embed="rId2"/>
          <a:srcRect l="-2227" t="22110" r="3060" b="-6383"/>
          <a:stretch/>
        </p:blipFill>
        <p:spPr>
          <a:xfrm>
            <a:off x="9442174" y="117447"/>
            <a:ext cx="2446424" cy="1772379"/>
          </a:xfrm>
          <a:prstGeom prst="rect">
            <a:avLst/>
          </a:prstGeom>
        </p:spPr>
      </p:pic>
      <p:sp>
        <p:nvSpPr>
          <p:cNvPr id="5" name="TextBox 4">
            <a:extLst>
              <a:ext uri="{FF2B5EF4-FFF2-40B4-BE49-F238E27FC236}">
                <a16:creationId xmlns:a16="http://schemas.microsoft.com/office/drawing/2014/main" id="{D88340DB-AE96-467A-9490-20946B19FCD4}"/>
              </a:ext>
            </a:extLst>
          </p:cNvPr>
          <p:cNvSpPr txBox="1"/>
          <p:nvPr/>
        </p:nvSpPr>
        <p:spPr>
          <a:xfrm>
            <a:off x="1193557" y="2233245"/>
            <a:ext cx="9788036" cy="3930435"/>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Parate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Design  a Portable Health Monitoring System Based on Node MCU. The designed system helped to achieve portability, high functionality and low cost which makes it an easy accessible tool for public, hospital, sports healthcare and other medical purposes.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Rahman,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Atanutarai,et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develop a Device for Remote monitoring of both heart rate and Body temperature. The system has been tested and valid for some bio signal such as heart rate and body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temperature.The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bio signals are measured in real time with a higher correctness.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Khalifa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AlSharqi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develop a Zigbee Based Wearable Remote Healthcare Monitoring System for Elderly Patients. The system can provide tangible time online information about the health condition of a patient and also send alarming messages to the healthcare specialized about the patients.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 Sunil 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Rahane,Prof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RameshS.Pawase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develop a Healthcare Monitoring System Using Wireless Sensor Network with GSM. Design of  healthcare monitoring system  makes using WSN with  GSM modem. In this system sensor node  measures blood  pressure, temperature , Respiration ,Electrocardiogram and heart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09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580B1-BA7D-46BC-9DC8-67B93909A248}"/>
              </a:ext>
            </a:extLst>
          </p:cNvPr>
          <p:cNvSpPr txBox="1"/>
          <p:nvPr/>
        </p:nvSpPr>
        <p:spPr>
          <a:xfrm>
            <a:off x="939114" y="799070"/>
            <a:ext cx="10544432" cy="830997"/>
          </a:xfrm>
          <a:prstGeom prst="rect">
            <a:avLst/>
          </a:prstGeom>
          <a:noFill/>
        </p:spPr>
        <p:txBody>
          <a:bodyPr wrap="square" rtlCol="0">
            <a:spAutoFit/>
          </a:bodyPr>
          <a:lstStyle/>
          <a:p>
            <a:r>
              <a:rPr lang="en-US" sz="4800" dirty="0"/>
              <a:t>Tools and components used</a:t>
            </a:r>
            <a:endParaRPr lang="en-IN" sz="4800" dirty="0"/>
          </a:p>
        </p:txBody>
      </p:sp>
      <p:pic>
        <p:nvPicPr>
          <p:cNvPr id="4" name="Picture 3">
            <a:extLst>
              <a:ext uri="{FF2B5EF4-FFF2-40B4-BE49-F238E27FC236}">
                <a16:creationId xmlns:a16="http://schemas.microsoft.com/office/drawing/2014/main" id="{8A6A1D37-537F-45EF-879D-BBD51DBA9ACC}"/>
              </a:ext>
            </a:extLst>
          </p:cNvPr>
          <p:cNvPicPr>
            <a:picLocks noChangeAspect="1"/>
          </p:cNvPicPr>
          <p:nvPr/>
        </p:nvPicPr>
        <p:blipFill>
          <a:blip r:embed="rId2"/>
          <a:stretch>
            <a:fillRect/>
          </a:stretch>
        </p:blipFill>
        <p:spPr>
          <a:xfrm>
            <a:off x="20570" y="2410192"/>
            <a:ext cx="2143125" cy="2143125"/>
          </a:xfrm>
          <a:prstGeom prst="rect">
            <a:avLst/>
          </a:prstGeom>
        </p:spPr>
      </p:pic>
      <p:pic>
        <p:nvPicPr>
          <p:cNvPr id="5" name="Picture 4">
            <a:extLst>
              <a:ext uri="{FF2B5EF4-FFF2-40B4-BE49-F238E27FC236}">
                <a16:creationId xmlns:a16="http://schemas.microsoft.com/office/drawing/2014/main" id="{4E7224EF-2150-4A98-8238-6E969FA82F14}"/>
              </a:ext>
            </a:extLst>
          </p:cNvPr>
          <p:cNvPicPr>
            <a:picLocks noChangeAspect="1"/>
          </p:cNvPicPr>
          <p:nvPr/>
        </p:nvPicPr>
        <p:blipFill>
          <a:blip r:embed="rId3"/>
          <a:stretch>
            <a:fillRect/>
          </a:stretch>
        </p:blipFill>
        <p:spPr>
          <a:xfrm>
            <a:off x="2312940" y="3252145"/>
            <a:ext cx="2152650" cy="2124075"/>
          </a:xfrm>
          <a:prstGeom prst="rect">
            <a:avLst/>
          </a:prstGeom>
        </p:spPr>
      </p:pic>
      <p:pic>
        <p:nvPicPr>
          <p:cNvPr id="6" name="Picture 5">
            <a:extLst>
              <a:ext uri="{FF2B5EF4-FFF2-40B4-BE49-F238E27FC236}">
                <a16:creationId xmlns:a16="http://schemas.microsoft.com/office/drawing/2014/main" id="{E228C7B8-E6DC-427F-B7CB-D56545B47C93}"/>
              </a:ext>
            </a:extLst>
          </p:cNvPr>
          <p:cNvPicPr>
            <a:picLocks noChangeAspect="1"/>
          </p:cNvPicPr>
          <p:nvPr/>
        </p:nvPicPr>
        <p:blipFill>
          <a:blip r:embed="rId4"/>
          <a:stretch>
            <a:fillRect/>
          </a:stretch>
        </p:blipFill>
        <p:spPr>
          <a:xfrm>
            <a:off x="4543413" y="3798331"/>
            <a:ext cx="2143125" cy="2143125"/>
          </a:xfrm>
          <a:prstGeom prst="rect">
            <a:avLst/>
          </a:prstGeom>
        </p:spPr>
      </p:pic>
      <p:pic>
        <p:nvPicPr>
          <p:cNvPr id="8" name="Picture 7">
            <a:extLst>
              <a:ext uri="{FF2B5EF4-FFF2-40B4-BE49-F238E27FC236}">
                <a16:creationId xmlns:a16="http://schemas.microsoft.com/office/drawing/2014/main" id="{8CF00F11-C325-43D1-BA28-0CD73ABD9E23}"/>
              </a:ext>
            </a:extLst>
          </p:cNvPr>
          <p:cNvPicPr>
            <a:picLocks noChangeAspect="1"/>
          </p:cNvPicPr>
          <p:nvPr/>
        </p:nvPicPr>
        <p:blipFill>
          <a:blip r:embed="rId5"/>
          <a:stretch>
            <a:fillRect/>
          </a:stretch>
        </p:blipFill>
        <p:spPr>
          <a:xfrm>
            <a:off x="9979497" y="2296554"/>
            <a:ext cx="2143125" cy="2143125"/>
          </a:xfrm>
          <a:prstGeom prst="rect">
            <a:avLst/>
          </a:prstGeom>
        </p:spPr>
      </p:pic>
      <p:sp>
        <p:nvSpPr>
          <p:cNvPr id="10" name="TextBox 9">
            <a:extLst>
              <a:ext uri="{FF2B5EF4-FFF2-40B4-BE49-F238E27FC236}">
                <a16:creationId xmlns:a16="http://schemas.microsoft.com/office/drawing/2014/main" id="{00024B58-01F2-4454-861E-D9F80001A33D}"/>
              </a:ext>
            </a:extLst>
          </p:cNvPr>
          <p:cNvSpPr txBox="1"/>
          <p:nvPr/>
        </p:nvSpPr>
        <p:spPr>
          <a:xfrm>
            <a:off x="356017" y="4618035"/>
            <a:ext cx="2143125" cy="369332"/>
          </a:xfrm>
          <a:prstGeom prst="rect">
            <a:avLst/>
          </a:prstGeom>
          <a:noFill/>
        </p:spPr>
        <p:txBody>
          <a:bodyPr wrap="square" rtlCol="0">
            <a:spAutoFit/>
          </a:bodyPr>
          <a:lstStyle/>
          <a:p>
            <a:r>
              <a:rPr lang="en-US" dirty="0"/>
              <a:t>NODE MCU</a:t>
            </a:r>
            <a:endParaRPr lang="en-IN" dirty="0"/>
          </a:p>
        </p:txBody>
      </p:sp>
      <p:sp>
        <p:nvSpPr>
          <p:cNvPr id="11" name="TextBox 10">
            <a:extLst>
              <a:ext uri="{FF2B5EF4-FFF2-40B4-BE49-F238E27FC236}">
                <a16:creationId xmlns:a16="http://schemas.microsoft.com/office/drawing/2014/main" id="{E980CA79-08AD-4B60-AF8C-7508C8F0FA45}"/>
              </a:ext>
            </a:extLst>
          </p:cNvPr>
          <p:cNvSpPr txBox="1"/>
          <p:nvPr/>
        </p:nvSpPr>
        <p:spPr>
          <a:xfrm>
            <a:off x="2795159" y="5486401"/>
            <a:ext cx="1965766" cy="369332"/>
          </a:xfrm>
          <a:prstGeom prst="rect">
            <a:avLst/>
          </a:prstGeom>
          <a:noFill/>
        </p:spPr>
        <p:txBody>
          <a:bodyPr wrap="square" rtlCol="0">
            <a:spAutoFit/>
          </a:bodyPr>
          <a:lstStyle/>
          <a:p>
            <a:r>
              <a:rPr lang="en-US" dirty="0"/>
              <a:t>MAX30102</a:t>
            </a:r>
            <a:endParaRPr lang="en-IN" dirty="0"/>
          </a:p>
        </p:txBody>
      </p:sp>
      <p:sp>
        <p:nvSpPr>
          <p:cNvPr id="12" name="TextBox 11">
            <a:extLst>
              <a:ext uri="{FF2B5EF4-FFF2-40B4-BE49-F238E27FC236}">
                <a16:creationId xmlns:a16="http://schemas.microsoft.com/office/drawing/2014/main" id="{7CC1CE49-1883-4D4A-9351-81B16E6F836D}"/>
              </a:ext>
            </a:extLst>
          </p:cNvPr>
          <p:cNvSpPr txBox="1"/>
          <p:nvPr/>
        </p:nvSpPr>
        <p:spPr>
          <a:xfrm>
            <a:off x="5019472" y="6058930"/>
            <a:ext cx="1575608" cy="369332"/>
          </a:xfrm>
          <a:prstGeom prst="rect">
            <a:avLst/>
          </a:prstGeom>
          <a:noFill/>
        </p:spPr>
        <p:txBody>
          <a:bodyPr wrap="square" rtlCol="0">
            <a:spAutoFit/>
          </a:bodyPr>
          <a:lstStyle/>
          <a:p>
            <a:r>
              <a:rPr lang="en-US" dirty="0"/>
              <a:t>LM35 sensor</a:t>
            </a:r>
            <a:endParaRPr lang="en-IN" dirty="0"/>
          </a:p>
        </p:txBody>
      </p:sp>
      <p:sp>
        <p:nvSpPr>
          <p:cNvPr id="13" name="TextBox 12">
            <a:extLst>
              <a:ext uri="{FF2B5EF4-FFF2-40B4-BE49-F238E27FC236}">
                <a16:creationId xmlns:a16="http://schemas.microsoft.com/office/drawing/2014/main" id="{E5E5D9D2-FF2D-4CC5-A57D-8109AA884FB7}"/>
              </a:ext>
            </a:extLst>
          </p:cNvPr>
          <p:cNvSpPr txBox="1"/>
          <p:nvPr/>
        </p:nvSpPr>
        <p:spPr>
          <a:xfrm>
            <a:off x="7578812" y="5486401"/>
            <a:ext cx="1565189" cy="646331"/>
          </a:xfrm>
          <a:prstGeom prst="rect">
            <a:avLst/>
          </a:prstGeom>
          <a:noFill/>
        </p:spPr>
        <p:txBody>
          <a:bodyPr wrap="square" rtlCol="0">
            <a:spAutoFit/>
          </a:bodyPr>
          <a:lstStyle/>
          <a:p>
            <a:r>
              <a:rPr lang="en-US" dirty="0"/>
              <a:t>Liquid crystal display l2C</a:t>
            </a:r>
            <a:endParaRPr lang="en-IN" dirty="0"/>
          </a:p>
        </p:txBody>
      </p:sp>
      <p:sp>
        <p:nvSpPr>
          <p:cNvPr id="14" name="TextBox 13">
            <a:extLst>
              <a:ext uri="{FF2B5EF4-FFF2-40B4-BE49-F238E27FC236}">
                <a16:creationId xmlns:a16="http://schemas.microsoft.com/office/drawing/2014/main" id="{3D4E9138-C2B3-4C71-A82A-1418355E36CF}"/>
              </a:ext>
            </a:extLst>
          </p:cNvPr>
          <p:cNvSpPr txBox="1"/>
          <p:nvPr/>
        </p:nvSpPr>
        <p:spPr>
          <a:xfrm>
            <a:off x="10264346" y="4500562"/>
            <a:ext cx="1301579" cy="369332"/>
          </a:xfrm>
          <a:prstGeom prst="rect">
            <a:avLst/>
          </a:prstGeom>
          <a:noFill/>
        </p:spPr>
        <p:txBody>
          <a:bodyPr wrap="square" rtlCol="0">
            <a:spAutoFit/>
          </a:bodyPr>
          <a:lstStyle/>
          <a:p>
            <a:r>
              <a:rPr lang="en-US" dirty="0"/>
              <a:t>LED’s</a:t>
            </a:r>
            <a:endParaRPr lang="en-IN" dirty="0"/>
          </a:p>
        </p:txBody>
      </p:sp>
      <p:pic>
        <p:nvPicPr>
          <p:cNvPr id="3" name="Picture 2">
            <a:extLst>
              <a:ext uri="{FF2B5EF4-FFF2-40B4-BE49-F238E27FC236}">
                <a16:creationId xmlns:a16="http://schemas.microsoft.com/office/drawing/2014/main" id="{96C3CE23-8D86-4ED4-9D37-728A9957326F}"/>
              </a:ext>
            </a:extLst>
          </p:cNvPr>
          <p:cNvPicPr>
            <a:picLocks noChangeAspect="1"/>
          </p:cNvPicPr>
          <p:nvPr/>
        </p:nvPicPr>
        <p:blipFill rotWithShape="1">
          <a:blip r:embed="rId6"/>
          <a:srcRect b="15878"/>
          <a:stretch/>
        </p:blipFill>
        <p:spPr>
          <a:xfrm>
            <a:off x="7090531" y="3368117"/>
            <a:ext cx="2407150" cy="1362145"/>
          </a:xfrm>
          <a:prstGeom prst="rect">
            <a:avLst/>
          </a:prstGeom>
        </p:spPr>
      </p:pic>
    </p:spTree>
    <p:extLst>
      <p:ext uri="{BB962C8B-B14F-4D97-AF65-F5344CB8AC3E}">
        <p14:creationId xmlns:p14="http://schemas.microsoft.com/office/powerpoint/2010/main" val="393965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09EBE-CED1-4307-9AC1-B3E1FAB41856}"/>
              </a:ext>
            </a:extLst>
          </p:cNvPr>
          <p:cNvSpPr txBox="1"/>
          <p:nvPr/>
        </p:nvSpPr>
        <p:spPr>
          <a:xfrm>
            <a:off x="830093" y="691035"/>
            <a:ext cx="5749047" cy="707886"/>
          </a:xfrm>
          <a:prstGeom prst="rect">
            <a:avLst/>
          </a:prstGeom>
          <a:noFill/>
        </p:spPr>
        <p:txBody>
          <a:bodyPr wrap="square" rtlCol="0">
            <a:spAutoFit/>
          </a:bodyPr>
          <a:lstStyle/>
          <a:p>
            <a:r>
              <a:rPr lang="en-US" sz="4000" dirty="0"/>
              <a:t>Software components</a:t>
            </a:r>
            <a:endParaRPr lang="en-IN" sz="4000" dirty="0"/>
          </a:p>
        </p:txBody>
      </p:sp>
      <p:pic>
        <p:nvPicPr>
          <p:cNvPr id="3" name="Picture 2">
            <a:extLst>
              <a:ext uri="{FF2B5EF4-FFF2-40B4-BE49-F238E27FC236}">
                <a16:creationId xmlns:a16="http://schemas.microsoft.com/office/drawing/2014/main" id="{7F99DF52-09A0-4BAF-A0FB-EDF25BE288A0}"/>
              </a:ext>
            </a:extLst>
          </p:cNvPr>
          <p:cNvPicPr>
            <a:picLocks noChangeAspect="1"/>
          </p:cNvPicPr>
          <p:nvPr/>
        </p:nvPicPr>
        <p:blipFill>
          <a:blip r:embed="rId2"/>
          <a:stretch>
            <a:fillRect/>
          </a:stretch>
        </p:blipFill>
        <p:spPr>
          <a:xfrm>
            <a:off x="9566523" y="4732915"/>
            <a:ext cx="2143125" cy="1349825"/>
          </a:xfrm>
          <a:prstGeom prst="rect">
            <a:avLst/>
          </a:prstGeom>
        </p:spPr>
      </p:pic>
      <p:pic>
        <p:nvPicPr>
          <p:cNvPr id="4" name="Picture 3">
            <a:extLst>
              <a:ext uri="{FF2B5EF4-FFF2-40B4-BE49-F238E27FC236}">
                <a16:creationId xmlns:a16="http://schemas.microsoft.com/office/drawing/2014/main" id="{5F2A1330-4BB0-4C6C-AAC4-9C3ECC8B7A20}"/>
              </a:ext>
            </a:extLst>
          </p:cNvPr>
          <p:cNvPicPr>
            <a:picLocks noChangeAspect="1"/>
          </p:cNvPicPr>
          <p:nvPr/>
        </p:nvPicPr>
        <p:blipFill>
          <a:blip r:embed="rId3"/>
          <a:stretch>
            <a:fillRect/>
          </a:stretch>
        </p:blipFill>
        <p:spPr>
          <a:xfrm>
            <a:off x="4849963" y="1804892"/>
            <a:ext cx="2076450" cy="2200275"/>
          </a:xfrm>
          <a:prstGeom prst="rect">
            <a:avLst/>
          </a:prstGeom>
        </p:spPr>
      </p:pic>
      <p:pic>
        <p:nvPicPr>
          <p:cNvPr id="5" name="Picture 4">
            <a:extLst>
              <a:ext uri="{FF2B5EF4-FFF2-40B4-BE49-F238E27FC236}">
                <a16:creationId xmlns:a16="http://schemas.microsoft.com/office/drawing/2014/main" id="{770ACBF9-7FB1-4660-AC2E-25B7A4137F76}"/>
              </a:ext>
            </a:extLst>
          </p:cNvPr>
          <p:cNvPicPr>
            <a:picLocks noChangeAspect="1"/>
          </p:cNvPicPr>
          <p:nvPr/>
        </p:nvPicPr>
        <p:blipFill>
          <a:blip r:embed="rId4"/>
          <a:stretch>
            <a:fillRect/>
          </a:stretch>
        </p:blipFill>
        <p:spPr>
          <a:xfrm>
            <a:off x="1473349" y="1731429"/>
            <a:ext cx="1800225" cy="2239490"/>
          </a:xfrm>
          <a:prstGeom prst="rect">
            <a:avLst/>
          </a:prstGeom>
        </p:spPr>
      </p:pic>
      <p:pic>
        <p:nvPicPr>
          <p:cNvPr id="6" name="Picture 5">
            <a:extLst>
              <a:ext uri="{FF2B5EF4-FFF2-40B4-BE49-F238E27FC236}">
                <a16:creationId xmlns:a16="http://schemas.microsoft.com/office/drawing/2014/main" id="{34DE3EA6-0794-49D7-AF03-CFBE152936C6}"/>
              </a:ext>
            </a:extLst>
          </p:cNvPr>
          <p:cNvPicPr>
            <a:picLocks noChangeAspect="1"/>
          </p:cNvPicPr>
          <p:nvPr/>
        </p:nvPicPr>
        <p:blipFill>
          <a:blip r:embed="rId5"/>
          <a:stretch>
            <a:fillRect/>
          </a:stretch>
        </p:blipFill>
        <p:spPr>
          <a:xfrm>
            <a:off x="8169625" y="1804892"/>
            <a:ext cx="2476500" cy="1847850"/>
          </a:xfrm>
          <a:prstGeom prst="rect">
            <a:avLst/>
          </a:prstGeom>
        </p:spPr>
      </p:pic>
      <p:pic>
        <p:nvPicPr>
          <p:cNvPr id="7" name="Picture 6">
            <a:extLst>
              <a:ext uri="{FF2B5EF4-FFF2-40B4-BE49-F238E27FC236}">
                <a16:creationId xmlns:a16="http://schemas.microsoft.com/office/drawing/2014/main" id="{939BD6C5-8C4D-4535-A8FF-CDC7B3EC7477}"/>
              </a:ext>
            </a:extLst>
          </p:cNvPr>
          <p:cNvPicPr>
            <a:picLocks noChangeAspect="1"/>
          </p:cNvPicPr>
          <p:nvPr/>
        </p:nvPicPr>
        <p:blipFill>
          <a:blip r:embed="rId6"/>
          <a:stretch>
            <a:fillRect/>
          </a:stretch>
        </p:blipFill>
        <p:spPr>
          <a:xfrm>
            <a:off x="665108" y="4732915"/>
            <a:ext cx="3028950" cy="1514475"/>
          </a:xfrm>
          <a:prstGeom prst="rect">
            <a:avLst/>
          </a:prstGeom>
        </p:spPr>
      </p:pic>
      <p:pic>
        <p:nvPicPr>
          <p:cNvPr id="8" name="Picture 7">
            <a:extLst>
              <a:ext uri="{FF2B5EF4-FFF2-40B4-BE49-F238E27FC236}">
                <a16:creationId xmlns:a16="http://schemas.microsoft.com/office/drawing/2014/main" id="{0CD34584-D5F0-47D2-A91E-BA3E1207B853}"/>
              </a:ext>
            </a:extLst>
          </p:cNvPr>
          <p:cNvPicPr>
            <a:picLocks noChangeAspect="1"/>
          </p:cNvPicPr>
          <p:nvPr/>
        </p:nvPicPr>
        <p:blipFill>
          <a:blip r:embed="rId7"/>
          <a:stretch>
            <a:fillRect/>
          </a:stretch>
        </p:blipFill>
        <p:spPr>
          <a:xfrm>
            <a:off x="4099682" y="4826534"/>
            <a:ext cx="2381250" cy="1333500"/>
          </a:xfrm>
          <a:prstGeom prst="rect">
            <a:avLst/>
          </a:prstGeom>
        </p:spPr>
      </p:pic>
      <p:pic>
        <p:nvPicPr>
          <p:cNvPr id="9" name="Picture 8">
            <a:extLst>
              <a:ext uri="{FF2B5EF4-FFF2-40B4-BE49-F238E27FC236}">
                <a16:creationId xmlns:a16="http://schemas.microsoft.com/office/drawing/2014/main" id="{E9DD141D-6F08-4733-9A21-E9304375C04C}"/>
              </a:ext>
            </a:extLst>
          </p:cNvPr>
          <p:cNvPicPr>
            <a:picLocks noChangeAspect="1"/>
          </p:cNvPicPr>
          <p:nvPr/>
        </p:nvPicPr>
        <p:blipFill>
          <a:blip r:embed="rId8"/>
          <a:stretch>
            <a:fillRect/>
          </a:stretch>
        </p:blipFill>
        <p:spPr>
          <a:xfrm>
            <a:off x="6879769" y="4674134"/>
            <a:ext cx="2143125" cy="1573256"/>
          </a:xfrm>
          <a:prstGeom prst="rect">
            <a:avLst/>
          </a:prstGeom>
        </p:spPr>
      </p:pic>
      <p:sp>
        <p:nvSpPr>
          <p:cNvPr id="11" name="TextBox 10">
            <a:extLst>
              <a:ext uri="{FF2B5EF4-FFF2-40B4-BE49-F238E27FC236}">
                <a16:creationId xmlns:a16="http://schemas.microsoft.com/office/drawing/2014/main" id="{5070EF96-350E-44C3-89D0-5F395109EBDE}"/>
              </a:ext>
            </a:extLst>
          </p:cNvPr>
          <p:cNvSpPr txBox="1"/>
          <p:nvPr/>
        </p:nvSpPr>
        <p:spPr>
          <a:xfrm>
            <a:off x="739302" y="4231532"/>
            <a:ext cx="1254868"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E55915C-7F1A-42D5-94CA-DDE3F7BF1A20}"/>
              </a:ext>
            </a:extLst>
          </p:cNvPr>
          <p:cNvSpPr txBox="1"/>
          <p:nvPr/>
        </p:nvSpPr>
        <p:spPr>
          <a:xfrm>
            <a:off x="891702" y="4383932"/>
            <a:ext cx="1254868"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7E318978-3C54-462A-8419-C05046125081}"/>
              </a:ext>
            </a:extLst>
          </p:cNvPr>
          <p:cNvSpPr txBox="1"/>
          <p:nvPr/>
        </p:nvSpPr>
        <p:spPr>
          <a:xfrm>
            <a:off x="1044102" y="4536332"/>
            <a:ext cx="1254868"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AB8365B7-612A-4EB7-9405-18A97E3167A2}"/>
              </a:ext>
            </a:extLst>
          </p:cNvPr>
          <p:cNvSpPr txBox="1"/>
          <p:nvPr/>
        </p:nvSpPr>
        <p:spPr>
          <a:xfrm>
            <a:off x="1688877" y="4157574"/>
            <a:ext cx="1147864" cy="369332"/>
          </a:xfrm>
          <a:prstGeom prst="rect">
            <a:avLst/>
          </a:prstGeom>
          <a:noFill/>
        </p:spPr>
        <p:txBody>
          <a:bodyPr wrap="square" rtlCol="0">
            <a:spAutoFit/>
          </a:bodyPr>
          <a:lstStyle/>
          <a:p>
            <a:r>
              <a:rPr lang="en-US" dirty="0"/>
              <a:t>    CSS</a:t>
            </a:r>
            <a:endParaRPr lang="en-IN" dirty="0"/>
          </a:p>
        </p:txBody>
      </p:sp>
      <p:sp>
        <p:nvSpPr>
          <p:cNvPr id="15" name="TextBox 14">
            <a:extLst>
              <a:ext uri="{FF2B5EF4-FFF2-40B4-BE49-F238E27FC236}">
                <a16:creationId xmlns:a16="http://schemas.microsoft.com/office/drawing/2014/main" id="{77189768-28FC-467B-9E6E-6A6D7E6FE03F}"/>
              </a:ext>
            </a:extLst>
          </p:cNvPr>
          <p:cNvSpPr txBox="1"/>
          <p:nvPr/>
        </p:nvSpPr>
        <p:spPr>
          <a:xfrm>
            <a:off x="5485707" y="4096217"/>
            <a:ext cx="804962" cy="369332"/>
          </a:xfrm>
          <a:prstGeom prst="rect">
            <a:avLst/>
          </a:prstGeom>
          <a:noFill/>
        </p:spPr>
        <p:txBody>
          <a:bodyPr wrap="square" rtlCol="0">
            <a:spAutoFit/>
          </a:bodyPr>
          <a:lstStyle/>
          <a:p>
            <a:r>
              <a:rPr lang="en-US" dirty="0"/>
              <a:t>HTML</a:t>
            </a:r>
            <a:endParaRPr lang="en-IN" dirty="0"/>
          </a:p>
        </p:txBody>
      </p:sp>
      <p:sp>
        <p:nvSpPr>
          <p:cNvPr id="16" name="TextBox 15">
            <a:extLst>
              <a:ext uri="{FF2B5EF4-FFF2-40B4-BE49-F238E27FC236}">
                <a16:creationId xmlns:a16="http://schemas.microsoft.com/office/drawing/2014/main" id="{1940CD13-8535-4DD2-BC70-F39109CA0606}"/>
              </a:ext>
            </a:extLst>
          </p:cNvPr>
          <p:cNvSpPr txBox="1"/>
          <p:nvPr/>
        </p:nvSpPr>
        <p:spPr>
          <a:xfrm>
            <a:off x="8622068" y="3805112"/>
            <a:ext cx="1692613" cy="400110"/>
          </a:xfrm>
          <a:prstGeom prst="rect">
            <a:avLst/>
          </a:prstGeom>
          <a:noFill/>
        </p:spPr>
        <p:txBody>
          <a:bodyPr wrap="square" rtlCol="0">
            <a:spAutoFit/>
          </a:bodyPr>
          <a:lstStyle/>
          <a:p>
            <a:r>
              <a:rPr lang="en-US" sz="2000" dirty="0"/>
              <a:t>  Blynk server</a:t>
            </a:r>
            <a:endParaRPr lang="en-IN" sz="2000" dirty="0"/>
          </a:p>
        </p:txBody>
      </p:sp>
      <p:sp>
        <p:nvSpPr>
          <p:cNvPr id="17" name="TextBox 16">
            <a:extLst>
              <a:ext uri="{FF2B5EF4-FFF2-40B4-BE49-F238E27FC236}">
                <a16:creationId xmlns:a16="http://schemas.microsoft.com/office/drawing/2014/main" id="{32786762-12C6-42F5-8D53-332EB1B8E584}"/>
              </a:ext>
            </a:extLst>
          </p:cNvPr>
          <p:cNvSpPr txBox="1"/>
          <p:nvPr/>
        </p:nvSpPr>
        <p:spPr>
          <a:xfrm>
            <a:off x="1743459" y="6306171"/>
            <a:ext cx="932234" cy="400110"/>
          </a:xfrm>
          <a:prstGeom prst="rect">
            <a:avLst/>
          </a:prstGeom>
          <a:noFill/>
        </p:spPr>
        <p:txBody>
          <a:bodyPr wrap="square" rtlCol="0">
            <a:spAutoFit/>
          </a:bodyPr>
          <a:lstStyle/>
          <a:p>
            <a:r>
              <a:rPr lang="en-US" sz="2000" dirty="0"/>
              <a:t>IFTTT</a:t>
            </a:r>
            <a:endParaRPr lang="en-IN" sz="2000" dirty="0"/>
          </a:p>
        </p:txBody>
      </p:sp>
      <p:sp>
        <p:nvSpPr>
          <p:cNvPr id="18" name="TextBox 17">
            <a:extLst>
              <a:ext uri="{FF2B5EF4-FFF2-40B4-BE49-F238E27FC236}">
                <a16:creationId xmlns:a16="http://schemas.microsoft.com/office/drawing/2014/main" id="{E319195D-92C9-447B-B162-77D39DD7F034}"/>
              </a:ext>
            </a:extLst>
          </p:cNvPr>
          <p:cNvSpPr txBox="1"/>
          <p:nvPr/>
        </p:nvSpPr>
        <p:spPr>
          <a:xfrm>
            <a:off x="4670775" y="6336949"/>
            <a:ext cx="1642760" cy="400110"/>
          </a:xfrm>
          <a:prstGeom prst="rect">
            <a:avLst/>
          </a:prstGeom>
          <a:noFill/>
        </p:spPr>
        <p:txBody>
          <a:bodyPr wrap="square" rtlCol="0">
            <a:spAutoFit/>
          </a:bodyPr>
          <a:lstStyle/>
          <a:p>
            <a:r>
              <a:rPr lang="en-US" sz="2000" dirty="0"/>
              <a:t>000webhost</a:t>
            </a:r>
            <a:endParaRPr lang="en-IN" sz="2000" dirty="0"/>
          </a:p>
        </p:txBody>
      </p:sp>
      <p:sp>
        <p:nvSpPr>
          <p:cNvPr id="20" name="TextBox 19">
            <a:extLst>
              <a:ext uri="{FF2B5EF4-FFF2-40B4-BE49-F238E27FC236}">
                <a16:creationId xmlns:a16="http://schemas.microsoft.com/office/drawing/2014/main" id="{A1978A92-D21D-4DC5-A079-9B450CB7A8A6}"/>
              </a:ext>
            </a:extLst>
          </p:cNvPr>
          <p:cNvSpPr txBox="1"/>
          <p:nvPr/>
        </p:nvSpPr>
        <p:spPr>
          <a:xfrm>
            <a:off x="7375825" y="6167672"/>
            <a:ext cx="1527242" cy="369332"/>
          </a:xfrm>
          <a:prstGeom prst="rect">
            <a:avLst/>
          </a:prstGeom>
          <a:noFill/>
        </p:spPr>
        <p:txBody>
          <a:bodyPr wrap="square" rtlCol="0">
            <a:spAutoFit/>
          </a:bodyPr>
          <a:lstStyle/>
          <a:p>
            <a:r>
              <a:rPr lang="en-US" dirty="0"/>
              <a:t>Tinkercad</a:t>
            </a:r>
            <a:endParaRPr lang="en-IN" dirty="0"/>
          </a:p>
        </p:txBody>
      </p:sp>
      <p:sp>
        <p:nvSpPr>
          <p:cNvPr id="21" name="TextBox 20">
            <a:extLst>
              <a:ext uri="{FF2B5EF4-FFF2-40B4-BE49-F238E27FC236}">
                <a16:creationId xmlns:a16="http://schemas.microsoft.com/office/drawing/2014/main" id="{30F5F7D3-E096-4384-A0C0-3B1F1C3A43B5}"/>
              </a:ext>
            </a:extLst>
          </p:cNvPr>
          <p:cNvSpPr txBox="1"/>
          <p:nvPr/>
        </p:nvSpPr>
        <p:spPr>
          <a:xfrm>
            <a:off x="9995302" y="6206147"/>
            <a:ext cx="1721796" cy="400110"/>
          </a:xfrm>
          <a:prstGeom prst="rect">
            <a:avLst/>
          </a:prstGeom>
          <a:noFill/>
        </p:spPr>
        <p:txBody>
          <a:bodyPr wrap="square" rtlCol="0">
            <a:spAutoFit/>
          </a:bodyPr>
          <a:lstStyle/>
          <a:p>
            <a:r>
              <a:rPr lang="en-US" sz="2000" dirty="0"/>
              <a:t>Arduino IDE</a:t>
            </a:r>
            <a:endParaRPr lang="en-IN" sz="2000" dirty="0"/>
          </a:p>
        </p:txBody>
      </p:sp>
    </p:spTree>
    <p:extLst>
      <p:ext uri="{BB962C8B-B14F-4D97-AF65-F5344CB8AC3E}">
        <p14:creationId xmlns:p14="http://schemas.microsoft.com/office/powerpoint/2010/main" val="368179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BE1B5-66A2-4981-9BFB-1E0753CE688D}"/>
              </a:ext>
            </a:extLst>
          </p:cNvPr>
          <p:cNvSpPr txBox="1"/>
          <p:nvPr/>
        </p:nvSpPr>
        <p:spPr>
          <a:xfrm>
            <a:off x="969429" y="796168"/>
            <a:ext cx="6996402" cy="830997"/>
          </a:xfrm>
          <a:prstGeom prst="rect">
            <a:avLst/>
          </a:prstGeom>
          <a:noFill/>
        </p:spPr>
        <p:txBody>
          <a:bodyPr wrap="square" rtlCol="0">
            <a:spAutoFit/>
          </a:bodyPr>
          <a:lstStyle/>
          <a:p>
            <a:r>
              <a:rPr lang="en-IN" sz="4800" b="0" i="0" u="none" strike="noStrike" baseline="0" dirty="0"/>
              <a:t>Methodology</a:t>
            </a:r>
            <a:r>
              <a:rPr lang="en-IN" sz="4800" dirty="0"/>
              <a:t> Implemented</a:t>
            </a:r>
            <a:endParaRPr lang="en-US" sz="4800" dirty="0"/>
          </a:p>
        </p:txBody>
      </p:sp>
      <p:sp>
        <p:nvSpPr>
          <p:cNvPr id="6" name="TextBox 5">
            <a:extLst>
              <a:ext uri="{FF2B5EF4-FFF2-40B4-BE49-F238E27FC236}">
                <a16:creationId xmlns:a16="http://schemas.microsoft.com/office/drawing/2014/main" id="{C8CCEBDD-A413-49CD-A5F6-23BA652542DE}"/>
              </a:ext>
            </a:extLst>
          </p:cNvPr>
          <p:cNvSpPr txBox="1"/>
          <p:nvPr/>
        </p:nvSpPr>
        <p:spPr>
          <a:xfrm>
            <a:off x="237393" y="2571583"/>
            <a:ext cx="11954608" cy="3693319"/>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is about Heart rate and pulse oxygen monitoring using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MAX30102 which is a integrated heart beat rate and blood oxygen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sensor. MAX30102</a:t>
            </a:r>
            <a:r>
              <a:rPr lang="en-US" dirty="0">
                <a:latin typeface="Times New Roman" panose="02020603050405020304" pitchFamily="18" charset="0"/>
                <a:cs typeface="Times New Roman" panose="02020603050405020304" pitchFamily="18" charset="0"/>
              </a:rPr>
              <a:t> includes internal LEDs, photodetectors, optical </a:t>
            </a:r>
          </a:p>
          <a:p>
            <a:r>
              <a:rPr lang="en-US" dirty="0">
                <a:latin typeface="Times New Roman" panose="02020603050405020304" pitchFamily="18" charset="0"/>
                <a:cs typeface="Times New Roman" panose="02020603050405020304" pitchFamily="18" charset="0"/>
              </a:rPr>
              <a:t>elements, and low-noise electronics with ambient light rejection. O</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ur</a:t>
            </a:r>
            <a:r>
              <a:rPr lang="en-US" dirty="0">
                <a:latin typeface="Times New Roman" panose="02020603050405020304" pitchFamily="18" charset="0"/>
                <a:cs typeface="Times New Roman" panose="02020603050405020304" pitchFamily="18" charset="0"/>
              </a:rPr>
              <a:t> system also measures body temperature using the LM35 sensor. </a:t>
            </a:r>
          </a:p>
          <a:p>
            <a:r>
              <a:rPr lang="en-US" dirty="0">
                <a:latin typeface="Times New Roman" panose="02020603050405020304" pitchFamily="18" charset="0"/>
                <a:cs typeface="Times New Roman" panose="02020603050405020304" pitchFamily="18" charset="0"/>
              </a:rPr>
              <a:t>LM35 series is a precision integrated-circuit temperature devices </a:t>
            </a:r>
          </a:p>
          <a:p>
            <a:r>
              <a:rPr lang="en-US" dirty="0">
                <a:latin typeface="Times New Roman" panose="02020603050405020304" pitchFamily="18" charset="0"/>
                <a:cs typeface="Times New Roman" panose="02020603050405020304" pitchFamily="18" charset="0"/>
              </a:rPr>
              <a:t>with an output voltage linearly proportional to the Centigrade temp</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erature</a:t>
            </a:r>
            <a:r>
              <a:rPr lang="en-US" dirty="0">
                <a:latin typeface="Times New Roman" panose="02020603050405020304" pitchFamily="18" charset="0"/>
                <a:cs typeface="Times New Roman" panose="02020603050405020304" pitchFamily="18" charset="0"/>
              </a:rPr>
              <a:t>. The data from MAX 30102 and LM35 sensor is collected </a:t>
            </a:r>
          </a:p>
          <a:p>
            <a:r>
              <a:rPr lang="en-US" dirty="0">
                <a:latin typeface="Times New Roman" panose="02020603050405020304" pitchFamily="18" charset="0"/>
                <a:cs typeface="Times New Roman" panose="02020603050405020304" pitchFamily="18" charset="0"/>
              </a:rPr>
              <a:t>by NodeMCU which is an open source IoT platform. NodeMCU </a:t>
            </a:r>
          </a:p>
          <a:p>
            <a:r>
              <a:rPr lang="en-US" dirty="0">
                <a:latin typeface="Times New Roman" panose="02020603050405020304" pitchFamily="18" charset="0"/>
                <a:cs typeface="Times New Roman" panose="02020603050405020304" pitchFamily="18" charset="0"/>
              </a:rPr>
              <a:t>includes a firmware which runs on ESP8266 WIFI SoC and hardware based on Esp-12 module. The NodeMCU further processes this data and helps displaying this data on LCD display. We can also see this data on the serial monitor, locally running IoT webpage, Blynk server and mobile app.</a:t>
            </a:r>
          </a:p>
          <a:p>
            <a:endParaRPr lang="en-IN" dirty="0"/>
          </a:p>
        </p:txBody>
      </p:sp>
      <p:sp>
        <p:nvSpPr>
          <p:cNvPr id="7" name="Rectangle 6">
            <a:extLst>
              <a:ext uri="{FF2B5EF4-FFF2-40B4-BE49-F238E27FC236}">
                <a16:creationId xmlns:a16="http://schemas.microsoft.com/office/drawing/2014/main" id="{709D41F7-46C0-47D5-AD91-EA7A9CE5AF93}"/>
              </a:ext>
            </a:extLst>
          </p:cNvPr>
          <p:cNvSpPr/>
          <p:nvPr/>
        </p:nvSpPr>
        <p:spPr>
          <a:xfrm>
            <a:off x="8373029" y="1742226"/>
            <a:ext cx="1343770" cy="338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580110C0-9B1F-4DAF-814C-D60BBB15C562}"/>
              </a:ext>
            </a:extLst>
          </p:cNvPr>
          <p:cNvSpPr txBox="1"/>
          <p:nvPr/>
        </p:nvSpPr>
        <p:spPr>
          <a:xfrm>
            <a:off x="8373029" y="1742226"/>
            <a:ext cx="1343770" cy="338554"/>
          </a:xfrm>
          <a:prstGeom prst="rect">
            <a:avLst/>
          </a:prstGeom>
          <a:noFill/>
          <a:ln>
            <a:solidFill>
              <a:schemeClr val="accent1">
                <a:lumMod val="60000"/>
                <a:lumOff val="40000"/>
              </a:schemeClr>
            </a:solidFill>
          </a:ln>
        </p:spPr>
        <p:txBody>
          <a:bodyPr wrap="square" rtlCol="0">
            <a:spAutoFit/>
          </a:bodyPr>
          <a:lstStyle/>
          <a:p>
            <a:r>
              <a:rPr lang="en-US" sz="1600" dirty="0"/>
              <a:t>    </a:t>
            </a:r>
            <a:r>
              <a:rPr lang="en-US" sz="1100" b="1" dirty="0"/>
              <a:t>Push Buttons</a:t>
            </a:r>
            <a:endParaRPr lang="en-IN" sz="1100" b="1" dirty="0"/>
          </a:p>
        </p:txBody>
      </p:sp>
      <p:sp>
        <p:nvSpPr>
          <p:cNvPr id="9" name="Rectangle 8">
            <a:extLst>
              <a:ext uri="{FF2B5EF4-FFF2-40B4-BE49-F238E27FC236}">
                <a16:creationId xmlns:a16="http://schemas.microsoft.com/office/drawing/2014/main" id="{B4112C28-02DE-4B6B-B789-13ACA92AEF81}"/>
              </a:ext>
            </a:extLst>
          </p:cNvPr>
          <p:cNvSpPr/>
          <p:nvPr/>
        </p:nvSpPr>
        <p:spPr>
          <a:xfrm>
            <a:off x="8304436" y="2407777"/>
            <a:ext cx="1653871" cy="1677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MCU </a:t>
            </a:r>
          </a:p>
          <a:p>
            <a:pPr algn="ctr"/>
            <a:endParaRPr lang="en-US" sz="1400" b="1" dirty="0">
              <a:solidFill>
                <a:schemeClr val="tx1"/>
              </a:solidFill>
            </a:endParaRPr>
          </a:p>
          <a:p>
            <a:pPr algn="ctr"/>
            <a:r>
              <a:rPr lang="en-US" sz="1400" b="1" dirty="0">
                <a:solidFill>
                  <a:schemeClr val="tx1"/>
                </a:solidFill>
              </a:rPr>
              <a:t>Embedded Processing Unit</a:t>
            </a:r>
            <a:endParaRPr lang="en-IN" sz="1400" b="1" dirty="0">
              <a:solidFill>
                <a:schemeClr val="tx1"/>
              </a:solidFill>
            </a:endParaRPr>
          </a:p>
        </p:txBody>
      </p:sp>
      <p:sp>
        <p:nvSpPr>
          <p:cNvPr id="10" name="Rectangle 9">
            <a:extLst>
              <a:ext uri="{FF2B5EF4-FFF2-40B4-BE49-F238E27FC236}">
                <a16:creationId xmlns:a16="http://schemas.microsoft.com/office/drawing/2014/main" id="{CFF0D26E-549E-4905-B8A4-FED616FC092A}"/>
              </a:ext>
            </a:extLst>
          </p:cNvPr>
          <p:cNvSpPr/>
          <p:nvPr/>
        </p:nvSpPr>
        <p:spPr>
          <a:xfrm>
            <a:off x="10598399" y="1683897"/>
            <a:ext cx="1281156" cy="455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Serial Monitor</a:t>
            </a:r>
          </a:p>
          <a:p>
            <a:pPr algn="ctr"/>
            <a:r>
              <a:rPr lang="en-US" sz="1100" b="1" dirty="0">
                <a:solidFill>
                  <a:schemeClr val="tx1"/>
                </a:solidFill>
              </a:rPr>
              <a:t>(For Debugging)</a:t>
            </a:r>
            <a:endParaRPr lang="en-IN" sz="1100" b="1" dirty="0">
              <a:solidFill>
                <a:schemeClr val="tx1"/>
              </a:solidFill>
            </a:endParaRPr>
          </a:p>
        </p:txBody>
      </p:sp>
      <p:sp>
        <p:nvSpPr>
          <p:cNvPr id="11" name="Rectangle 10">
            <a:extLst>
              <a:ext uri="{FF2B5EF4-FFF2-40B4-BE49-F238E27FC236}">
                <a16:creationId xmlns:a16="http://schemas.microsoft.com/office/drawing/2014/main" id="{0F560892-6917-4054-8146-3CCA6A270B91}"/>
              </a:ext>
            </a:extLst>
          </p:cNvPr>
          <p:cNvSpPr/>
          <p:nvPr/>
        </p:nvSpPr>
        <p:spPr>
          <a:xfrm>
            <a:off x="10357374" y="4095941"/>
            <a:ext cx="770282"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Blynk</a:t>
            </a:r>
            <a:endParaRPr lang="en-IN" dirty="0"/>
          </a:p>
        </p:txBody>
      </p:sp>
      <p:sp>
        <p:nvSpPr>
          <p:cNvPr id="12" name="Rectangle 11">
            <a:extLst>
              <a:ext uri="{FF2B5EF4-FFF2-40B4-BE49-F238E27FC236}">
                <a16:creationId xmlns:a16="http://schemas.microsoft.com/office/drawing/2014/main" id="{DB355EFA-06A2-450F-B3A8-F7343F112524}"/>
              </a:ext>
            </a:extLst>
          </p:cNvPr>
          <p:cNvSpPr/>
          <p:nvPr/>
        </p:nvSpPr>
        <p:spPr>
          <a:xfrm>
            <a:off x="8373029" y="4351708"/>
            <a:ext cx="628153"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Buzzer</a:t>
            </a:r>
            <a:endParaRPr lang="en-IN" sz="1100" b="1" dirty="0">
              <a:solidFill>
                <a:schemeClr val="tx1"/>
              </a:solidFill>
            </a:endParaRPr>
          </a:p>
        </p:txBody>
      </p:sp>
      <p:sp>
        <p:nvSpPr>
          <p:cNvPr id="13" name="Rectangle 12">
            <a:extLst>
              <a:ext uri="{FF2B5EF4-FFF2-40B4-BE49-F238E27FC236}">
                <a16:creationId xmlns:a16="http://schemas.microsoft.com/office/drawing/2014/main" id="{02398FBF-7596-4F79-A3ED-D2964F17E20A}"/>
              </a:ext>
            </a:extLst>
          </p:cNvPr>
          <p:cNvSpPr/>
          <p:nvPr/>
        </p:nvSpPr>
        <p:spPr>
          <a:xfrm>
            <a:off x="9120450" y="4344089"/>
            <a:ext cx="771277"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LED</a:t>
            </a:r>
            <a:endParaRPr lang="en-IN" sz="1100" b="1" dirty="0">
              <a:solidFill>
                <a:schemeClr val="tx1"/>
              </a:solidFill>
            </a:endParaRPr>
          </a:p>
        </p:txBody>
      </p:sp>
      <p:sp>
        <p:nvSpPr>
          <p:cNvPr id="14" name="Rectangle: Rounded Corners 13">
            <a:extLst>
              <a:ext uri="{FF2B5EF4-FFF2-40B4-BE49-F238E27FC236}">
                <a16:creationId xmlns:a16="http://schemas.microsoft.com/office/drawing/2014/main" id="{C07CB35D-CA06-47B6-86EE-CB3BB5A32BDA}"/>
              </a:ext>
            </a:extLst>
          </p:cNvPr>
          <p:cNvSpPr/>
          <p:nvPr/>
        </p:nvSpPr>
        <p:spPr>
          <a:xfrm>
            <a:off x="6782603" y="2368190"/>
            <a:ext cx="1101918" cy="6891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Temperature sensor </a:t>
            </a:r>
          </a:p>
          <a:p>
            <a:pPr algn="ctr"/>
            <a:r>
              <a:rPr lang="en-US" sz="1100" b="1" dirty="0">
                <a:solidFill>
                  <a:schemeClr val="tx1"/>
                </a:solidFill>
              </a:rPr>
              <a:t>(LM35)</a:t>
            </a:r>
            <a:endParaRPr lang="en-IN" sz="1100" b="1" dirty="0">
              <a:solidFill>
                <a:schemeClr val="tx1"/>
              </a:solidFill>
            </a:endParaRPr>
          </a:p>
        </p:txBody>
      </p:sp>
      <p:sp>
        <p:nvSpPr>
          <p:cNvPr id="15" name="Rectangle: Rounded Corners 14">
            <a:extLst>
              <a:ext uri="{FF2B5EF4-FFF2-40B4-BE49-F238E27FC236}">
                <a16:creationId xmlns:a16="http://schemas.microsoft.com/office/drawing/2014/main" id="{27C64175-F871-4D54-80FC-F82DBD65DE9E}"/>
              </a:ext>
            </a:extLst>
          </p:cNvPr>
          <p:cNvSpPr/>
          <p:nvPr/>
        </p:nvSpPr>
        <p:spPr>
          <a:xfrm>
            <a:off x="6782604" y="3432302"/>
            <a:ext cx="1101917" cy="9194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Pulse Oximeter and heart rate sensor(MAX30102)</a:t>
            </a:r>
            <a:endParaRPr lang="en-IN" sz="1100" b="1" dirty="0">
              <a:solidFill>
                <a:schemeClr val="tx1"/>
              </a:solidFill>
            </a:endParaRPr>
          </a:p>
        </p:txBody>
      </p:sp>
      <p:sp>
        <p:nvSpPr>
          <p:cNvPr id="16" name="Rectangle: Rounded Corners 15">
            <a:extLst>
              <a:ext uri="{FF2B5EF4-FFF2-40B4-BE49-F238E27FC236}">
                <a16:creationId xmlns:a16="http://schemas.microsoft.com/office/drawing/2014/main" id="{38C97ADC-AC9B-4C4E-8517-6A20088377C3}"/>
              </a:ext>
            </a:extLst>
          </p:cNvPr>
          <p:cNvSpPr/>
          <p:nvPr/>
        </p:nvSpPr>
        <p:spPr>
          <a:xfrm>
            <a:off x="10313134" y="3432302"/>
            <a:ext cx="821972" cy="516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Iot webpage</a:t>
            </a:r>
            <a:endParaRPr lang="en-IN" sz="1100" b="1" dirty="0">
              <a:solidFill>
                <a:schemeClr val="tx1"/>
              </a:solidFill>
            </a:endParaRPr>
          </a:p>
        </p:txBody>
      </p:sp>
      <p:sp>
        <p:nvSpPr>
          <p:cNvPr id="17" name="Rectangle: Rounded Corners 16">
            <a:extLst>
              <a:ext uri="{FF2B5EF4-FFF2-40B4-BE49-F238E27FC236}">
                <a16:creationId xmlns:a16="http://schemas.microsoft.com/office/drawing/2014/main" id="{0086B5AD-9C8D-4244-8B8C-665724E7A1EC}"/>
              </a:ext>
            </a:extLst>
          </p:cNvPr>
          <p:cNvSpPr/>
          <p:nvPr/>
        </p:nvSpPr>
        <p:spPr>
          <a:xfrm>
            <a:off x="10688018" y="2460352"/>
            <a:ext cx="1101917" cy="4552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LCD Module</a:t>
            </a:r>
            <a:endParaRPr lang="en-IN" sz="1100" b="1" dirty="0">
              <a:solidFill>
                <a:schemeClr val="tx1"/>
              </a:solidFill>
            </a:endParaRPr>
          </a:p>
        </p:txBody>
      </p:sp>
      <p:sp>
        <p:nvSpPr>
          <p:cNvPr id="18" name="TextBox 17">
            <a:extLst>
              <a:ext uri="{FF2B5EF4-FFF2-40B4-BE49-F238E27FC236}">
                <a16:creationId xmlns:a16="http://schemas.microsoft.com/office/drawing/2014/main" id="{D3E55D9C-047A-453D-9915-3391DE24A03B}"/>
              </a:ext>
            </a:extLst>
          </p:cNvPr>
          <p:cNvSpPr txBox="1"/>
          <p:nvPr/>
        </p:nvSpPr>
        <p:spPr>
          <a:xfrm>
            <a:off x="6835695" y="4412525"/>
            <a:ext cx="1101917" cy="276999"/>
          </a:xfrm>
          <a:prstGeom prst="rect">
            <a:avLst/>
          </a:prstGeom>
          <a:noFill/>
        </p:spPr>
        <p:txBody>
          <a:bodyPr wrap="square" rtlCol="0">
            <a:spAutoFit/>
          </a:bodyPr>
          <a:lstStyle/>
          <a:p>
            <a:r>
              <a:rPr lang="en-US" sz="1200" b="1" dirty="0"/>
              <a:t>Sensing Unit</a:t>
            </a:r>
            <a:endParaRPr lang="en-IN" sz="1200" b="1" dirty="0"/>
          </a:p>
        </p:txBody>
      </p:sp>
      <p:sp>
        <p:nvSpPr>
          <p:cNvPr id="19" name="TextBox 18">
            <a:extLst>
              <a:ext uri="{FF2B5EF4-FFF2-40B4-BE49-F238E27FC236}">
                <a16:creationId xmlns:a16="http://schemas.microsoft.com/office/drawing/2014/main" id="{7806C94F-D237-4C9F-8F69-F725DEBD6CD4}"/>
              </a:ext>
            </a:extLst>
          </p:cNvPr>
          <p:cNvSpPr txBox="1"/>
          <p:nvPr/>
        </p:nvSpPr>
        <p:spPr>
          <a:xfrm>
            <a:off x="8687105" y="4689524"/>
            <a:ext cx="1129085" cy="276999"/>
          </a:xfrm>
          <a:prstGeom prst="rect">
            <a:avLst/>
          </a:prstGeom>
          <a:noFill/>
        </p:spPr>
        <p:txBody>
          <a:bodyPr wrap="square" rtlCol="0">
            <a:spAutoFit/>
          </a:bodyPr>
          <a:lstStyle/>
          <a:p>
            <a:r>
              <a:rPr lang="en-US" sz="1200" b="1" dirty="0"/>
              <a:t>Alarm Unit</a:t>
            </a:r>
            <a:endParaRPr lang="en-IN" sz="1200" b="1" dirty="0"/>
          </a:p>
        </p:txBody>
      </p:sp>
      <p:sp>
        <p:nvSpPr>
          <p:cNvPr id="20" name="TextBox 19">
            <a:extLst>
              <a:ext uri="{FF2B5EF4-FFF2-40B4-BE49-F238E27FC236}">
                <a16:creationId xmlns:a16="http://schemas.microsoft.com/office/drawing/2014/main" id="{D2B5EED0-9C68-4DD5-9958-654CA77DB1A2}"/>
              </a:ext>
            </a:extLst>
          </p:cNvPr>
          <p:cNvSpPr txBox="1"/>
          <p:nvPr/>
        </p:nvSpPr>
        <p:spPr>
          <a:xfrm>
            <a:off x="8468444" y="1425982"/>
            <a:ext cx="1152939" cy="276999"/>
          </a:xfrm>
          <a:prstGeom prst="rect">
            <a:avLst/>
          </a:prstGeom>
          <a:noFill/>
        </p:spPr>
        <p:txBody>
          <a:bodyPr wrap="square" rtlCol="0">
            <a:spAutoFit/>
          </a:bodyPr>
          <a:lstStyle/>
          <a:p>
            <a:r>
              <a:rPr lang="en-US" sz="1200" b="1" dirty="0"/>
              <a:t>Selection unit</a:t>
            </a:r>
            <a:endParaRPr lang="en-IN" sz="1200" b="1" dirty="0"/>
          </a:p>
        </p:txBody>
      </p:sp>
      <p:sp>
        <p:nvSpPr>
          <p:cNvPr id="21" name="TextBox 20">
            <a:extLst>
              <a:ext uri="{FF2B5EF4-FFF2-40B4-BE49-F238E27FC236}">
                <a16:creationId xmlns:a16="http://schemas.microsoft.com/office/drawing/2014/main" id="{2BD0D102-3FCB-4D9A-B243-C1AA841833E0}"/>
              </a:ext>
            </a:extLst>
          </p:cNvPr>
          <p:cNvSpPr txBox="1"/>
          <p:nvPr/>
        </p:nvSpPr>
        <p:spPr>
          <a:xfrm>
            <a:off x="10807288" y="1348765"/>
            <a:ext cx="1152939" cy="261610"/>
          </a:xfrm>
          <a:prstGeom prst="rect">
            <a:avLst/>
          </a:prstGeom>
          <a:noFill/>
        </p:spPr>
        <p:txBody>
          <a:bodyPr wrap="square" rtlCol="0">
            <a:spAutoFit/>
          </a:bodyPr>
          <a:lstStyle/>
          <a:p>
            <a:r>
              <a:rPr lang="en-US" sz="1100" b="1" dirty="0"/>
              <a:t>Display Unit</a:t>
            </a:r>
          </a:p>
        </p:txBody>
      </p:sp>
      <p:cxnSp>
        <p:nvCxnSpPr>
          <p:cNvPr id="22" name="Straight Connector 21">
            <a:extLst>
              <a:ext uri="{FF2B5EF4-FFF2-40B4-BE49-F238E27FC236}">
                <a16:creationId xmlns:a16="http://schemas.microsoft.com/office/drawing/2014/main" id="{8E1A4D4B-AB56-4104-9AE6-26DF6D2AE705}"/>
              </a:ext>
            </a:extLst>
          </p:cNvPr>
          <p:cNvCxnSpPr>
            <a:cxnSpLocks/>
          </p:cNvCxnSpPr>
          <p:nvPr/>
        </p:nvCxnSpPr>
        <p:spPr>
          <a:xfrm flipH="1">
            <a:off x="6672694" y="2318494"/>
            <a:ext cx="14658" cy="25095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0C82A5-D596-4787-A4D2-026262EA7E6D}"/>
              </a:ext>
            </a:extLst>
          </p:cNvPr>
          <p:cNvCxnSpPr>
            <a:cxnSpLocks/>
          </p:cNvCxnSpPr>
          <p:nvPr/>
        </p:nvCxnSpPr>
        <p:spPr>
          <a:xfrm flipH="1">
            <a:off x="7978144" y="2265544"/>
            <a:ext cx="14658" cy="25095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F5D115-827D-44A5-AEAA-833BF29FD83C}"/>
              </a:ext>
            </a:extLst>
          </p:cNvPr>
          <p:cNvCxnSpPr>
            <a:cxnSpLocks/>
          </p:cNvCxnSpPr>
          <p:nvPr/>
        </p:nvCxnSpPr>
        <p:spPr>
          <a:xfrm>
            <a:off x="10482855" y="1250319"/>
            <a:ext cx="20129" cy="18070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1E1E694-BF86-4591-82EE-6E90016C0659}"/>
              </a:ext>
            </a:extLst>
          </p:cNvPr>
          <p:cNvCxnSpPr>
            <a:cxnSpLocks/>
          </p:cNvCxnSpPr>
          <p:nvPr/>
        </p:nvCxnSpPr>
        <p:spPr>
          <a:xfrm>
            <a:off x="11960227" y="1250319"/>
            <a:ext cx="28450" cy="175633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A23616-9D72-4739-B8C5-5D090D507593}"/>
              </a:ext>
            </a:extLst>
          </p:cNvPr>
          <p:cNvCxnSpPr>
            <a:cxnSpLocks/>
          </p:cNvCxnSpPr>
          <p:nvPr/>
        </p:nvCxnSpPr>
        <p:spPr>
          <a:xfrm>
            <a:off x="10551538" y="1250319"/>
            <a:ext cx="142291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C5861F-E4BF-4443-9719-8D0E69B7926D}"/>
              </a:ext>
            </a:extLst>
          </p:cNvPr>
          <p:cNvCxnSpPr>
            <a:cxnSpLocks/>
          </p:cNvCxnSpPr>
          <p:nvPr/>
        </p:nvCxnSpPr>
        <p:spPr>
          <a:xfrm>
            <a:off x="10552056" y="3057341"/>
            <a:ext cx="142291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AA4B83-555F-4213-B994-17F6ED1F3250}"/>
              </a:ext>
            </a:extLst>
          </p:cNvPr>
          <p:cNvCxnSpPr>
            <a:cxnSpLocks/>
          </p:cNvCxnSpPr>
          <p:nvPr/>
        </p:nvCxnSpPr>
        <p:spPr>
          <a:xfrm>
            <a:off x="10134742" y="4491138"/>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E4B3E-3FFA-41F7-9047-A79C2D49A3BD}"/>
              </a:ext>
            </a:extLst>
          </p:cNvPr>
          <p:cNvCxnSpPr>
            <a:cxnSpLocks/>
          </p:cNvCxnSpPr>
          <p:nvPr/>
        </p:nvCxnSpPr>
        <p:spPr>
          <a:xfrm>
            <a:off x="11370671" y="3222955"/>
            <a:ext cx="16401" cy="12681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D192B-12CD-4264-B943-F959D11BA9E8}"/>
              </a:ext>
            </a:extLst>
          </p:cNvPr>
          <p:cNvCxnSpPr>
            <a:cxnSpLocks/>
          </p:cNvCxnSpPr>
          <p:nvPr/>
        </p:nvCxnSpPr>
        <p:spPr>
          <a:xfrm>
            <a:off x="10099612" y="3213314"/>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58A70F-2819-47F7-A9FF-FD80A04C9FD3}"/>
              </a:ext>
            </a:extLst>
          </p:cNvPr>
          <p:cNvCxnSpPr>
            <a:cxnSpLocks/>
          </p:cNvCxnSpPr>
          <p:nvPr/>
        </p:nvCxnSpPr>
        <p:spPr>
          <a:xfrm>
            <a:off x="10098886" y="3213314"/>
            <a:ext cx="16401" cy="12681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98592B6-9D02-4967-9C3B-237AEF00FF4C}"/>
              </a:ext>
            </a:extLst>
          </p:cNvPr>
          <p:cNvCxnSpPr>
            <a:cxnSpLocks/>
          </p:cNvCxnSpPr>
          <p:nvPr/>
        </p:nvCxnSpPr>
        <p:spPr>
          <a:xfrm>
            <a:off x="6688793" y="2268156"/>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E7105D-D822-4324-9BF5-5FFFDCA9FBE2}"/>
              </a:ext>
            </a:extLst>
          </p:cNvPr>
          <p:cNvCxnSpPr>
            <a:cxnSpLocks/>
          </p:cNvCxnSpPr>
          <p:nvPr/>
        </p:nvCxnSpPr>
        <p:spPr>
          <a:xfrm>
            <a:off x="6719482" y="4777685"/>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B200B7-8EE1-4188-B2D6-C1567EEB171C}"/>
              </a:ext>
            </a:extLst>
          </p:cNvPr>
          <p:cNvCxnSpPr>
            <a:cxnSpLocks/>
          </p:cNvCxnSpPr>
          <p:nvPr/>
        </p:nvCxnSpPr>
        <p:spPr>
          <a:xfrm>
            <a:off x="8237856" y="1348765"/>
            <a:ext cx="153534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BCA189C-575E-4AE6-AA8F-F2DFE52BE8D0}"/>
              </a:ext>
            </a:extLst>
          </p:cNvPr>
          <p:cNvCxnSpPr>
            <a:cxnSpLocks/>
          </p:cNvCxnSpPr>
          <p:nvPr/>
        </p:nvCxnSpPr>
        <p:spPr>
          <a:xfrm>
            <a:off x="8251108" y="2141571"/>
            <a:ext cx="153534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0289C3-F9A7-4113-AEE8-41FD7B4659B0}"/>
              </a:ext>
            </a:extLst>
          </p:cNvPr>
          <p:cNvCxnSpPr>
            <a:cxnSpLocks/>
          </p:cNvCxnSpPr>
          <p:nvPr/>
        </p:nvCxnSpPr>
        <p:spPr>
          <a:xfrm flipV="1">
            <a:off x="8252432" y="1348766"/>
            <a:ext cx="0" cy="7797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3484A5-A001-4102-B5B0-DAAC363D6848}"/>
              </a:ext>
            </a:extLst>
          </p:cNvPr>
          <p:cNvCxnSpPr>
            <a:cxnSpLocks/>
          </p:cNvCxnSpPr>
          <p:nvPr/>
        </p:nvCxnSpPr>
        <p:spPr>
          <a:xfrm flipV="1">
            <a:off x="9816190" y="1348765"/>
            <a:ext cx="0" cy="8050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Arrow: Right 37">
            <a:extLst>
              <a:ext uri="{FF2B5EF4-FFF2-40B4-BE49-F238E27FC236}">
                <a16:creationId xmlns:a16="http://schemas.microsoft.com/office/drawing/2014/main" id="{0FFC5397-F174-44E7-BCEC-C47543248DAA}"/>
              </a:ext>
            </a:extLst>
          </p:cNvPr>
          <p:cNvSpPr/>
          <p:nvPr/>
        </p:nvSpPr>
        <p:spPr>
          <a:xfrm>
            <a:off x="7884521" y="2586850"/>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35E56A37-1283-4729-804E-3D92C5BBF7AD}"/>
              </a:ext>
            </a:extLst>
          </p:cNvPr>
          <p:cNvSpPr/>
          <p:nvPr/>
        </p:nvSpPr>
        <p:spPr>
          <a:xfrm>
            <a:off x="7876570" y="3671898"/>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EC23C41A-1D9B-49A4-B030-F31FFEA27BCC}"/>
              </a:ext>
            </a:extLst>
          </p:cNvPr>
          <p:cNvSpPr/>
          <p:nvPr/>
        </p:nvSpPr>
        <p:spPr>
          <a:xfrm rot="5400000">
            <a:off x="8887958" y="2062910"/>
            <a:ext cx="399221" cy="43496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A16FE53C-E5D5-46A6-9B33-07B8A1509970}"/>
              </a:ext>
            </a:extLst>
          </p:cNvPr>
          <p:cNvSpPr/>
          <p:nvPr/>
        </p:nvSpPr>
        <p:spPr>
          <a:xfrm rot="5400000">
            <a:off x="9004603" y="3951652"/>
            <a:ext cx="149132" cy="43496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7924F7E5-3625-4086-AFE7-B4D3DFC16EDB}"/>
              </a:ext>
            </a:extLst>
          </p:cNvPr>
          <p:cNvSpPr/>
          <p:nvPr/>
        </p:nvSpPr>
        <p:spPr>
          <a:xfrm>
            <a:off x="9977381" y="2448351"/>
            <a:ext cx="525603"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3AA1C813-F3D2-40FA-A99E-FE0CA36E21A1}"/>
              </a:ext>
            </a:extLst>
          </p:cNvPr>
          <p:cNvSpPr/>
          <p:nvPr/>
        </p:nvSpPr>
        <p:spPr>
          <a:xfrm>
            <a:off x="9985419" y="3509445"/>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82EBBC5F-453B-4C42-B906-52EF78C1A13F}"/>
              </a:ext>
            </a:extLst>
          </p:cNvPr>
          <p:cNvCxnSpPr>
            <a:cxnSpLocks/>
          </p:cNvCxnSpPr>
          <p:nvPr/>
        </p:nvCxnSpPr>
        <p:spPr>
          <a:xfrm>
            <a:off x="8327226" y="4243702"/>
            <a:ext cx="163108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568F241-2994-4DEE-AC05-3B9D608961C6}"/>
              </a:ext>
            </a:extLst>
          </p:cNvPr>
          <p:cNvCxnSpPr>
            <a:cxnSpLocks/>
          </p:cNvCxnSpPr>
          <p:nvPr/>
        </p:nvCxnSpPr>
        <p:spPr>
          <a:xfrm>
            <a:off x="8392103" y="4966523"/>
            <a:ext cx="158527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06A366-5565-4C6F-869B-8F0893926C1B}"/>
              </a:ext>
            </a:extLst>
          </p:cNvPr>
          <p:cNvCxnSpPr>
            <a:cxnSpLocks/>
          </p:cNvCxnSpPr>
          <p:nvPr/>
        </p:nvCxnSpPr>
        <p:spPr>
          <a:xfrm flipV="1">
            <a:off x="8327226" y="4243702"/>
            <a:ext cx="0" cy="7228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93E271A-F63C-47AE-9D21-6D0049E6E4B8}"/>
              </a:ext>
            </a:extLst>
          </p:cNvPr>
          <p:cNvCxnSpPr>
            <a:cxnSpLocks/>
          </p:cNvCxnSpPr>
          <p:nvPr/>
        </p:nvCxnSpPr>
        <p:spPr>
          <a:xfrm flipH="1" flipV="1">
            <a:off x="9929334" y="4243702"/>
            <a:ext cx="6124" cy="7228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5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09ADE-9523-4F1F-976A-A4E6DA656DDA}"/>
              </a:ext>
            </a:extLst>
          </p:cNvPr>
          <p:cNvSpPr txBox="1"/>
          <p:nvPr/>
        </p:nvSpPr>
        <p:spPr>
          <a:xfrm>
            <a:off x="939113" y="753077"/>
            <a:ext cx="5519351" cy="923330"/>
          </a:xfrm>
          <a:prstGeom prst="rect">
            <a:avLst/>
          </a:prstGeom>
          <a:noFill/>
        </p:spPr>
        <p:txBody>
          <a:bodyPr wrap="square" rtlCol="0">
            <a:spAutoFit/>
          </a:bodyPr>
          <a:lstStyle/>
          <a:p>
            <a:r>
              <a:rPr lang="en-US" sz="5400" dirty="0"/>
              <a:t>Future Scope</a:t>
            </a:r>
            <a:endParaRPr lang="en-IN" sz="5400" dirty="0"/>
          </a:p>
        </p:txBody>
      </p:sp>
      <p:sp>
        <p:nvSpPr>
          <p:cNvPr id="4" name="TextBox 3">
            <a:extLst>
              <a:ext uri="{FF2B5EF4-FFF2-40B4-BE49-F238E27FC236}">
                <a16:creationId xmlns:a16="http://schemas.microsoft.com/office/drawing/2014/main" id="{7275433A-6802-4DFD-96A0-BE807EE7B049}"/>
              </a:ext>
            </a:extLst>
          </p:cNvPr>
          <p:cNvSpPr txBox="1"/>
          <p:nvPr/>
        </p:nvSpPr>
        <p:spPr>
          <a:xfrm>
            <a:off x="724930" y="2265406"/>
            <a:ext cx="10362761" cy="1569660"/>
          </a:xfrm>
          <a:prstGeom prst="rect">
            <a:avLst/>
          </a:prstGeom>
          <a:noFill/>
        </p:spPr>
        <p:txBody>
          <a:bodyPr wrap="square" rtlCol="0">
            <a:spAutoFit/>
          </a:bodyPr>
          <a:lstStyle/>
          <a:p>
            <a:pPr algn="just"/>
            <a:r>
              <a:rPr lang="en-US" sz="2400" dirty="0"/>
              <a:t>In near future, Whenever there is a rise in the heart rate, we can connect this module to the emergency alert to the nearby hospital ambulance. This system can further be upgraded to measure other health factors such as blood pressure, sugar etc. making it a overall health monitoring system.</a:t>
            </a:r>
            <a:endParaRPr lang="en-IN" sz="2400" dirty="0"/>
          </a:p>
        </p:txBody>
      </p:sp>
      <p:pic>
        <p:nvPicPr>
          <p:cNvPr id="5" name="Picture 4">
            <a:extLst>
              <a:ext uri="{FF2B5EF4-FFF2-40B4-BE49-F238E27FC236}">
                <a16:creationId xmlns:a16="http://schemas.microsoft.com/office/drawing/2014/main" id="{FF81E057-8477-4764-8D07-6F4061A34FC9}"/>
              </a:ext>
            </a:extLst>
          </p:cNvPr>
          <p:cNvPicPr>
            <a:picLocks noChangeAspect="1"/>
          </p:cNvPicPr>
          <p:nvPr/>
        </p:nvPicPr>
        <p:blipFill>
          <a:blip r:embed="rId2"/>
          <a:stretch>
            <a:fillRect/>
          </a:stretch>
        </p:blipFill>
        <p:spPr>
          <a:xfrm>
            <a:off x="6640789" y="4673739"/>
            <a:ext cx="4297434" cy="1625483"/>
          </a:xfrm>
          <a:prstGeom prst="rect">
            <a:avLst/>
          </a:prstGeom>
        </p:spPr>
      </p:pic>
      <p:pic>
        <p:nvPicPr>
          <p:cNvPr id="3" name="Picture 2">
            <a:extLst>
              <a:ext uri="{FF2B5EF4-FFF2-40B4-BE49-F238E27FC236}">
                <a16:creationId xmlns:a16="http://schemas.microsoft.com/office/drawing/2014/main" id="{574EFCD7-96A2-423D-9451-CA70A6A10CB4}"/>
              </a:ext>
            </a:extLst>
          </p:cNvPr>
          <p:cNvPicPr>
            <a:picLocks noChangeAspect="1"/>
          </p:cNvPicPr>
          <p:nvPr/>
        </p:nvPicPr>
        <p:blipFill>
          <a:blip r:embed="rId3"/>
          <a:stretch>
            <a:fillRect/>
          </a:stretch>
        </p:blipFill>
        <p:spPr>
          <a:xfrm>
            <a:off x="1701457" y="4649962"/>
            <a:ext cx="2990861" cy="1771650"/>
          </a:xfrm>
          <a:prstGeom prst="rect">
            <a:avLst/>
          </a:prstGeom>
        </p:spPr>
      </p:pic>
    </p:spTree>
    <p:extLst>
      <p:ext uri="{BB962C8B-B14F-4D97-AF65-F5344CB8AC3E}">
        <p14:creationId xmlns:p14="http://schemas.microsoft.com/office/powerpoint/2010/main" val="170616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751110" y="887544"/>
            <a:ext cx="4189480" cy="830997"/>
          </a:xfrm>
          <a:prstGeom prst="rect">
            <a:avLst/>
          </a:prstGeom>
          <a:noFill/>
        </p:spPr>
        <p:txBody>
          <a:bodyPr wrap="none" rtlCol="0">
            <a:spAutoFit/>
          </a:bodyPr>
          <a:lstStyle/>
          <a:p>
            <a:r>
              <a:rPr lang="en-US" sz="4800" dirty="0"/>
              <a:t>Group Members</a:t>
            </a:r>
          </a:p>
        </p:txBody>
      </p:sp>
      <p:sp>
        <p:nvSpPr>
          <p:cNvPr id="9" name="TextBox 8">
            <a:extLst>
              <a:ext uri="{FF2B5EF4-FFF2-40B4-BE49-F238E27FC236}">
                <a16:creationId xmlns:a16="http://schemas.microsoft.com/office/drawing/2014/main" id="{85D986B9-ECC4-411C-B107-C4615C8C86DA}"/>
              </a:ext>
            </a:extLst>
          </p:cNvPr>
          <p:cNvSpPr txBox="1"/>
          <p:nvPr/>
        </p:nvSpPr>
        <p:spPr>
          <a:xfrm>
            <a:off x="888151" y="2356737"/>
            <a:ext cx="3102131" cy="2585323"/>
          </a:xfrm>
          <a:prstGeom prst="rect">
            <a:avLst/>
          </a:prstGeom>
          <a:noFill/>
        </p:spPr>
        <p:txBody>
          <a:bodyPr wrap="none" rtlCol="0">
            <a:spAutoFit/>
          </a:bodyPr>
          <a:lstStyle/>
          <a:p>
            <a:r>
              <a:rPr lang="en-US" dirty="0">
                <a:latin typeface="Bahnschrift Light" panose="020B0502040204020203" pitchFamily="34" charset="0"/>
              </a:rPr>
              <a:t>Roll No. 46 Ganesh Karode</a:t>
            </a:r>
          </a:p>
          <a:p>
            <a:endParaRPr lang="en-US" dirty="0">
              <a:latin typeface="Bahnschrift Light" panose="020B0502040204020203" pitchFamily="34" charset="0"/>
            </a:endParaRPr>
          </a:p>
          <a:p>
            <a:r>
              <a:rPr lang="en-US" dirty="0">
                <a:latin typeface="Bahnschrift Light" panose="020B0502040204020203" pitchFamily="34" charset="0"/>
              </a:rPr>
              <a:t>Roll No. 47 Omkar Karpe</a:t>
            </a:r>
          </a:p>
          <a:p>
            <a:endParaRPr lang="en-US" dirty="0">
              <a:latin typeface="Bahnschrift Light" panose="020B0502040204020203" pitchFamily="34" charset="0"/>
            </a:endParaRPr>
          </a:p>
          <a:p>
            <a:r>
              <a:rPr lang="en-US" dirty="0">
                <a:latin typeface="Bahnschrift Light" panose="020B0502040204020203" pitchFamily="34" charset="0"/>
              </a:rPr>
              <a:t>Roll No. 48 Kartik Rupauliha</a:t>
            </a:r>
          </a:p>
          <a:p>
            <a:endParaRPr lang="en-US" dirty="0">
              <a:latin typeface="Bahnschrift Light" panose="020B0502040204020203" pitchFamily="34" charset="0"/>
            </a:endParaRPr>
          </a:p>
          <a:p>
            <a:r>
              <a:rPr lang="en-US" dirty="0">
                <a:latin typeface="Bahnschrift Light" panose="020B0502040204020203" pitchFamily="34" charset="0"/>
              </a:rPr>
              <a:t>Roll No. 49 Kartik Rajput</a:t>
            </a:r>
          </a:p>
          <a:p>
            <a:endParaRPr lang="en-US" dirty="0">
              <a:latin typeface="Bahnschrift Light" panose="020B0502040204020203" pitchFamily="34" charset="0"/>
            </a:endParaRPr>
          </a:p>
          <a:p>
            <a:r>
              <a:rPr lang="en-US" dirty="0">
                <a:latin typeface="Bahnschrift Light" panose="020B0502040204020203" pitchFamily="34" charset="0"/>
              </a:rPr>
              <a:t>Roll No. 50 Nakul Kasar</a:t>
            </a:r>
          </a:p>
        </p:txBody>
      </p:sp>
      <p:sp>
        <p:nvSpPr>
          <p:cNvPr id="4" name="TextBox 3">
            <a:extLst>
              <a:ext uri="{FF2B5EF4-FFF2-40B4-BE49-F238E27FC236}">
                <a16:creationId xmlns:a16="http://schemas.microsoft.com/office/drawing/2014/main" id="{A105B588-E660-475B-B07B-F1BAC4FFC0DA}"/>
              </a:ext>
            </a:extLst>
          </p:cNvPr>
          <p:cNvSpPr txBox="1"/>
          <p:nvPr/>
        </p:nvSpPr>
        <p:spPr>
          <a:xfrm>
            <a:off x="7039448" y="5937544"/>
            <a:ext cx="3859775" cy="830997"/>
          </a:xfrm>
          <a:prstGeom prst="rect">
            <a:avLst/>
          </a:prstGeom>
          <a:noFill/>
        </p:spPr>
        <p:txBody>
          <a:bodyPr wrap="none" rtlCol="0">
            <a:spAutoFit/>
          </a:bodyPr>
          <a:lstStyle/>
          <a:p>
            <a:r>
              <a:rPr lang="en-US" sz="4800" dirty="0"/>
              <a:t>THANKYOU…!</a:t>
            </a:r>
          </a:p>
        </p:txBody>
      </p:sp>
      <p:pic>
        <p:nvPicPr>
          <p:cNvPr id="2" name="Picture 1">
            <a:extLst>
              <a:ext uri="{FF2B5EF4-FFF2-40B4-BE49-F238E27FC236}">
                <a16:creationId xmlns:a16="http://schemas.microsoft.com/office/drawing/2014/main" id="{555C28BC-338A-4921-B50B-7A1D509CFE4A}"/>
              </a:ext>
            </a:extLst>
          </p:cNvPr>
          <p:cNvPicPr>
            <a:picLocks noChangeAspect="1"/>
          </p:cNvPicPr>
          <p:nvPr/>
        </p:nvPicPr>
        <p:blipFill rotWithShape="1">
          <a:blip r:embed="rId2"/>
          <a:srcRect b="11062"/>
          <a:stretch/>
        </p:blipFill>
        <p:spPr>
          <a:xfrm>
            <a:off x="5972433" y="691979"/>
            <a:ext cx="5988908" cy="4917990"/>
          </a:xfrm>
          <a:prstGeom prst="rect">
            <a:avLst/>
          </a:prstGeom>
        </p:spPr>
      </p:pic>
    </p:spTree>
    <p:extLst>
      <p:ext uri="{BB962C8B-B14F-4D97-AF65-F5344CB8AC3E}">
        <p14:creationId xmlns:p14="http://schemas.microsoft.com/office/powerpoint/2010/main" val="2023690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886</TotalTime>
  <Words>846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Narrow</vt:lpstr>
      <vt:lpstr>Bahnschrift Light</vt:lpstr>
      <vt:lpstr>Calibri</vt:lpstr>
      <vt:lpstr>Roboto</vt:lpstr>
      <vt:lpstr>Symbol</vt:lpstr>
      <vt:lpstr>Times New Roman</vt:lpstr>
      <vt:lpstr>Tw Cen MT</vt:lpstr>
      <vt:lpstr>Tw Cen MT Condensed</vt:lpstr>
      <vt:lpstr>Wingdings 3</vt:lpstr>
      <vt:lpstr>Integral</vt:lpstr>
      <vt:lpstr>PULSE OXIMETER AND HEART RATE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OXIMETER AND HEALTH MONITORING SYSTEM</dc:title>
  <dc:creator>DELL</dc:creator>
  <cp:lastModifiedBy>Kartik Virendra Rajput</cp:lastModifiedBy>
  <cp:revision>33</cp:revision>
  <dcterms:modified xsi:type="dcterms:W3CDTF">2021-07-05T14:34:46Z</dcterms:modified>
</cp:coreProperties>
</file>