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72" r:id="rId12"/>
    <p:sldId id="265" r:id="rId13"/>
    <p:sldId id="266" r:id="rId14"/>
    <p:sldId id="270"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70066-148B-46C1-8D6D-FD2A350CD022}" type="datetimeFigureOut">
              <a:rPr lang="en-US" smtClean="0"/>
              <a:pPr/>
              <a:t>7/15/2021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CD3F8-194C-4B10-A953-4BED40A9DC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A8B12A-7711-44FD-88FB-88EE55AF4492}"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013C4-1C0A-4170-8B6A-51760C76E6B6}"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75A2F-7A58-4C0B-904A-CE58EE3F39E0}"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70170-D799-42FD-9501-ECE380AA5FEA}"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956DD-91F8-4B8F-9301-1D5F6083D273}" type="datetime1">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32261-FFAA-431A-BC6A-536514277C52}"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1E6EE-D03D-4E3F-B533-240A7A6FF804}" type="datetime1">
              <a:rPr lang="en-US" smtClean="0"/>
              <a:pPr/>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8CEDD-440A-4317-8CC3-1F5EA9A51517}" type="datetime1">
              <a:rPr lang="en-US" smtClean="0"/>
              <a:pPr/>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7C8F-81E2-4BCE-BD77-209BD3D2A40F}" type="datetime1">
              <a:rPr lang="en-US" smtClean="0"/>
              <a:pPr/>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82D4D-198F-4D99-AF3F-9B508721F479}"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7A4AC-F98E-4ECC-A3B0-DA326F7716EE}" type="datetime1">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D3CE-B2E3-49C2-9379-105A96BF6354}" type="datetime1">
              <a:rPr lang="en-US" smtClean="0"/>
              <a:pPr/>
              <a:t>7/15/2021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847A-037B-4C47-B8E3-5257362A4C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
            <a:ext cx="7772400" cy="1828800"/>
          </a:xfrm>
        </p:spPr>
        <p:txBody>
          <a:bodyPr>
            <a:normAutofit/>
          </a:bodyPr>
          <a:lstStyle/>
          <a:p>
            <a:r>
              <a:rPr lang="en-US" dirty="0"/>
              <a:t>WhatsApp Data Analytics</a:t>
            </a:r>
          </a:p>
        </p:txBody>
      </p:sp>
      <p:sp>
        <p:nvSpPr>
          <p:cNvPr id="3" name="Subtitle 2"/>
          <p:cNvSpPr>
            <a:spLocks noGrp="1"/>
          </p:cNvSpPr>
          <p:nvPr>
            <p:ph type="subTitle" idx="1"/>
          </p:nvPr>
        </p:nvSpPr>
        <p:spPr>
          <a:xfrm>
            <a:off x="533400" y="1371600"/>
            <a:ext cx="8229600" cy="5105400"/>
          </a:xfrm>
        </p:spPr>
        <p:txBody>
          <a:bodyPr>
            <a:normAutofit fontScale="70000" lnSpcReduction="20000"/>
          </a:bodyPr>
          <a:lstStyle/>
          <a:p>
            <a:pPr>
              <a:spcBef>
                <a:spcPts val="1200"/>
              </a:spcBef>
            </a:pPr>
            <a:r>
              <a:rPr lang="en-US" b="1" dirty="0">
                <a:solidFill>
                  <a:schemeClr val="tx1"/>
                </a:solidFill>
              </a:rPr>
              <a:t>B.Tech F.Y. </a:t>
            </a:r>
          </a:p>
          <a:p>
            <a:pPr>
              <a:spcBef>
                <a:spcPts val="1200"/>
              </a:spcBef>
            </a:pPr>
            <a:r>
              <a:rPr lang="en-US" b="1" dirty="0">
                <a:solidFill>
                  <a:schemeClr val="tx1"/>
                </a:solidFill>
              </a:rPr>
              <a:t>Division - H Batch - 3 Group – H9</a:t>
            </a:r>
          </a:p>
          <a:p>
            <a:pPr>
              <a:spcBef>
                <a:spcPts val="1200"/>
              </a:spcBef>
            </a:pPr>
            <a:r>
              <a:rPr lang="en-US" dirty="0">
                <a:solidFill>
                  <a:schemeClr val="tx1"/>
                </a:solidFill>
              </a:rPr>
              <a:t>46-12010504-Ganesh Karode</a:t>
            </a:r>
          </a:p>
          <a:p>
            <a:pPr>
              <a:spcBef>
                <a:spcPts val="1200"/>
              </a:spcBef>
            </a:pPr>
            <a:r>
              <a:rPr lang="en-US" dirty="0">
                <a:solidFill>
                  <a:schemeClr val="tx1"/>
                </a:solidFill>
              </a:rPr>
              <a:t>47-12011084-Omkar Karpe</a:t>
            </a:r>
          </a:p>
          <a:p>
            <a:pPr>
              <a:spcBef>
                <a:spcPts val="1200"/>
              </a:spcBef>
            </a:pPr>
            <a:r>
              <a:rPr lang="en-US" dirty="0">
                <a:solidFill>
                  <a:schemeClr val="tx1"/>
                </a:solidFill>
              </a:rPr>
              <a:t>48-12010914-Kartik Rupauliha</a:t>
            </a:r>
          </a:p>
          <a:p>
            <a:pPr>
              <a:spcBef>
                <a:spcPts val="1200"/>
              </a:spcBef>
            </a:pPr>
            <a:r>
              <a:rPr lang="en-US" dirty="0">
                <a:solidFill>
                  <a:schemeClr val="tx1"/>
                </a:solidFill>
              </a:rPr>
              <a:t>49-12010397-Kartik Rajput</a:t>
            </a:r>
          </a:p>
          <a:p>
            <a:pPr>
              <a:spcBef>
                <a:spcPts val="1200"/>
              </a:spcBef>
            </a:pPr>
            <a:r>
              <a:rPr lang="en-US" dirty="0">
                <a:solidFill>
                  <a:schemeClr val="tx1"/>
                </a:solidFill>
              </a:rPr>
              <a:t>50-12011421-Nakul Kasar</a:t>
            </a:r>
          </a:p>
          <a:p>
            <a:pPr>
              <a:spcBef>
                <a:spcPts val="1200"/>
              </a:spcBef>
            </a:pPr>
            <a:r>
              <a:rPr lang="en-US" b="1" dirty="0">
                <a:solidFill>
                  <a:schemeClr val="tx1"/>
                </a:solidFill>
              </a:rPr>
              <a:t>Course Project</a:t>
            </a:r>
            <a:endParaRPr lang="en-US" dirty="0">
              <a:solidFill>
                <a:schemeClr val="tx1"/>
              </a:solidFill>
            </a:endParaRPr>
          </a:p>
          <a:p>
            <a:pPr>
              <a:spcBef>
                <a:spcPts val="1200"/>
              </a:spcBef>
            </a:pPr>
            <a:r>
              <a:rPr lang="en-US" b="1" dirty="0">
                <a:solidFill>
                  <a:schemeClr val="tx1"/>
                </a:solidFill>
              </a:rPr>
              <a:t>Computing with Python</a:t>
            </a:r>
          </a:p>
          <a:p>
            <a:pPr>
              <a:spcBef>
                <a:spcPts val="1200"/>
              </a:spcBef>
            </a:pPr>
            <a:r>
              <a:rPr lang="en-US" b="1" dirty="0">
                <a:solidFill>
                  <a:schemeClr val="tx1"/>
                </a:solidFill>
              </a:rPr>
              <a:t>Department of Engineering, Sciences and Humanities (DESH)</a:t>
            </a:r>
          </a:p>
          <a:p>
            <a:pPr>
              <a:spcBef>
                <a:spcPts val="1200"/>
              </a:spcBef>
            </a:pPr>
            <a:r>
              <a:rPr lang="en-US" b="1" dirty="0">
                <a:solidFill>
                  <a:schemeClr val="tx1"/>
                </a:solidFill>
              </a:rPr>
              <a:t>Vishwakarma Institute of Technology, Pune</a:t>
            </a:r>
          </a:p>
          <a:p>
            <a:pPr>
              <a:spcBef>
                <a:spcPts val="1200"/>
              </a:spcBef>
            </a:pPr>
            <a:r>
              <a:rPr lang="en-US" b="1" dirty="0">
                <a:solidFill>
                  <a:schemeClr val="tx1"/>
                </a:solidFill>
              </a:rPr>
              <a:t>A.Y.(2020-2021) Term II</a:t>
            </a:r>
          </a:p>
          <a:p>
            <a:pPr>
              <a:spcBef>
                <a:spcPts val="1200"/>
              </a:spcBef>
            </a:pP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447800"/>
            <a:ext cx="8229600" cy="4983163"/>
          </a:xfrm>
        </p:spPr>
        <p:txBody>
          <a:bodyPr>
            <a:normAutofit fontScale="77500" lnSpcReduction="20000"/>
          </a:bodyPr>
          <a:lstStyle/>
          <a:p>
            <a:pPr marL="0" lvl="1" indent="0">
              <a:buNone/>
            </a:pPr>
            <a:r>
              <a:rPr lang="en-US" sz="3200" b="1" dirty="0"/>
              <a:t>Overall Algorithm :-</a:t>
            </a:r>
          </a:p>
          <a:p>
            <a:pPr lvl="1"/>
            <a:r>
              <a:rPr lang="en-US" sz="3200" dirty="0"/>
              <a:t>We start by selecting the WhatsApp chat data text file(.txt)</a:t>
            </a:r>
          </a:p>
          <a:p>
            <a:pPr lvl="1"/>
            <a:r>
              <a:rPr lang="en-US" sz="3200" dirty="0"/>
              <a:t>Further the data from this file is processed and split into required format using regex library</a:t>
            </a:r>
          </a:p>
          <a:p>
            <a:pPr lvl="1"/>
            <a:r>
              <a:rPr lang="en-US" sz="3200" dirty="0"/>
              <a:t>Data-frame is created from this sorted output using pandas</a:t>
            </a:r>
          </a:p>
          <a:p>
            <a:pPr lvl="1"/>
            <a:r>
              <a:rPr lang="en-US" sz="3200" dirty="0"/>
              <a:t>Many columns such as message, user, weekday, hour, word count, media messages, group notification are created</a:t>
            </a:r>
          </a:p>
          <a:p>
            <a:pPr lvl="1"/>
            <a:r>
              <a:rPr lang="en-US" sz="3200" dirty="0"/>
              <a:t>Data is visualized from this data-frame using matplotlib, pyplot</a:t>
            </a:r>
          </a:p>
          <a:p>
            <a:pPr lvl="1"/>
            <a:r>
              <a:rPr lang="en-US" sz="3200" dirty="0"/>
              <a:t>We have used tkinter to make a user friendly GUI to use this code easily</a:t>
            </a: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143000"/>
            <a:ext cx="8229600" cy="4983163"/>
          </a:xfrm>
        </p:spPr>
        <p:txBody>
          <a:bodyPr>
            <a:normAutofit/>
          </a:bodyPr>
          <a:lstStyle/>
          <a:p>
            <a:pPr marL="0" lvl="1" indent="0">
              <a:buNone/>
            </a:pPr>
            <a:r>
              <a:rPr lang="en-US" sz="3200" b="1" dirty="0"/>
              <a:t>Overall Flowchart :-</a:t>
            </a: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11</a:t>
            </a:fld>
            <a:endParaRPr lang="en-US"/>
          </a:p>
        </p:txBody>
      </p:sp>
      <p:sp>
        <p:nvSpPr>
          <p:cNvPr id="5" name="Flowchart: Terminator 21">
            <a:extLst>
              <a:ext uri="{FF2B5EF4-FFF2-40B4-BE49-F238E27FC236}">
                <a16:creationId xmlns:a16="http://schemas.microsoft.com/office/drawing/2014/main" id="{C52B397B-97B8-49BE-8B76-048C72EEC4F9}"/>
              </a:ext>
            </a:extLst>
          </p:cNvPr>
          <p:cNvSpPr>
            <a:spLocks noChangeArrowheads="1"/>
          </p:cNvSpPr>
          <p:nvPr/>
        </p:nvSpPr>
        <p:spPr bwMode="auto">
          <a:xfrm>
            <a:off x="3901711" y="1993411"/>
            <a:ext cx="815975" cy="350838"/>
          </a:xfrm>
          <a:prstGeom prst="flowChartTerminator">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Flowchart: Process 22">
            <a:extLst>
              <a:ext uri="{FF2B5EF4-FFF2-40B4-BE49-F238E27FC236}">
                <a16:creationId xmlns:a16="http://schemas.microsoft.com/office/drawing/2014/main" id="{B7D24AB1-3B12-489B-A9F5-D13A1571670D}"/>
              </a:ext>
            </a:extLst>
          </p:cNvPr>
          <p:cNvSpPr>
            <a:spLocks noChangeArrowheads="1"/>
          </p:cNvSpPr>
          <p:nvPr/>
        </p:nvSpPr>
        <p:spPr bwMode="auto">
          <a:xfrm>
            <a:off x="3582623" y="2571261"/>
            <a:ext cx="1508125" cy="441325"/>
          </a:xfrm>
          <a:prstGeom prst="flowChartProcess">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Import WhatsApp chat text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Flowchart: Process 23">
            <a:extLst>
              <a:ext uri="{FF2B5EF4-FFF2-40B4-BE49-F238E27FC236}">
                <a16:creationId xmlns:a16="http://schemas.microsoft.com/office/drawing/2014/main" id="{4FC40242-F677-418E-8CCD-A329740A8FF9}"/>
              </a:ext>
            </a:extLst>
          </p:cNvPr>
          <p:cNvSpPr>
            <a:spLocks noChangeArrowheads="1"/>
          </p:cNvSpPr>
          <p:nvPr/>
        </p:nvSpPr>
        <p:spPr bwMode="auto">
          <a:xfrm>
            <a:off x="3696923" y="3272936"/>
            <a:ext cx="1279525" cy="441325"/>
          </a:xfrm>
          <a:prstGeom prst="flowChartProcess">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Select option to be visualized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lowchart: Display 25">
            <a:extLst>
              <a:ext uri="{FF2B5EF4-FFF2-40B4-BE49-F238E27FC236}">
                <a16:creationId xmlns:a16="http://schemas.microsoft.com/office/drawing/2014/main" id="{83ADB4C2-7CB7-45EB-98C1-E556BD2A4870}"/>
              </a:ext>
            </a:extLst>
          </p:cNvPr>
          <p:cNvSpPr>
            <a:spLocks noChangeArrowheads="1"/>
          </p:cNvSpPr>
          <p:nvPr/>
        </p:nvSpPr>
        <p:spPr bwMode="auto">
          <a:xfrm>
            <a:off x="3566748" y="3996836"/>
            <a:ext cx="1550988" cy="868363"/>
          </a:xfrm>
          <a:prstGeom prst="flowChartDisplay">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According to your selection graphs would be displayed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Flowchart: Terminator 27">
            <a:extLst>
              <a:ext uri="{FF2B5EF4-FFF2-40B4-BE49-F238E27FC236}">
                <a16:creationId xmlns:a16="http://schemas.microsoft.com/office/drawing/2014/main" id="{A291DEA4-7BAB-418D-A0ED-5D1AF3FB5A0A}"/>
              </a:ext>
            </a:extLst>
          </p:cNvPr>
          <p:cNvSpPr>
            <a:spLocks noChangeArrowheads="1"/>
          </p:cNvSpPr>
          <p:nvPr/>
        </p:nvSpPr>
        <p:spPr bwMode="auto">
          <a:xfrm>
            <a:off x="3955686" y="5766899"/>
            <a:ext cx="815975" cy="350837"/>
          </a:xfrm>
          <a:prstGeom prst="flowChartTerminator">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STOP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0" name="Connector: Elbow 9">
            <a:extLst>
              <a:ext uri="{FF2B5EF4-FFF2-40B4-BE49-F238E27FC236}">
                <a16:creationId xmlns:a16="http://schemas.microsoft.com/office/drawing/2014/main" id="{7EFDC93E-798B-44E2-ADCE-351B4BECD67D}"/>
              </a:ext>
            </a:extLst>
          </p:cNvPr>
          <p:cNvCxnSpPr/>
          <p:nvPr/>
        </p:nvCxnSpPr>
        <p:spPr>
          <a:xfrm flipH="1" flipV="1">
            <a:off x="4985240" y="3618332"/>
            <a:ext cx="152400" cy="822960"/>
          </a:xfrm>
          <a:prstGeom prst="bentConnector3">
            <a:avLst>
              <a:gd name="adj1" fmla="val -144444"/>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557E0ABA-79B9-4996-8D98-6EBA0F005C5C}"/>
              </a:ext>
            </a:extLst>
          </p:cNvPr>
          <p:cNvCxnSpPr/>
          <p:nvPr/>
        </p:nvCxnSpPr>
        <p:spPr>
          <a:xfrm flipV="1">
            <a:off x="4985240" y="2856332"/>
            <a:ext cx="121920" cy="556260"/>
          </a:xfrm>
          <a:prstGeom prst="bentConnector3">
            <a:avLst>
              <a:gd name="adj1" fmla="val 292833"/>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Decision 32">
            <a:extLst>
              <a:ext uri="{FF2B5EF4-FFF2-40B4-BE49-F238E27FC236}">
                <a16:creationId xmlns:a16="http://schemas.microsoft.com/office/drawing/2014/main" id="{1EE6EE86-1BA2-4ABC-906B-FE3ACAD67570}"/>
              </a:ext>
            </a:extLst>
          </p:cNvPr>
          <p:cNvSpPr>
            <a:spLocks noChangeArrowheads="1"/>
          </p:cNvSpPr>
          <p:nvPr/>
        </p:nvSpPr>
        <p:spPr bwMode="auto">
          <a:xfrm>
            <a:off x="3887423" y="5044586"/>
            <a:ext cx="982663" cy="511175"/>
          </a:xfrm>
          <a:prstGeom prst="flowChartDecision">
            <a:avLst/>
          </a:prstGeom>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EXIT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CAA731DF-6EE4-47BF-964A-EB83E305C63B}"/>
              </a:ext>
            </a:extLst>
          </p:cNvPr>
          <p:cNvCxnSpPr/>
          <p:nvPr/>
        </p:nvCxnSpPr>
        <p:spPr>
          <a:xfrm>
            <a:off x="4307060" y="2345792"/>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88B9A26-65D7-481E-983C-22D87CA14952}"/>
              </a:ext>
            </a:extLst>
          </p:cNvPr>
          <p:cNvCxnSpPr/>
          <p:nvPr/>
        </p:nvCxnSpPr>
        <p:spPr>
          <a:xfrm>
            <a:off x="4329920" y="3025877"/>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90C1015-AB0A-46FD-9B00-66A7BD68616F}"/>
              </a:ext>
            </a:extLst>
          </p:cNvPr>
          <p:cNvCxnSpPr/>
          <p:nvPr/>
        </p:nvCxnSpPr>
        <p:spPr>
          <a:xfrm>
            <a:off x="4360400" y="3749777"/>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59B4D87-7270-47B8-9FE3-40403232FBE1}"/>
              </a:ext>
            </a:extLst>
          </p:cNvPr>
          <p:cNvCxnSpPr/>
          <p:nvPr/>
        </p:nvCxnSpPr>
        <p:spPr>
          <a:xfrm>
            <a:off x="4383260" y="4868012"/>
            <a:ext cx="7620" cy="179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8778897-FD5E-4504-82A1-5F6A16606E3A}"/>
              </a:ext>
            </a:extLst>
          </p:cNvPr>
          <p:cNvCxnSpPr/>
          <p:nvPr/>
        </p:nvCxnSpPr>
        <p:spPr>
          <a:xfrm>
            <a:off x="4419600" y="55626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 Box 39">
            <a:extLst>
              <a:ext uri="{FF2B5EF4-FFF2-40B4-BE49-F238E27FC236}">
                <a16:creationId xmlns:a16="http://schemas.microsoft.com/office/drawing/2014/main" id="{723959D6-A90D-4B8C-AD4C-978AE9B8FCD9}"/>
              </a:ext>
            </a:extLst>
          </p:cNvPr>
          <p:cNvSpPr txBox="1">
            <a:spLocks noChangeArrowheads="1"/>
          </p:cNvSpPr>
          <p:nvPr/>
        </p:nvSpPr>
        <p:spPr bwMode="auto">
          <a:xfrm>
            <a:off x="4206511" y="5428761"/>
            <a:ext cx="4270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YES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 Box 40">
            <a:extLst>
              <a:ext uri="{FF2B5EF4-FFF2-40B4-BE49-F238E27FC236}">
                <a16:creationId xmlns:a16="http://schemas.microsoft.com/office/drawing/2014/main" id="{FF91BEB0-F0B4-470C-992D-DA666341CCA3}"/>
              </a:ext>
            </a:extLst>
          </p:cNvPr>
          <p:cNvSpPr txBox="1">
            <a:spLocks noChangeArrowheads="1"/>
          </p:cNvSpPr>
          <p:nvPr/>
        </p:nvSpPr>
        <p:spPr bwMode="auto">
          <a:xfrm>
            <a:off x="4731973" y="5171586"/>
            <a:ext cx="42703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0" name="Connector: Elbow 19">
            <a:extLst>
              <a:ext uri="{FF2B5EF4-FFF2-40B4-BE49-F238E27FC236}">
                <a16:creationId xmlns:a16="http://schemas.microsoft.com/office/drawing/2014/main" id="{07899F77-9304-4BFE-9A27-33837F5D9A3B}"/>
              </a:ext>
            </a:extLst>
          </p:cNvPr>
          <p:cNvCxnSpPr/>
          <p:nvPr/>
        </p:nvCxnSpPr>
        <p:spPr>
          <a:xfrm flipV="1">
            <a:off x="4909040" y="3618332"/>
            <a:ext cx="91440" cy="1676400"/>
          </a:xfrm>
          <a:prstGeom prst="bentConnector3">
            <a:avLst>
              <a:gd name="adj1" fmla="val 483717"/>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17">
            <a:extLst>
              <a:ext uri="{FF2B5EF4-FFF2-40B4-BE49-F238E27FC236}">
                <a16:creationId xmlns:a16="http://schemas.microsoft.com/office/drawing/2014/main" id="{479932CF-719F-4CA7-9FDA-F7CE2D4E0F1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81200" algn="l"/>
              </a:tabLst>
              <a:defRPr>
                <a:solidFill>
                  <a:schemeClr val="tx1"/>
                </a:solidFill>
                <a:latin typeface="Arial" panose="020B0604020202020204" pitchFamily="34" charset="0"/>
              </a:defRPr>
            </a:lvl1pPr>
            <a:lvl2pPr eaLnBrk="0" fontAlgn="base" hangingPunct="0">
              <a:spcBef>
                <a:spcPct val="0"/>
              </a:spcBef>
              <a:spcAft>
                <a:spcPct val="0"/>
              </a:spcAft>
              <a:tabLst>
                <a:tab pos="1981200" algn="l"/>
              </a:tabLst>
              <a:defRPr>
                <a:solidFill>
                  <a:schemeClr val="tx1"/>
                </a:solidFill>
                <a:latin typeface="Arial" panose="020B0604020202020204" pitchFamily="34" charset="0"/>
              </a:defRPr>
            </a:lvl2pPr>
            <a:lvl3pPr eaLnBrk="0" fontAlgn="base" hangingPunct="0">
              <a:spcBef>
                <a:spcPct val="0"/>
              </a:spcBef>
              <a:spcAft>
                <a:spcPct val="0"/>
              </a:spcAft>
              <a:tabLst>
                <a:tab pos="1981200" algn="l"/>
              </a:tabLst>
              <a:defRPr>
                <a:solidFill>
                  <a:schemeClr val="tx1"/>
                </a:solidFill>
                <a:latin typeface="Arial" panose="020B0604020202020204" pitchFamily="34" charset="0"/>
              </a:defRPr>
            </a:lvl3pPr>
            <a:lvl4pPr eaLnBrk="0" fontAlgn="base" hangingPunct="0">
              <a:spcBef>
                <a:spcPct val="0"/>
              </a:spcBef>
              <a:spcAft>
                <a:spcPct val="0"/>
              </a:spcAft>
              <a:tabLst>
                <a:tab pos="1981200" algn="l"/>
              </a:tabLst>
              <a:defRPr>
                <a:solidFill>
                  <a:schemeClr val="tx1"/>
                </a:solidFill>
                <a:latin typeface="Arial" panose="020B0604020202020204" pitchFamily="34" charset="0"/>
              </a:defRPr>
            </a:lvl4pPr>
            <a:lvl5pPr eaLnBrk="0" fontAlgn="base" hangingPunct="0">
              <a:spcBef>
                <a:spcPct val="0"/>
              </a:spcBef>
              <a:spcAft>
                <a:spcPct val="0"/>
              </a:spcAft>
              <a:tabLst>
                <a:tab pos="1981200" algn="l"/>
              </a:tabLst>
              <a:defRPr>
                <a:solidFill>
                  <a:schemeClr val="tx1"/>
                </a:solidFill>
                <a:latin typeface="Arial" panose="020B0604020202020204" pitchFamily="34" charset="0"/>
              </a:defRPr>
            </a:lvl5pPr>
            <a:lvl6pPr eaLnBrk="0" fontAlgn="base" hangingPunct="0">
              <a:spcBef>
                <a:spcPct val="0"/>
              </a:spcBef>
              <a:spcAft>
                <a:spcPct val="0"/>
              </a:spcAft>
              <a:tabLst>
                <a:tab pos="1981200" algn="l"/>
              </a:tabLst>
              <a:defRPr>
                <a:solidFill>
                  <a:schemeClr val="tx1"/>
                </a:solidFill>
                <a:latin typeface="Arial" panose="020B0604020202020204" pitchFamily="34" charset="0"/>
              </a:defRPr>
            </a:lvl6pPr>
            <a:lvl7pPr eaLnBrk="0" fontAlgn="base" hangingPunct="0">
              <a:spcBef>
                <a:spcPct val="0"/>
              </a:spcBef>
              <a:spcAft>
                <a:spcPct val="0"/>
              </a:spcAft>
              <a:tabLst>
                <a:tab pos="1981200" algn="l"/>
              </a:tabLst>
              <a:defRPr>
                <a:solidFill>
                  <a:schemeClr val="tx1"/>
                </a:solidFill>
                <a:latin typeface="Arial" panose="020B0604020202020204" pitchFamily="34" charset="0"/>
              </a:defRPr>
            </a:lvl7pPr>
            <a:lvl8pPr eaLnBrk="0" fontAlgn="base" hangingPunct="0">
              <a:spcBef>
                <a:spcPct val="0"/>
              </a:spcBef>
              <a:spcAft>
                <a:spcPct val="0"/>
              </a:spcAft>
              <a:tabLst>
                <a:tab pos="1981200" algn="l"/>
              </a:tabLst>
              <a:defRPr>
                <a:solidFill>
                  <a:schemeClr val="tx1"/>
                </a:solidFill>
                <a:latin typeface="Arial" panose="020B0604020202020204" pitchFamily="34" charset="0"/>
              </a:defRPr>
            </a:lvl8pPr>
            <a:lvl9pPr eaLnBrk="0" fontAlgn="base" hangingPunct="0">
              <a:spcBef>
                <a:spcPct val="0"/>
              </a:spcBef>
              <a:spcAft>
                <a:spcPct val="0"/>
              </a:spcAft>
              <a:tabLst>
                <a:tab pos="1981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981200"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9812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D79B937D-D2C2-4A30-8DD7-DEE4D0EFAAAB}"/>
              </a:ext>
            </a:extLst>
          </p:cNvPr>
          <p:cNvSpPr txBox="1"/>
          <p:nvPr/>
        </p:nvSpPr>
        <p:spPr>
          <a:xfrm>
            <a:off x="3883476" y="6215390"/>
            <a:ext cx="1069524" cy="261610"/>
          </a:xfrm>
          <a:prstGeom prst="rect">
            <a:avLst/>
          </a:prstGeom>
          <a:noFill/>
        </p:spPr>
        <p:txBody>
          <a:bodyPr wrap="none" rtlCol="0">
            <a:spAutoFit/>
          </a:bodyPr>
          <a:lstStyle/>
          <a:p>
            <a:r>
              <a:rPr lang="en-IN" sz="1100" dirty="0"/>
              <a:t>Fig.2 Flowchart</a:t>
            </a:r>
          </a:p>
        </p:txBody>
      </p:sp>
      <p:sp>
        <p:nvSpPr>
          <p:cNvPr id="23" name="Rectangle 22">
            <a:extLst>
              <a:ext uri="{FF2B5EF4-FFF2-40B4-BE49-F238E27FC236}">
                <a16:creationId xmlns:a16="http://schemas.microsoft.com/office/drawing/2014/main" id="{50D5F291-754D-4E9B-A219-F89D80D35828}"/>
              </a:ext>
            </a:extLst>
          </p:cNvPr>
          <p:cNvSpPr/>
          <p:nvPr/>
        </p:nvSpPr>
        <p:spPr>
          <a:xfrm>
            <a:off x="838200" y="1882876"/>
            <a:ext cx="7315200" cy="4365523"/>
          </a:xfrm>
          <a:prstGeom prst="rect">
            <a:avLst/>
          </a:prstGeom>
          <a:noFill/>
          <a:ln w="9525" cap="flat" cmpd="sng" algn="ctr">
            <a:solidFill>
              <a:schemeClr val="accent2"/>
            </a:solidFill>
            <a:prstDash val="solid"/>
            <a:round/>
            <a:headEnd type="none" w="med" len="med"/>
            <a:tailEnd type="none" w="med" len="med"/>
          </a:ln>
          <a:effectLst>
            <a:glow rad="63500">
              <a:schemeClr val="accent3">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Results and discussion</a:t>
            </a:r>
          </a:p>
        </p:txBody>
      </p:sp>
      <p:sp>
        <p:nvSpPr>
          <p:cNvPr id="3" name="Content Placeholder 2"/>
          <p:cNvSpPr>
            <a:spLocks noGrp="1"/>
          </p:cNvSpPr>
          <p:nvPr>
            <p:ph idx="1"/>
          </p:nvPr>
        </p:nvSpPr>
        <p:spPr>
          <a:xfrm>
            <a:off x="457200" y="1493837"/>
            <a:ext cx="8229600" cy="4525963"/>
          </a:xfrm>
        </p:spPr>
        <p:txBody>
          <a:bodyPr>
            <a:normAutofit/>
          </a:bodyPr>
          <a:lstStyle/>
          <a:p>
            <a:pPr marL="0" indent="0" algn="l">
              <a:buNone/>
            </a:pPr>
            <a:r>
              <a:rPr lang="en-US" sz="1800" b="0" i="0" u="none" strike="noStrike" baseline="0" dirty="0"/>
              <a:t>The following represents the output of the result of the analysis done with Python on the given group chat :-</a:t>
            </a:r>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12</a:t>
            </a:fld>
            <a:endParaRPr lang="en-US"/>
          </a:p>
        </p:txBody>
      </p:sp>
      <p:pic>
        <p:nvPicPr>
          <p:cNvPr id="8" name="Picture 7">
            <a:extLst>
              <a:ext uri="{FF2B5EF4-FFF2-40B4-BE49-F238E27FC236}">
                <a16:creationId xmlns:a16="http://schemas.microsoft.com/office/drawing/2014/main" id="{BF491C87-0A3F-40FB-BDD5-9C1D235B02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404"/>
          <a:stretch/>
        </p:blipFill>
        <p:spPr>
          <a:xfrm>
            <a:off x="297265" y="2684096"/>
            <a:ext cx="4187441" cy="2362200"/>
          </a:xfrm>
          <a:prstGeom prst="rect">
            <a:avLst/>
          </a:prstGeom>
        </p:spPr>
      </p:pic>
      <p:pic>
        <p:nvPicPr>
          <p:cNvPr id="10" name="Picture 9">
            <a:extLst>
              <a:ext uri="{FF2B5EF4-FFF2-40B4-BE49-F238E27FC236}">
                <a16:creationId xmlns:a16="http://schemas.microsoft.com/office/drawing/2014/main" id="{DAC1F692-8D25-4D2A-BCAE-3082A57FDE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9296" y="2594457"/>
            <a:ext cx="4187440" cy="2541478"/>
          </a:xfrm>
          <a:prstGeom prst="rect">
            <a:avLst/>
          </a:prstGeom>
        </p:spPr>
      </p:pic>
      <p:sp>
        <p:nvSpPr>
          <p:cNvPr id="11" name="TextBox 10">
            <a:extLst>
              <a:ext uri="{FF2B5EF4-FFF2-40B4-BE49-F238E27FC236}">
                <a16:creationId xmlns:a16="http://schemas.microsoft.com/office/drawing/2014/main" id="{C62B2932-71E0-4888-B6F9-2A962D3D57AF}"/>
              </a:ext>
            </a:extLst>
          </p:cNvPr>
          <p:cNvSpPr txBox="1"/>
          <p:nvPr/>
        </p:nvSpPr>
        <p:spPr>
          <a:xfrm>
            <a:off x="719241" y="5046296"/>
            <a:ext cx="3660431" cy="600164"/>
          </a:xfrm>
          <a:prstGeom prst="rect">
            <a:avLst/>
          </a:prstGeom>
          <a:noFill/>
        </p:spPr>
        <p:txBody>
          <a:bodyPr wrap="square" rtlCol="0">
            <a:spAutoFit/>
          </a:bodyPr>
          <a:lstStyle/>
          <a:p>
            <a:pPr algn="ctr"/>
            <a:r>
              <a:rPr lang="en-IN" sz="1100" dirty="0"/>
              <a:t>Fig.3 </a:t>
            </a:r>
            <a:r>
              <a:rPr lang="en-US" sz="1100" dirty="0">
                <a:effectLst/>
                <a:ea typeface="SimSun" panose="02010600030101010101" pitchFamily="2" charset="-122"/>
              </a:rPr>
              <a:t>Output from our code which shows no. of messages on weekday’s</a:t>
            </a:r>
            <a:endParaRPr lang="en-IN" sz="1100" dirty="0">
              <a:effectLst/>
              <a:ea typeface="SimSun" panose="02010600030101010101" pitchFamily="2" charset="-122"/>
            </a:endParaRPr>
          </a:p>
          <a:p>
            <a:pPr algn="ctr"/>
            <a:endParaRPr lang="en-IN" sz="1100" dirty="0"/>
          </a:p>
        </p:txBody>
      </p:sp>
      <p:sp>
        <p:nvSpPr>
          <p:cNvPr id="12" name="TextBox 11">
            <a:extLst>
              <a:ext uri="{FF2B5EF4-FFF2-40B4-BE49-F238E27FC236}">
                <a16:creationId xmlns:a16="http://schemas.microsoft.com/office/drawing/2014/main" id="{4F66989C-433B-4EBF-BDD6-952A667005E5}"/>
              </a:ext>
            </a:extLst>
          </p:cNvPr>
          <p:cNvSpPr txBox="1"/>
          <p:nvPr/>
        </p:nvSpPr>
        <p:spPr>
          <a:xfrm>
            <a:off x="4922800" y="5145978"/>
            <a:ext cx="3660431" cy="600164"/>
          </a:xfrm>
          <a:prstGeom prst="rect">
            <a:avLst/>
          </a:prstGeom>
          <a:noFill/>
        </p:spPr>
        <p:txBody>
          <a:bodyPr wrap="square" rtlCol="0">
            <a:spAutoFit/>
          </a:bodyPr>
          <a:lstStyle/>
          <a:p>
            <a:pPr algn="ctr"/>
            <a:r>
              <a:rPr lang="en-IN" sz="1100" dirty="0"/>
              <a:t>Fig.4 </a:t>
            </a:r>
            <a:r>
              <a:rPr lang="en-US" sz="1100" dirty="0">
                <a:effectLst/>
                <a:ea typeface="SimSun" panose="02010600030101010101" pitchFamily="2" charset="-122"/>
              </a:rPr>
              <a:t>Output from our code which shows word cloud of most repeated words</a:t>
            </a:r>
            <a:endParaRPr lang="en-IN" sz="1100" dirty="0">
              <a:effectLst/>
              <a:ea typeface="SimSun" panose="02010600030101010101" pitchFamily="2" charset="-122"/>
            </a:endParaRPr>
          </a:p>
          <a:p>
            <a:pPr algn="ctr"/>
            <a:endParaRPr lang="en-IN"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Conclusion and Future Scope </a:t>
            </a:r>
            <a:r>
              <a:rPr lang="en-US" dirty="0"/>
              <a:t> </a:t>
            </a:r>
            <a:endParaRPr lang="en-US" b="1" cap="small" dirty="0"/>
          </a:p>
        </p:txBody>
      </p:sp>
      <p:sp>
        <p:nvSpPr>
          <p:cNvPr id="3" name="Content Placeholder 2"/>
          <p:cNvSpPr>
            <a:spLocks noGrp="1"/>
          </p:cNvSpPr>
          <p:nvPr>
            <p:ph idx="1"/>
          </p:nvPr>
        </p:nvSpPr>
        <p:spPr/>
        <p:txBody>
          <a:bodyPr>
            <a:normAutofit fontScale="92500"/>
          </a:bodyPr>
          <a:lstStyle/>
          <a:p>
            <a:r>
              <a:rPr lang="en-US" b="1" cap="small" dirty="0"/>
              <a:t>Conclusion </a:t>
            </a:r>
          </a:p>
          <a:p>
            <a:pPr lvl="1"/>
            <a:r>
              <a:rPr lang="en-US" sz="2400" dirty="0"/>
              <a:t>This work was able to discuss the WhatsApp application and its libraries, to create an analysis of a WhatsApp group chat and visually represent the data.</a:t>
            </a:r>
          </a:p>
          <a:p>
            <a:pPr lvl="1"/>
            <a:r>
              <a:rPr lang="en-US" sz="2400" dirty="0"/>
              <a:t>The system was done with python, and the python libraries that were implemented includes, NumPy, Pandas, Matplotlib and </a:t>
            </a:r>
            <a:r>
              <a:rPr lang="en-US" sz="2400" dirty="0" err="1"/>
              <a:t>Tkinter</a:t>
            </a:r>
            <a:r>
              <a:rPr lang="en-US" sz="2400" dirty="0"/>
              <a:t>. </a:t>
            </a:r>
            <a:endParaRPr lang="en-US" sz="2400" dirty="0">
              <a:solidFill>
                <a:srgbClr val="FF0000"/>
              </a:solidFill>
            </a:endParaRPr>
          </a:p>
          <a:p>
            <a:pPr algn="just">
              <a:buNone/>
            </a:pPr>
            <a:endParaRPr lang="en-US" sz="2400" dirty="0">
              <a:solidFill>
                <a:srgbClr val="FF0000"/>
              </a:solidFill>
            </a:endParaRPr>
          </a:p>
          <a:p>
            <a:pPr algn="just"/>
            <a:r>
              <a:rPr lang="en-US" b="1" cap="small" dirty="0"/>
              <a:t>Future Scope </a:t>
            </a:r>
          </a:p>
          <a:p>
            <a:pPr lvl="1"/>
            <a:r>
              <a:rPr lang="en-US" sz="2400" dirty="0"/>
              <a:t>This system can further be upgraded to analyze data from different social media platforms such as twitter, Facebook etc.</a:t>
            </a:r>
          </a:p>
          <a:p>
            <a:pPr lvl="1"/>
            <a:endParaRPr lang="en-US" sz="2400" dirty="0">
              <a:solidFill>
                <a:srgbClr val="FF0000"/>
              </a:solidFill>
            </a:endParaRPr>
          </a:p>
          <a:p>
            <a:pPr algn="just">
              <a:buNone/>
            </a:pP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a:t>
            </a:r>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marL="0" indent="0">
              <a:spcBef>
                <a:spcPts val="1200"/>
              </a:spcBef>
              <a:buNone/>
            </a:pPr>
            <a:r>
              <a:rPr lang="en-US" b="1" dirty="0"/>
              <a:t>Div. H Batch 3 Group H9</a:t>
            </a:r>
          </a:p>
          <a:p>
            <a:pPr>
              <a:spcBef>
                <a:spcPts val="1200"/>
              </a:spcBef>
            </a:pPr>
            <a:r>
              <a:rPr lang="en-US" b="1" dirty="0"/>
              <a:t>Roll No 46-12010504-Ganesh Karode</a:t>
            </a:r>
            <a:endParaRPr lang="en-US" dirty="0"/>
          </a:p>
          <a:p>
            <a:pPr lvl="1">
              <a:spcBef>
                <a:spcPts val="1200"/>
              </a:spcBef>
            </a:pPr>
            <a:r>
              <a:rPr lang="en-US" sz="2800" dirty="0"/>
              <a:t>IPL individual player data analytics for year 2015-2016</a:t>
            </a:r>
            <a:endParaRPr lang="en-US" dirty="0"/>
          </a:p>
          <a:p>
            <a:pPr>
              <a:spcBef>
                <a:spcPts val="1200"/>
              </a:spcBef>
            </a:pPr>
            <a:r>
              <a:rPr lang="en-US" b="1" dirty="0"/>
              <a:t>Roll No 47-12011084-Omkar Karpe</a:t>
            </a:r>
          </a:p>
          <a:p>
            <a:pPr lvl="1">
              <a:spcBef>
                <a:spcPts val="1200"/>
              </a:spcBef>
            </a:pPr>
            <a:r>
              <a:rPr lang="en-US" sz="2900" dirty="0"/>
              <a:t> IPL team data analytics for year 2015-2019</a:t>
            </a:r>
          </a:p>
          <a:p>
            <a:pPr>
              <a:spcBef>
                <a:spcPts val="1200"/>
              </a:spcBef>
            </a:pPr>
            <a:r>
              <a:rPr lang="en-US" b="1" dirty="0"/>
              <a:t>Roll No 48-12010914-Kartik Rupauliha</a:t>
            </a:r>
          </a:p>
          <a:p>
            <a:pPr lvl="1">
              <a:spcBef>
                <a:spcPts val="1200"/>
              </a:spcBef>
            </a:pPr>
            <a:r>
              <a:rPr lang="en-US" sz="2900" dirty="0"/>
              <a:t>IPL individual player data analytics for year 2019-2020</a:t>
            </a:r>
          </a:p>
          <a:p>
            <a:pPr>
              <a:spcBef>
                <a:spcPts val="1200"/>
              </a:spcBef>
            </a:pPr>
            <a:r>
              <a:rPr lang="en-US" b="1" dirty="0"/>
              <a:t>Roll No 49-12010397-Kartik Rajput</a:t>
            </a:r>
          </a:p>
          <a:p>
            <a:pPr lvl="1">
              <a:spcBef>
                <a:spcPts val="1200"/>
              </a:spcBef>
            </a:pPr>
            <a:r>
              <a:rPr lang="en-US" sz="2900" dirty="0"/>
              <a:t>WhatsApp Data Analytics</a:t>
            </a:r>
          </a:p>
          <a:p>
            <a:pPr lvl="1">
              <a:spcBef>
                <a:spcPts val="1200"/>
              </a:spcBef>
            </a:pPr>
            <a:r>
              <a:rPr lang="en-US" sz="2900" dirty="0"/>
              <a:t>GUI</a:t>
            </a:r>
          </a:p>
          <a:p>
            <a:pPr>
              <a:spcBef>
                <a:spcPts val="1200"/>
              </a:spcBef>
            </a:pPr>
            <a:r>
              <a:rPr lang="en-US" b="1" dirty="0"/>
              <a:t>Roll No 50-12011421-Nakul Kasar</a:t>
            </a:r>
          </a:p>
          <a:p>
            <a:pPr lvl="1">
              <a:spcBef>
                <a:spcPts val="1200"/>
              </a:spcBef>
            </a:pPr>
            <a:r>
              <a:rPr lang="en-US" sz="2900" dirty="0"/>
              <a:t>IPL individual player data analytics for year 2017-2018</a:t>
            </a:r>
          </a:p>
          <a:p>
            <a:pPr>
              <a:spcBef>
                <a:spcPts val="1200"/>
              </a:spcBef>
            </a:pPr>
            <a:endParaRPr lang="en-US" b="1" dirty="0">
              <a:solidFill>
                <a:srgbClr val="C00000"/>
              </a:solidFill>
            </a:endParaRPr>
          </a:p>
          <a:p>
            <a:pPr>
              <a:spcBef>
                <a:spcPts val="1200"/>
              </a:spcBef>
            </a:pPr>
            <a:endParaRPr lang="en-US" b="1"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References</a:t>
            </a:r>
          </a:p>
        </p:txBody>
      </p:sp>
      <p:sp>
        <p:nvSpPr>
          <p:cNvPr id="3" name="Content Placeholder 2"/>
          <p:cNvSpPr>
            <a:spLocks noGrp="1"/>
          </p:cNvSpPr>
          <p:nvPr>
            <p:ph idx="1"/>
          </p:nvPr>
        </p:nvSpPr>
        <p:spPr>
          <a:xfrm>
            <a:off x="457200" y="1524000"/>
            <a:ext cx="8229600" cy="4906963"/>
          </a:xfrm>
        </p:spPr>
        <p:txBody>
          <a:bodyPr>
            <a:normAutofit/>
          </a:bodyPr>
          <a:lstStyle/>
          <a:p>
            <a:pPr marL="514350" indent="-514350">
              <a:buFont typeface="+mj-lt"/>
              <a:buAutoNum type="arabicPeriod"/>
            </a:pPr>
            <a:r>
              <a:rPr lang="en-US" sz="1800" cap="small" dirty="0"/>
              <a:t>http://aqeelanwar.pythonanywhere.com/</a:t>
            </a:r>
          </a:p>
          <a:p>
            <a:pPr marL="514350" indent="-514350">
              <a:buFont typeface="+mj-lt"/>
              <a:buAutoNum type="arabicPeriod"/>
            </a:pPr>
            <a:r>
              <a:rPr lang="en-US" sz="1800" dirty="0"/>
              <a:t>https://www.analyticsvidhya.com/blog/2021/04/whatsapp-group-chat-analyzer-using-python/</a:t>
            </a:r>
          </a:p>
          <a:p>
            <a:pPr marL="514350" indent="-514350">
              <a:buFont typeface="+mj-lt"/>
              <a:buAutoNum type="arabicPeriod"/>
            </a:pPr>
            <a:r>
              <a:rPr lang="en-US" sz="1800" dirty="0"/>
              <a:t>https://medium.com/mcd-unison/whatsapp-group-chat-analysis-with-python-3f5196280ba</a:t>
            </a:r>
          </a:p>
          <a:p>
            <a:pPr marL="514350" indent="-514350">
              <a:buFont typeface="+mj-lt"/>
              <a:buAutoNum type="arabicPeriod"/>
            </a:pPr>
            <a:r>
              <a:rPr lang="en-US" sz="1800" dirty="0"/>
              <a:t>GeeksForGeeks.com</a:t>
            </a:r>
          </a:p>
          <a:p>
            <a:pPr marL="514350" indent="-514350">
              <a:buFont typeface="+mj-lt"/>
              <a:buAutoNum type="arabicPeriod"/>
            </a:pPr>
            <a:r>
              <a:rPr lang="en-US" sz="1800" dirty="0"/>
              <a:t>w3schools.com</a:t>
            </a:r>
            <a:endParaRPr lang="en-US" sz="1800" cap="small" dirty="0"/>
          </a:p>
          <a:p>
            <a:pPr marL="514350" indent="-514350">
              <a:buFont typeface="+mj-lt"/>
              <a:buAutoNum type="arabicPeriod"/>
            </a:pPr>
            <a:endParaRPr lang="en-US" sz="1800" cap="small"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noAutofit/>
          </a:bodyPr>
          <a:lstStyle/>
          <a:p>
            <a:r>
              <a:rPr lang="en-US" sz="9600" b="1" dirty="0"/>
              <a:t>Thank You</a:t>
            </a:r>
          </a:p>
        </p:txBody>
      </p:sp>
      <p:sp>
        <p:nvSpPr>
          <p:cNvPr id="4" name="Slide Number Placeholder 3"/>
          <p:cNvSpPr>
            <a:spLocks noGrp="1"/>
          </p:cNvSpPr>
          <p:nvPr>
            <p:ph type="sldNum" sz="quarter" idx="12"/>
          </p:nvPr>
        </p:nvSpPr>
        <p:spPr/>
        <p:txBody>
          <a:bodyPr/>
          <a:lstStyle/>
          <a:p>
            <a:fld id="{BD29847A-037B-4C47-B8E3-5257362A4C86}"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228600"/>
            <a:ext cx="5867400" cy="1143000"/>
          </a:xfrm>
        </p:spPr>
        <p:txBody>
          <a:bodyPr/>
          <a:lstStyle/>
          <a:p>
            <a:r>
              <a:rPr lang="en-US" b="1" dirty="0"/>
              <a:t>OUTLINE</a:t>
            </a:r>
          </a:p>
        </p:txBody>
      </p:sp>
      <p:sp>
        <p:nvSpPr>
          <p:cNvPr id="3" name="Content Placeholder 2"/>
          <p:cNvSpPr>
            <a:spLocks noGrp="1"/>
          </p:cNvSpPr>
          <p:nvPr>
            <p:ph idx="1"/>
          </p:nvPr>
        </p:nvSpPr>
        <p:spPr>
          <a:xfrm>
            <a:off x="984738" y="1447800"/>
            <a:ext cx="5410200" cy="4800600"/>
          </a:xfrm>
        </p:spPr>
        <p:txBody>
          <a:bodyPr>
            <a:normAutofit/>
          </a:bodyPr>
          <a:lstStyle/>
          <a:p>
            <a:r>
              <a:rPr lang="en-US" b="1" cap="small" dirty="0"/>
              <a:t>Introduction </a:t>
            </a:r>
          </a:p>
          <a:p>
            <a:r>
              <a:rPr lang="en-US" b="1" cap="small" dirty="0"/>
              <a:t>problem statement</a:t>
            </a:r>
          </a:p>
          <a:p>
            <a:r>
              <a:rPr lang="en-US" b="1" cap="small" dirty="0"/>
              <a:t>objectives and aim </a:t>
            </a:r>
          </a:p>
          <a:p>
            <a:r>
              <a:rPr lang="en-US" b="1" cap="small" dirty="0"/>
              <a:t>background</a:t>
            </a:r>
          </a:p>
          <a:p>
            <a:r>
              <a:rPr lang="en-US" b="1" cap="small" dirty="0"/>
              <a:t>Implementation</a:t>
            </a:r>
          </a:p>
          <a:p>
            <a:r>
              <a:rPr lang="en-US" b="1" cap="small" dirty="0"/>
              <a:t>Results and discussion</a:t>
            </a:r>
          </a:p>
          <a:p>
            <a:r>
              <a:rPr lang="en-US" b="1" cap="small" dirty="0"/>
              <a:t>Conclusion and Future Scope </a:t>
            </a:r>
            <a:r>
              <a:rPr lang="en-US" dirty="0"/>
              <a:t> </a:t>
            </a:r>
            <a:endParaRPr lang="en-US" b="1" cap="small" dirty="0"/>
          </a:p>
          <a:p>
            <a:r>
              <a:rPr lang="en-US" b="1" cap="small" dirty="0"/>
              <a:t>References</a:t>
            </a:r>
          </a:p>
          <a:p>
            <a:endParaRPr lang="en-US" b="1" cap="small"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Introduction </a:t>
            </a:r>
          </a:p>
        </p:txBody>
      </p:sp>
      <p:sp>
        <p:nvSpPr>
          <p:cNvPr id="3" name="Content Placeholder 2"/>
          <p:cNvSpPr>
            <a:spLocks noGrp="1"/>
          </p:cNvSpPr>
          <p:nvPr>
            <p:ph idx="1"/>
          </p:nvPr>
        </p:nvSpPr>
        <p:spPr/>
        <p:txBody>
          <a:bodyPr>
            <a:noAutofit/>
          </a:bodyPr>
          <a:lstStyle/>
          <a:p>
            <a:r>
              <a:rPr kumimoji="0" lang="en-US" altLang="en-US" sz="2600" b="0" i="0" u="none" strike="noStrike" cap="none" normalizeH="0" baseline="0" dirty="0">
                <a:ln>
                  <a:noFill/>
                </a:ln>
                <a:effectLst/>
              </a:rPr>
              <a:t>Today one of the most trendy social media platforms is WhatsApp. It is one of the favorite social media platforms among all of us because of its attractive features.</a:t>
            </a:r>
            <a:endParaRPr lang="en-US" sz="2600" b="0" i="0" dirty="0">
              <a:effectLst/>
            </a:endParaRPr>
          </a:p>
          <a:p>
            <a:r>
              <a:rPr lang="en-IN" sz="2600" dirty="0">
                <a:ea typeface="Times New Roman" panose="02020603050405020304" pitchFamily="18" charset="0"/>
              </a:rPr>
              <a:t>WhatsApp is an instant messaging application which enables users to send and receive messages in real time. It is a platform that has created an enabling environment for users to communicate with others at a cost of only a little internet access.</a:t>
            </a:r>
          </a:p>
          <a:p>
            <a:r>
              <a:rPr lang="en-US" sz="2600" b="0" i="0" dirty="0">
                <a:effectLst/>
              </a:rPr>
              <a:t>In the world of social media, the WhatsApp conversation groups are one of the most popular ways to stay in contact with family and friends.</a:t>
            </a:r>
          </a:p>
        </p:txBody>
      </p:sp>
      <p:sp>
        <p:nvSpPr>
          <p:cNvPr id="4" name="Slide Number Placeholder 3"/>
          <p:cNvSpPr>
            <a:spLocks noGrp="1"/>
          </p:cNvSpPr>
          <p:nvPr>
            <p:ph type="sldNum" sz="quarter" idx="12"/>
          </p:nvPr>
        </p:nvSpPr>
        <p:spPr/>
        <p:txBody>
          <a:bodyPr/>
          <a:lstStyle/>
          <a:p>
            <a:fld id="{BD29847A-037B-4C47-B8E3-5257362A4C86}" type="slidenum">
              <a:rPr lang="en-US" smtClean="0"/>
              <a:pPr/>
              <a:t>3</a:t>
            </a:fld>
            <a:endParaRPr lang="en-US"/>
          </a:p>
        </p:txBody>
      </p:sp>
      <p:sp>
        <p:nvSpPr>
          <p:cNvPr id="8" name="AutoShape 4" descr="😅">
            <a:extLst>
              <a:ext uri="{FF2B5EF4-FFF2-40B4-BE49-F238E27FC236}">
                <a16:creationId xmlns:a16="http://schemas.microsoft.com/office/drawing/2014/main" id="{B69C7873-E839-492A-8C20-0336A82E135F}"/>
              </a:ext>
            </a:extLst>
          </p:cNvPr>
          <p:cNvSpPr>
            <a:spLocks noChangeAspect="1" noChangeArrowheads="1"/>
          </p:cNvSpPr>
          <p:nvPr/>
        </p:nvSpPr>
        <p:spPr bwMode="auto">
          <a:xfrm>
            <a:off x="55641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problem statement</a:t>
            </a:r>
          </a:p>
        </p:txBody>
      </p:sp>
      <p:sp>
        <p:nvSpPr>
          <p:cNvPr id="3" name="Content Placeholder 2"/>
          <p:cNvSpPr>
            <a:spLocks noGrp="1"/>
          </p:cNvSpPr>
          <p:nvPr>
            <p:ph idx="1"/>
          </p:nvPr>
        </p:nvSpPr>
        <p:spPr/>
        <p:txBody>
          <a:bodyPr>
            <a:normAutofit/>
          </a:bodyPr>
          <a:lstStyle/>
          <a:p>
            <a:r>
              <a:rPr lang="en-US" b="0" i="0" dirty="0">
                <a:solidFill>
                  <a:srgbClr val="292929"/>
                </a:solidFill>
                <a:effectLst/>
              </a:rPr>
              <a:t>WhatsApp claims that nearly 55 billion messages are sent each day. The average user spends 195 minutes per week on WhatsApp, and is a member of plenty of groups. These groups contain a lot of information and data that can be </a:t>
            </a:r>
            <a:r>
              <a:rPr lang="en-US" b="0" i="0" dirty="0" err="1">
                <a:solidFill>
                  <a:srgbClr val="292929"/>
                </a:solidFill>
                <a:effectLst/>
              </a:rPr>
              <a:t>analysed</a:t>
            </a:r>
            <a:r>
              <a:rPr lang="en-US" b="0" i="0" dirty="0">
                <a:solidFill>
                  <a:srgbClr val="292929"/>
                </a:solidFill>
                <a:effectLst/>
              </a:rPr>
              <a:t> and visualized in forms of plots and graphs.</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objectives and aim </a:t>
            </a:r>
          </a:p>
        </p:txBody>
      </p:sp>
      <p:sp>
        <p:nvSpPr>
          <p:cNvPr id="3" name="Content Placeholder 2"/>
          <p:cNvSpPr>
            <a:spLocks noGrp="1"/>
          </p:cNvSpPr>
          <p:nvPr>
            <p:ph idx="1"/>
          </p:nvPr>
        </p:nvSpPr>
        <p:spPr>
          <a:xfrm>
            <a:off x="457200" y="1295400"/>
            <a:ext cx="8229600" cy="2590801"/>
          </a:xfrm>
        </p:spPr>
        <p:txBody>
          <a:bodyPr>
            <a:normAutofit fontScale="70000" lnSpcReduction="20000"/>
          </a:bodyPr>
          <a:lstStyle/>
          <a:p>
            <a:pPr marL="0" indent="0">
              <a:lnSpc>
                <a:spcPct val="120000"/>
              </a:lnSpc>
              <a:spcBef>
                <a:spcPct val="0"/>
              </a:spcBef>
              <a:buNone/>
            </a:pPr>
            <a:r>
              <a:rPr lang="en-US" sz="5200" b="1" cap="small" dirty="0">
                <a:latin typeface="+mj-lt"/>
                <a:ea typeface="+mj-ea"/>
                <a:cs typeface="+mj-cs"/>
              </a:rPr>
              <a:t>Objectives</a:t>
            </a:r>
          </a:p>
          <a:p>
            <a:r>
              <a:rPr lang="en-US" b="0" dirty="0">
                <a:solidFill>
                  <a:srgbClr val="333333"/>
                </a:solidFill>
                <a:effectLst/>
              </a:rPr>
              <a:t>WhatsApp Data Analyzer means we are analyzing our WhatsApp group activities. It tracks our conversation and analyses how much time we are spending on WhatsApp. </a:t>
            </a:r>
          </a:p>
          <a:p>
            <a:r>
              <a:rPr lang="en-US" dirty="0"/>
              <a:t>We can also get the group activity tracked as we can know no. of messages sent, sleep cycle of group, most active person, hours or weekdays people are most active etc. </a:t>
            </a:r>
            <a:endParaRPr lang="en-US" sz="2400" dirty="0">
              <a:solidFill>
                <a:srgbClr val="FF0000"/>
              </a:solidFill>
            </a:endParaRPr>
          </a:p>
        </p:txBody>
      </p:sp>
      <p:sp>
        <p:nvSpPr>
          <p:cNvPr id="6" name="Slide Number Placeholder 5"/>
          <p:cNvSpPr>
            <a:spLocks noGrp="1"/>
          </p:cNvSpPr>
          <p:nvPr>
            <p:ph type="sldNum" sz="quarter" idx="12"/>
          </p:nvPr>
        </p:nvSpPr>
        <p:spPr/>
        <p:txBody>
          <a:bodyPr/>
          <a:lstStyle/>
          <a:p>
            <a:fld id="{BD29847A-037B-4C47-B8E3-5257362A4C86}" type="slidenum">
              <a:rPr lang="en-US" smtClean="0"/>
              <a:pPr/>
              <a:t>5</a:t>
            </a:fld>
            <a:endParaRPr lang="en-US"/>
          </a:p>
        </p:txBody>
      </p:sp>
      <p:sp>
        <p:nvSpPr>
          <p:cNvPr id="4" name="Title 1"/>
          <p:cNvSpPr txBox="1">
            <a:spLocks/>
          </p:cNvSpPr>
          <p:nvPr/>
        </p:nvSpPr>
        <p:spPr>
          <a:xfrm>
            <a:off x="533400" y="3886200"/>
            <a:ext cx="82296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small" spc="0" normalizeH="0" baseline="0" noProof="0" dirty="0">
                <a:ln>
                  <a:noFill/>
                </a:ln>
                <a:solidFill>
                  <a:schemeClr val="tx1"/>
                </a:solidFill>
                <a:effectLst/>
                <a:uLnTx/>
                <a:uFillTx/>
                <a:latin typeface="+mj-lt"/>
                <a:ea typeface="+mj-ea"/>
                <a:cs typeface="+mj-cs"/>
              </a:rPr>
              <a:t>aim </a:t>
            </a:r>
          </a:p>
        </p:txBody>
      </p:sp>
      <p:sp>
        <p:nvSpPr>
          <p:cNvPr id="5" name="Content Placeholder 2"/>
          <p:cNvSpPr txBox="1">
            <a:spLocks/>
          </p:cNvSpPr>
          <p:nvPr/>
        </p:nvSpPr>
        <p:spPr>
          <a:xfrm>
            <a:off x="609600" y="5029200"/>
            <a:ext cx="8229600" cy="1524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Our aim is developing an GUI based WhatsApp data Analyzer which </a:t>
            </a:r>
            <a:r>
              <a:rPr lang="en-US" sz="2200" dirty="0"/>
              <a:t>will have a simple interface and would be very helpful for people to </a:t>
            </a:r>
            <a:r>
              <a:rPr lang="en-US" sz="2200" dirty="0" err="1"/>
              <a:t>analyse</a:t>
            </a:r>
            <a:r>
              <a:rPr lang="en-US" sz="2200" dirty="0"/>
              <a:t> and visualize their WhatsApp activities.</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background</a:t>
            </a:r>
          </a:p>
        </p:txBody>
      </p:sp>
      <p:sp>
        <p:nvSpPr>
          <p:cNvPr id="3" name="Content Placeholder 2"/>
          <p:cNvSpPr>
            <a:spLocks noGrp="1"/>
          </p:cNvSpPr>
          <p:nvPr>
            <p:ph idx="1"/>
          </p:nvPr>
        </p:nvSpPr>
        <p:spPr/>
        <p:txBody>
          <a:bodyPr>
            <a:normAutofit fontScale="77500" lnSpcReduction="20000"/>
          </a:bodyPr>
          <a:lstStyle/>
          <a:p>
            <a:r>
              <a:rPr lang="en-US" dirty="0"/>
              <a:t>AnalayzeTheChat [1] from towardsdatasience.com is an online platform for analyzing WhatsApp group chats where we need to drag and drop our extracted WhatsApp group chat txt file and we get statistics for our chats, limitation to this platform is that someone might not want to share their chats with website and also these chats can be used misused.</a:t>
            </a:r>
          </a:p>
          <a:p>
            <a:endParaRPr lang="en-US" dirty="0"/>
          </a:p>
          <a:p>
            <a:r>
              <a:rPr lang="en-US" dirty="0"/>
              <a:t>AnalyticsVidhya.com [2] also provides code in python for WhatsApp data analytics which we need to download and run on any python ide and we can see the visualizations in terminal and plots section, limitations to this code are that it is difficult for people without programming knowledge to run this and also code is too large.</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a:t>
            </a:r>
          </a:p>
        </p:txBody>
      </p:sp>
      <p:sp>
        <p:nvSpPr>
          <p:cNvPr id="3" name="Content Placeholder 2"/>
          <p:cNvSpPr>
            <a:spLocks noGrp="1"/>
          </p:cNvSpPr>
          <p:nvPr>
            <p:ph idx="1"/>
          </p:nvPr>
        </p:nvSpPr>
        <p:spPr/>
        <p:txBody>
          <a:bodyPr>
            <a:normAutofit/>
          </a:bodyPr>
          <a:lstStyle/>
          <a:p>
            <a:r>
              <a:rPr lang="en-US" b="1" dirty="0"/>
              <a:t>Category of the project </a:t>
            </a:r>
          </a:p>
          <a:p>
            <a:pPr lvl="1"/>
            <a:r>
              <a:rPr lang="en-US" dirty="0"/>
              <a:t>Data Analytics</a:t>
            </a:r>
          </a:p>
          <a:p>
            <a:pPr lvl="1"/>
            <a:r>
              <a:rPr lang="en-US" dirty="0"/>
              <a:t>GUI</a:t>
            </a:r>
          </a:p>
          <a:p>
            <a:r>
              <a:rPr lang="en-US" b="1" dirty="0"/>
              <a:t>Tools / Platform</a:t>
            </a:r>
          </a:p>
          <a:p>
            <a:pPr lvl="1"/>
            <a:r>
              <a:rPr lang="en-US" dirty="0"/>
              <a:t>Python 3.9</a:t>
            </a:r>
            <a:endParaRPr lang="en-US" b="1" dirty="0"/>
          </a:p>
          <a:p>
            <a:r>
              <a:rPr lang="en-US" b="1" dirty="0"/>
              <a:t>Front end-Backend Software Requirement</a:t>
            </a:r>
          </a:p>
          <a:p>
            <a:pPr lvl="1"/>
            <a:r>
              <a:rPr lang="en-US" dirty="0"/>
              <a:t>Spyder</a:t>
            </a:r>
          </a:p>
          <a:p>
            <a:pPr lvl="1">
              <a:buNone/>
            </a:pPr>
            <a:endParaRPr lang="en-US" b="1"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p:txBody>
          <a:bodyPr>
            <a:normAutofit lnSpcReduction="10000"/>
          </a:bodyPr>
          <a:lstStyle/>
          <a:p>
            <a:pPr marL="0" indent="0">
              <a:buNone/>
            </a:pPr>
            <a:r>
              <a:rPr lang="en-US" b="1" dirty="0"/>
              <a:t>Modules / Features:-</a:t>
            </a:r>
          </a:p>
          <a:p>
            <a:pPr lvl="1"/>
            <a:r>
              <a:rPr lang="en-US" dirty="0"/>
              <a:t>Simple, easy to use GUI</a:t>
            </a:r>
          </a:p>
          <a:p>
            <a:pPr lvl="1"/>
            <a:r>
              <a:rPr lang="en-US" sz="2400" dirty="0"/>
              <a:t>Able to analyze / visualize :-</a:t>
            </a:r>
          </a:p>
          <a:p>
            <a:pPr lvl="2"/>
            <a:r>
              <a:rPr lang="en-US" dirty="0"/>
              <a:t>No. of messages sent by user</a:t>
            </a:r>
          </a:p>
          <a:p>
            <a:pPr lvl="2"/>
            <a:r>
              <a:rPr lang="en-US" dirty="0"/>
              <a:t>Letter count, word count, URL count</a:t>
            </a:r>
          </a:p>
          <a:p>
            <a:pPr lvl="2"/>
            <a:r>
              <a:rPr lang="en-US" dirty="0"/>
              <a:t>Average no. of messages per day</a:t>
            </a:r>
          </a:p>
          <a:p>
            <a:pPr lvl="2"/>
            <a:r>
              <a:rPr lang="en-US" dirty="0"/>
              <a:t>Sleep cycle of group</a:t>
            </a:r>
          </a:p>
          <a:p>
            <a:pPr lvl="2"/>
            <a:r>
              <a:rPr lang="en-US" dirty="0"/>
              <a:t>Media messages and emojis</a:t>
            </a:r>
          </a:p>
          <a:p>
            <a:pPr lvl="2"/>
            <a:r>
              <a:rPr lang="en-US" dirty="0"/>
              <a:t>No. of message sent on particular weekday or hour</a:t>
            </a:r>
          </a:p>
          <a:p>
            <a:pPr lvl="2"/>
            <a:r>
              <a:rPr lang="en-US" dirty="0"/>
              <a:t>Word cloud of most repeated words</a:t>
            </a:r>
          </a:p>
          <a:p>
            <a:pPr marL="0" indent="0">
              <a:buNone/>
            </a:pPr>
            <a:endParaRPr lang="en-US" b="1"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600201"/>
            <a:ext cx="8229600" cy="533400"/>
          </a:xfrm>
        </p:spPr>
        <p:txBody>
          <a:bodyPr>
            <a:normAutofit lnSpcReduction="10000"/>
          </a:bodyPr>
          <a:lstStyle/>
          <a:p>
            <a:pPr marL="0" lvl="1" indent="0">
              <a:buNone/>
            </a:pPr>
            <a:r>
              <a:rPr lang="en-US" sz="3200" b="1" dirty="0"/>
              <a:t>System Architecture (Block Diagram) :-</a:t>
            </a:r>
          </a:p>
        </p:txBody>
      </p:sp>
      <p:sp>
        <p:nvSpPr>
          <p:cNvPr id="4" name="Slide Number Placeholder 3"/>
          <p:cNvSpPr>
            <a:spLocks noGrp="1"/>
          </p:cNvSpPr>
          <p:nvPr>
            <p:ph type="sldNum" sz="quarter" idx="12"/>
          </p:nvPr>
        </p:nvSpPr>
        <p:spPr/>
        <p:txBody>
          <a:bodyPr/>
          <a:lstStyle/>
          <a:p>
            <a:fld id="{BD29847A-037B-4C47-B8E3-5257362A4C86}" type="slidenum">
              <a:rPr lang="en-US" smtClean="0"/>
              <a:pPr/>
              <a:t>9</a:t>
            </a:fld>
            <a:endParaRPr lang="en-US"/>
          </a:p>
        </p:txBody>
      </p:sp>
      <p:sp>
        <p:nvSpPr>
          <p:cNvPr id="5" name="Rectangle 4">
            <a:extLst>
              <a:ext uri="{FF2B5EF4-FFF2-40B4-BE49-F238E27FC236}">
                <a16:creationId xmlns:a16="http://schemas.microsoft.com/office/drawing/2014/main" id="{3BF69485-AC71-4F43-9FFE-61633CF7A680}"/>
              </a:ext>
            </a:extLst>
          </p:cNvPr>
          <p:cNvSpPr/>
          <p:nvPr/>
        </p:nvSpPr>
        <p:spPr>
          <a:xfrm>
            <a:off x="1536896" y="2701291"/>
            <a:ext cx="1668780" cy="289560"/>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WhatsApp Data Analytics</a:t>
            </a:r>
          </a:p>
        </p:txBody>
      </p:sp>
      <p:sp>
        <p:nvSpPr>
          <p:cNvPr id="6" name="Rectangle 5">
            <a:extLst>
              <a:ext uri="{FF2B5EF4-FFF2-40B4-BE49-F238E27FC236}">
                <a16:creationId xmlns:a16="http://schemas.microsoft.com/office/drawing/2014/main" id="{870F2868-0848-45A0-ABF1-62FB766F7D2C}"/>
              </a:ext>
            </a:extLst>
          </p:cNvPr>
          <p:cNvSpPr/>
          <p:nvPr/>
        </p:nvSpPr>
        <p:spPr>
          <a:xfrm>
            <a:off x="1508760" y="3474720"/>
            <a:ext cx="112776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Data Collection</a:t>
            </a:r>
          </a:p>
        </p:txBody>
      </p:sp>
      <p:sp>
        <p:nvSpPr>
          <p:cNvPr id="7" name="Rectangle 6">
            <a:extLst>
              <a:ext uri="{FF2B5EF4-FFF2-40B4-BE49-F238E27FC236}">
                <a16:creationId xmlns:a16="http://schemas.microsoft.com/office/drawing/2014/main" id="{908FC4DE-1878-460D-8858-2A83D33E1756}"/>
              </a:ext>
            </a:extLst>
          </p:cNvPr>
          <p:cNvSpPr/>
          <p:nvPr/>
        </p:nvSpPr>
        <p:spPr>
          <a:xfrm>
            <a:off x="4922520" y="3451860"/>
            <a:ext cx="1775460" cy="61722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WhatsApp -&gt; Chat -&gt; 3 dots -&gt; more -&gt; export chat -&gt; without media</a:t>
            </a:r>
          </a:p>
        </p:txBody>
      </p:sp>
      <p:sp>
        <p:nvSpPr>
          <p:cNvPr id="8" name="Rectangle 7">
            <a:extLst>
              <a:ext uri="{FF2B5EF4-FFF2-40B4-BE49-F238E27FC236}">
                <a16:creationId xmlns:a16="http://schemas.microsoft.com/office/drawing/2014/main" id="{D415889D-00CD-4F1F-A0B7-26829EFE4DC1}"/>
              </a:ext>
            </a:extLst>
          </p:cNvPr>
          <p:cNvSpPr/>
          <p:nvPr/>
        </p:nvSpPr>
        <p:spPr>
          <a:xfrm>
            <a:off x="3009900" y="3474720"/>
            <a:ext cx="150876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Mangal" panose="02040503050203030202" pitchFamily="18" charset="0"/>
              </a:rPr>
              <a:t>Getting .txt file of chat</a:t>
            </a:r>
          </a:p>
        </p:txBody>
      </p:sp>
      <p:sp>
        <p:nvSpPr>
          <p:cNvPr id="9" name="Rectangle 8">
            <a:extLst>
              <a:ext uri="{FF2B5EF4-FFF2-40B4-BE49-F238E27FC236}">
                <a16:creationId xmlns:a16="http://schemas.microsoft.com/office/drawing/2014/main" id="{B97DFFC1-7296-4C55-B55E-A141D109E7D7}"/>
              </a:ext>
            </a:extLst>
          </p:cNvPr>
          <p:cNvSpPr/>
          <p:nvPr/>
        </p:nvSpPr>
        <p:spPr>
          <a:xfrm>
            <a:off x="1508760" y="4351020"/>
            <a:ext cx="118110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Data Preparation</a:t>
            </a:r>
          </a:p>
        </p:txBody>
      </p:sp>
      <p:sp>
        <p:nvSpPr>
          <p:cNvPr id="10" name="Rectangle 9">
            <a:extLst>
              <a:ext uri="{FF2B5EF4-FFF2-40B4-BE49-F238E27FC236}">
                <a16:creationId xmlns:a16="http://schemas.microsoft.com/office/drawing/2014/main" id="{EBD604CD-06B8-4580-94D8-CB4493BDA27C}"/>
              </a:ext>
            </a:extLst>
          </p:cNvPr>
          <p:cNvSpPr/>
          <p:nvPr/>
        </p:nvSpPr>
        <p:spPr>
          <a:xfrm>
            <a:off x="3009900" y="4351020"/>
            <a:ext cx="132588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Text Pre-processing</a:t>
            </a:r>
          </a:p>
        </p:txBody>
      </p:sp>
      <p:sp>
        <p:nvSpPr>
          <p:cNvPr id="11" name="Rectangle 10">
            <a:extLst>
              <a:ext uri="{FF2B5EF4-FFF2-40B4-BE49-F238E27FC236}">
                <a16:creationId xmlns:a16="http://schemas.microsoft.com/office/drawing/2014/main" id="{533C25E1-938C-4298-9EDD-AB245841F738}"/>
              </a:ext>
            </a:extLst>
          </p:cNvPr>
          <p:cNvSpPr/>
          <p:nvPr/>
        </p:nvSpPr>
        <p:spPr>
          <a:xfrm>
            <a:off x="4709160" y="4351020"/>
            <a:ext cx="112776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Map reducing</a:t>
            </a:r>
          </a:p>
        </p:txBody>
      </p:sp>
      <p:sp>
        <p:nvSpPr>
          <p:cNvPr id="12" name="Rectangle 11">
            <a:extLst>
              <a:ext uri="{FF2B5EF4-FFF2-40B4-BE49-F238E27FC236}">
                <a16:creationId xmlns:a16="http://schemas.microsoft.com/office/drawing/2014/main" id="{FC02D047-B44E-4EFD-8C41-6D54FD2CEF9B}"/>
              </a:ext>
            </a:extLst>
          </p:cNvPr>
          <p:cNvSpPr/>
          <p:nvPr/>
        </p:nvSpPr>
        <p:spPr>
          <a:xfrm>
            <a:off x="6195060" y="4343400"/>
            <a:ext cx="142494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Creating Data frame</a:t>
            </a:r>
          </a:p>
        </p:txBody>
      </p:sp>
      <p:sp>
        <p:nvSpPr>
          <p:cNvPr id="13" name="Rectangle 12">
            <a:extLst>
              <a:ext uri="{FF2B5EF4-FFF2-40B4-BE49-F238E27FC236}">
                <a16:creationId xmlns:a16="http://schemas.microsoft.com/office/drawing/2014/main" id="{6704CD3C-A552-403F-B183-1C9603956563}"/>
              </a:ext>
            </a:extLst>
          </p:cNvPr>
          <p:cNvSpPr/>
          <p:nvPr/>
        </p:nvSpPr>
        <p:spPr>
          <a:xfrm>
            <a:off x="1536896" y="5128260"/>
            <a:ext cx="1226820" cy="28956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Data Visualization</a:t>
            </a:r>
          </a:p>
        </p:txBody>
      </p:sp>
      <p:sp>
        <p:nvSpPr>
          <p:cNvPr id="14" name="Rectangle 13">
            <a:extLst>
              <a:ext uri="{FF2B5EF4-FFF2-40B4-BE49-F238E27FC236}">
                <a16:creationId xmlns:a16="http://schemas.microsoft.com/office/drawing/2014/main" id="{4F5611CB-E987-41B9-86D0-02FD0C179836}"/>
              </a:ext>
            </a:extLst>
          </p:cNvPr>
          <p:cNvSpPr/>
          <p:nvPr/>
        </p:nvSpPr>
        <p:spPr>
          <a:xfrm>
            <a:off x="3114236" y="5120640"/>
            <a:ext cx="1371600" cy="495300"/>
          </a:xfrm>
          <a:prstGeom prst="rect">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Mangal" panose="02040503050203030202" pitchFamily="18" charset="0"/>
              </a:rPr>
              <a:t>Using matplotlib for data visualizations</a:t>
            </a:r>
          </a:p>
        </p:txBody>
      </p:sp>
      <p:sp>
        <p:nvSpPr>
          <p:cNvPr id="15" name="Arrow: Down 14">
            <a:extLst>
              <a:ext uri="{FF2B5EF4-FFF2-40B4-BE49-F238E27FC236}">
                <a16:creationId xmlns:a16="http://schemas.microsoft.com/office/drawing/2014/main" id="{5703E836-3DF0-4EDF-ACE1-A3A50C34B487}"/>
              </a:ext>
            </a:extLst>
          </p:cNvPr>
          <p:cNvSpPr/>
          <p:nvPr/>
        </p:nvSpPr>
        <p:spPr>
          <a:xfrm rot="16200000">
            <a:off x="2720340" y="351282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6" name="Arrow: Down 15">
            <a:extLst>
              <a:ext uri="{FF2B5EF4-FFF2-40B4-BE49-F238E27FC236}">
                <a16:creationId xmlns:a16="http://schemas.microsoft.com/office/drawing/2014/main" id="{000E931B-FC1F-4AB4-8717-3DDECB55CE16}"/>
              </a:ext>
            </a:extLst>
          </p:cNvPr>
          <p:cNvSpPr/>
          <p:nvPr/>
        </p:nvSpPr>
        <p:spPr>
          <a:xfrm rot="16200000">
            <a:off x="4617720" y="349758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Arrow: Down 16">
            <a:extLst>
              <a:ext uri="{FF2B5EF4-FFF2-40B4-BE49-F238E27FC236}">
                <a16:creationId xmlns:a16="http://schemas.microsoft.com/office/drawing/2014/main" id="{D6D8CC28-4859-47CB-BAAE-16636AB6AADF}"/>
              </a:ext>
            </a:extLst>
          </p:cNvPr>
          <p:cNvSpPr/>
          <p:nvPr/>
        </p:nvSpPr>
        <p:spPr>
          <a:xfrm rot="16200000">
            <a:off x="2748915" y="4387215"/>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Arrow: Down 17">
            <a:extLst>
              <a:ext uri="{FF2B5EF4-FFF2-40B4-BE49-F238E27FC236}">
                <a16:creationId xmlns:a16="http://schemas.microsoft.com/office/drawing/2014/main" id="{B71299AB-2902-4AB1-A4EC-B2BF0E2ADE5B}"/>
              </a:ext>
            </a:extLst>
          </p:cNvPr>
          <p:cNvSpPr/>
          <p:nvPr/>
        </p:nvSpPr>
        <p:spPr>
          <a:xfrm rot="16200000">
            <a:off x="4419600" y="438531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Arrow: Down 18">
            <a:extLst>
              <a:ext uri="{FF2B5EF4-FFF2-40B4-BE49-F238E27FC236}">
                <a16:creationId xmlns:a16="http://schemas.microsoft.com/office/drawing/2014/main" id="{CFE9C433-8D4A-46A3-9953-538B5EB5955F}"/>
              </a:ext>
            </a:extLst>
          </p:cNvPr>
          <p:cNvSpPr/>
          <p:nvPr/>
        </p:nvSpPr>
        <p:spPr>
          <a:xfrm rot="16200000">
            <a:off x="5920740" y="437007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Arrow: Down 19">
            <a:extLst>
              <a:ext uri="{FF2B5EF4-FFF2-40B4-BE49-F238E27FC236}">
                <a16:creationId xmlns:a16="http://schemas.microsoft.com/office/drawing/2014/main" id="{2C211D65-C6DE-4E88-810F-D05957D26F10}"/>
              </a:ext>
            </a:extLst>
          </p:cNvPr>
          <p:cNvSpPr/>
          <p:nvPr/>
        </p:nvSpPr>
        <p:spPr>
          <a:xfrm rot="16200000">
            <a:off x="2827020" y="514731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Arrow: Down 20">
            <a:extLst>
              <a:ext uri="{FF2B5EF4-FFF2-40B4-BE49-F238E27FC236}">
                <a16:creationId xmlns:a16="http://schemas.microsoft.com/office/drawing/2014/main" id="{2C01F48B-07C5-4C61-8108-7138F5E633D4}"/>
              </a:ext>
            </a:extLst>
          </p:cNvPr>
          <p:cNvSpPr/>
          <p:nvPr/>
        </p:nvSpPr>
        <p:spPr>
          <a:xfrm>
            <a:off x="1962150" y="394716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Arrow: Down 21">
            <a:extLst>
              <a:ext uri="{FF2B5EF4-FFF2-40B4-BE49-F238E27FC236}">
                <a16:creationId xmlns:a16="http://schemas.microsoft.com/office/drawing/2014/main" id="{27C74737-9C96-4163-B803-C0B7805C1099}"/>
              </a:ext>
            </a:extLst>
          </p:cNvPr>
          <p:cNvSpPr/>
          <p:nvPr/>
        </p:nvSpPr>
        <p:spPr>
          <a:xfrm>
            <a:off x="1981200" y="477774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Arrow: Down 28">
            <a:extLst>
              <a:ext uri="{FF2B5EF4-FFF2-40B4-BE49-F238E27FC236}">
                <a16:creationId xmlns:a16="http://schemas.microsoft.com/office/drawing/2014/main" id="{E2ABA6D0-13B1-4115-B11C-6E05FBE181C4}"/>
              </a:ext>
            </a:extLst>
          </p:cNvPr>
          <p:cNvSpPr/>
          <p:nvPr/>
        </p:nvSpPr>
        <p:spPr>
          <a:xfrm>
            <a:off x="2225040" y="3124200"/>
            <a:ext cx="213360" cy="22860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0" name="Rectangle 29">
            <a:extLst>
              <a:ext uri="{FF2B5EF4-FFF2-40B4-BE49-F238E27FC236}">
                <a16:creationId xmlns:a16="http://schemas.microsoft.com/office/drawing/2014/main" id="{3DA6CE92-3DB7-42A0-B6AD-E07A76037CFC}"/>
              </a:ext>
            </a:extLst>
          </p:cNvPr>
          <p:cNvSpPr/>
          <p:nvPr/>
        </p:nvSpPr>
        <p:spPr>
          <a:xfrm>
            <a:off x="990600" y="2362200"/>
            <a:ext cx="7315200" cy="3733800"/>
          </a:xfrm>
          <a:prstGeom prst="rect">
            <a:avLst/>
          </a:prstGeom>
          <a:noFill/>
          <a:ln w="9525" cap="flat" cmpd="sng" algn="ctr">
            <a:solidFill>
              <a:schemeClr val="accent2"/>
            </a:solidFill>
            <a:prstDash val="solid"/>
            <a:round/>
            <a:headEnd type="none" w="med" len="med"/>
            <a:tailEnd type="none" w="med" len="med"/>
          </a:ln>
          <a:effectLst>
            <a:glow rad="63500">
              <a:schemeClr val="accent3">
                <a:satMod val="175000"/>
                <a:alpha val="40000"/>
              </a:schemeClr>
            </a:glow>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F6BF463C-FADE-4FC9-B501-22D42F328877}"/>
              </a:ext>
            </a:extLst>
          </p:cNvPr>
          <p:cNvSpPr txBox="1"/>
          <p:nvPr/>
        </p:nvSpPr>
        <p:spPr>
          <a:xfrm>
            <a:off x="3962400" y="6062990"/>
            <a:ext cx="1305165" cy="261610"/>
          </a:xfrm>
          <a:prstGeom prst="rect">
            <a:avLst/>
          </a:prstGeom>
          <a:noFill/>
        </p:spPr>
        <p:txBody>
          <a:bodyPr wrap="none" rtlCol="0">
            <a:spAutoFit/>
          </a:bodyPr>
          <a:lstStyle/>
          <a:p>
            <a:r>
              <a:rPr lang="en-IN" sz="1100" dirty="0"/>
              <a:t>Fig.1 Block Diagram</a:t>
            </a:r>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980</Words>
  <Application>Microsoft Office PowerPoint</Application>
  <PresentationFormat>On-screen Show (4:3)</PresentationFormat>
  <Paragraphs>137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WhatsApp Data Analytics</vt:lpstr>
      <vt:lpstr>OUTLINE</vt:lpstr>
      <vt:lpstr>Introduction </vt:lpstr>
      <vt:lpstr>problem statement</vt:lpstr>
      <vt:lpstr>objectives and aim </vt:lpstr>
      <vt:lpstr>background</vt:lpstr>
      <vt:lpstr>Implementation</vt:lpstr>
      <vt:lpstr>Implementation (Cont.)</vt:lpstr>
      <vt:lpstr>Implementation (Cont.)</vt:lpstr>
      <vt:lpstr>Implementation (Cont.)</vt:lpstr>
      <vt:lpstr>Implementation (Cont.)</vt:lpstr>
      <vt:lpstr>Results and discussion</vt:lpstr>
      <vt:lpstr>Conclusion and Future Scope  </vt:lpstr>
      <vt:lpstr>Contribution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owner</dc:creator>
  <cp:lastModifiedBy>Kartik Virendra Rajput</cp:lastModifiedBy>
  <cp:revision>28</cp:revision>
  <dcterms:created xsi:type="dcterms:W3CDTF">2020-04-18T19:31:48Z</dcterms:created>
  <dcterms:modified xsi:type="dcterms:W3CDTF">2021-07-15T17:53:26Z</dcterms:modified>
</cp:coreProperties>
</file>