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1" r:id="rId11"/>
    <p:sldId id="272" r:id="rId12"/>
    <p:sldId id="265" r:id="rId13"/>
    <p:sldId id="266" r:id="rId14"/>
    <p:sldId id="270"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B70066-148B-46C1-8D6D-FD2A350CD022}" type="datetimeFigureOut">
              <a:rPr lang="en-US" smtClean="0"/>
              <a:pPr/>
              <a:t>7/15/2021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CD3F8-194C-4B10-A953-4BED40A9DC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A8B12A-7711-44FD-88FB-88EE55AF4492}"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013C4-1C0A-4170-8B6A-51760C76E6B6}"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775A2F-7A58-4C0B-904A-CE58EE3F39E0}"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970170-D799-42FD-9501-ECE380AA5FEA}"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956DD-91F8-4B8F-9301-1D5F6083D273}"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732261-FFAA-431A-BC6A-536514277C52}" type="datetime1">
              <a:rPr lang="en-US" smtClean="0"/>
              <a:pPr/>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D1E6EE-D03D-4E3F-B533-240A7A6FF804}" type="datetime1">
              <a:rPr lang="en-US" smtClean="0"/>
              <a:pPr/>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A8CEDD-440A-4317-8CC3-1F5EA9A51517}" type="datetime1">
              <a:rPr lang="en-US" smtClean="0"/>
              <a:pPr/>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F7C8F-81E2-4BCE-BD77-209BD3D2A40F}" type="datetime1">
              <a:rPr lang="en-US" smtClean="0"/>
              <a:pPr/>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D82D4D-198F-4D99-AF3F-9B508721F479}" type="datetime1">
              <a:rPr lang="en-US" smtClean="0"/>
              <a:pPr/>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87A4AC-F98E-4ECC-A3B0-DA326F7716EE}" type="datetime1">
              <a:rPr lang="en-US" smtClean="0"/>
              <a:pPr/>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CD3CE-B2E3-49C2-9379-105A96BF6354}" type="datetime1">
              <a:rPr lang="en-US" smtClean="0"/>
              <a:pPr/>
              <a:t>7/15/2021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9847A-037B-4C47-B8E3-5257362A4C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400"/>
            <a:ext cx="7772400" cy="1828800"/>
          </a:xfrm>
        </p:spPr>
        <p:txBody>
          <a:bodyPr>
            <a:normAutofit/>
          </a:bodyPr>
          <a:lstStyle/>
          <a:p>
            <a:r>
              <a:rPr lang="en-US" dirty="0"/>
              <a:t>IPL Data Analytics</a:t>
            </a:r>
          </a:p>
        </p:txBody>
      </p:sp>
      <p:sp>
        <p:nvSpPr>
          <p:cNvPr id="3" name="Subtitle 2"/>
          <p:cNvSpPr>
            <a:spLocks noGrp="1"/>
          </p:cNvSpPr>
          <p:nvPr>
            <p:ph type="subTitle" idx="1"/>
          </p:nvPr>
        </p:nvSpPr>
        <p:spPr>
          <a:xfrm>
            <a:off x="457200" y="1600200"/>
            <a:ext cx="8229600" cy="4724400"/>
          </a:xfrm>
        </p:spPr>
        <p:txBody>
          <a:bodyPr>
            <a:normAutofit fontScale="62500" lnSpcReduction="20000"/>
          </a:bodyPr>
          <a:lstStyle/>
          <a:p>
            <a:pPr>
              <a:spcBef>
                <a:spcPts val="1200"/>
              </a:spcBef>
            </a:pPr>
            <a:r>
              <a:rPr lang="en-US" b="1" dirty="0" err="1">
                <a:solidFill>
                  <a:schemeClr val="tx1"/>
                </a:solidFill>
              </a:rPr>
              <a:t>B.Tech</a:t>
            </a:r>
            <a:r>
              <a:rPr lang="en-US" b="1" dirty="0">
                <a:solidFill>
                  <a:schemeClr val="tx1"/>
                </a:solidFill>
              </a:rPr>
              <a:t> F.Y. </a:t>
            </a:r>
          </a:p>
          <a:p>
            <a:pPr>
              <a:spcBef>
                <a:spcPts val="1200"/>
              </a:spcBef>
            </a:pPr>
            <a:r>
              <a:rPr lang="en-US" b="1" dirty="0">
                <a:solidFill>
                  <a:schemeClr val="tx1"/>
                </a:solidFill>
              </a:rPr>
              <a:t>Division - H Batch - 3 Group – H9</a:t>
            </a:r>
          </a:p>
          <a:p>
            <a:pPr>
              <a:spcBef>
                <a:spcPts val="1200"/>
              </a:spcBef>
            </a:pPr>
            <a:r>
              <a:rPr lang="en-US" dirty="0">
                <a:solidFill>
                  <a:schemeClr val="tx1"/>
                </a:solidFill>
              </a:rPr>
              <a:t>46-12010504-Ganesh </a:t>
            </a:r>
            <a:r>
              <a:rPr lang="en-US" dirty="0" err="1">
                <a:solidFill>
                  <a:schemeClr val="tx1"/>
                </a:solidFill>
              </a:rPr>
              <a:t>Karode</a:t>
            </a:r>
            <a:endParaRPr lang="en-US" dirty="0">
              <a:solidFill>
                <a:schemeClr val="tx1"/>
              </a:solidFill>
            </a:endParaRPr>
          </a:p>
          <a:p>
            <a:pPr>
              <a:spcBef>
                <a:spcPts val="1200"/>
              </a:spcBef>
            </a:pPr>
            <a:r>
              <a:rPr lang="en-US" dirty="0">
                <a:solidFill>
                  <a:schemeClr val="tx1"/>
                </a:solidFill>
              </a:rPr>
              <a:t>47-12011084-Omkar </a:t>
            </a:r>
            <a:r>
              <a:rPr lang="en-US" dirty="0" err="1">
                <a:solidFill>
                  <a:schemeClr val="tx1"/>
                </a:solidFill>
              </a:rPr>
              <a:t>Karpe</a:t>
            </a:r>
            <a:endParaRPr lang="en-US" dirty="0">
              <a:solidFill>
                <a:schemeClr val="tx1"/>
              </a:solidFill>
            </a:endParaRPr>
          </a:p>
          <a:p>
            <a:pPr>
              <a:spcBef>
                <a:spcPts val="1200"/>
              </a:spcBef>
            </a:pPr>
            <a:r>
              <a:rPr lang="en-US" dirty="0">
                <a:solidFill>
                  <a:schemeClr val="tx1"/>
                </a:solidFill>
              </a:rPr>
              <a:t>48-12010914-Kartik </a:t>
            </a:r>
            <a:r>
              <a:rPr lang="en-US" dirty="0" err="1">
                <a:solidFill>
                  <a:schemeClr val="tx1"/>
                </a:solidFill>
              </a:rPr>
              <a:t>Rupauliha</a:t>
            </a:r>
            <a:endParaRPr lang="en-US" dirty="0">
              <a:solidFill>
                <a:schemeClr val="tx1"/>
              </a:solidFill>
            </a:endParaRPr>
          </a:p>
          <a:p>
            <a:pPr>
              <a:spcBef>
                <a:spcPts val="1200"/>
              </a:spcBef>
            </a:pPr>
            <a:r>
              <a:rPr lang="en-US" dirty="0">
                <a:solidFill>
                  <a:schemeClr val="tx1"/>
                </a:solidFill>
              </a:rPr>
              <a:t>49-12010397-Kartik Rajput</a:t>
            </a:r>
          </a:p>
          <a:p>
            <a:pPr>
              <a:spcBef>
                <a:spcPts val="1200"/>
              </a:spcBef>
            </a:pPr>
            <a:r>
              <a:rPr lang="en-US" dirty="0">
                <a:solidFill>
                  <a:schemeClr val="tx1"/>
                </a:solidFill>
              </a:rPr>
              <a:t>50-12011421-Nakul </a:t>
            </a:r>
            <a:r>
              <a:rPr lang="en-US" dirty="0" err="1">
                <a:solidFill>
                  <a:schemeClr val="tx1"/>
                </a:solidFill>
              </a:rPr>
              <a:t>Kasar</a:t>
            </a:r>
            <a:endParaRPr lang="en-US" dirty="0">
              <a:solidFill>
                <a:schemeClr val="tx1"/>
              </a:solidFill>
            </a:endParaRPr>
          </a:p>
          <a:p>
            <a:pPr>
              <a:spcBef>
                <a:spcPts val="1200"/>
              </a:spcBef>
            </a:pPr>
            <a:r>
              <a:rPr lang="en-US" b="1" dirty="0">
                <a:solidFill>
                  <a:schemeClr val="tx1"/>
                </a:solidFill>
              </a:rPr>
              <a:t>Course Project</a:t>
            </a:r>
            <a:endParaRPr lang="en-US" dirty="0">
              <a:solidFill>
                <a:schemeClr val="tx1"/>
              </a:solidFill>
            </a:endParaRPr>
          </a:p>
          <a:p>
            <a:pPr>
              <a:spcBef>
                <a:spcPts val="1200"/>
              </a:spcBef>
            </a:pPr>
            <a:r>
              <a:rPr lang="en-US" b="1" dirty="0">
                <a:solidFill>
                  <a:schemeClr val="tx1"/>
                </a:solidFill>
              </a:rPr>
              <a:t>Computing with Python</a:t>
            </a:r>
          </a:p>
          <a:p>
            <a:pPr>
              <a:spcBef>
                <a:spcPts val="1200"/>
              </a:spcBef>
            </a:pPr>
            <a:r>
              <a:rPr lang="en-US" b="1" dirty="0">
                <a:solidFill>
                  <a:schemeClr val="tx1"/>
                </a:solidFill>
              </a:rPr>
              <a:t>Department of Engineering, Sciences and Humanities (DESH)</a:t>
            </a:r>
          </a:p>
          <a:p>
            <a:pPr>
              <a:spcBef>
                <a:spcPts val="1200"/>
              </a:spcBef>
            </a:pPr>
            <a:r>
              <a:rPr lang="en-US" b="1" dirty="0">
                <a:solidFill>
                  <a:schemeClr val="tx1"/>
                </a:solidFill>
              </a:rPr>
              <a:t>Vishwakarma Institute of Technology, Pune</a:t>
            </a:r>
          </a:p>
          <a:p>
            <a:pPr>
              <a:spcBef>
                <a:spcPts val="1200"/>
              </a:spcBef>
            </a:pPr>
            <a:r>
              <a:rPr lang="en-US" b="1" dirty="0">
                <a:solidFill>
                  <a:schemeClr val="tx1"/>
                </a:solidFill>
              </a:rPr>
              <a:t>A.Y.(2020-2021) Term II</a:t>
            </a:r>
          </a:p>
          <a:p>
            <a:pPr>
              <a:spcBef>
                <a:spcPts val="1200"/>
              </a:spcBef>
            </a:pP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 (Cont.)</a:t>
            </a:r>
          </a:p>
        </p:txBody>
      </p:sp>
      <p:sp>
        <p:nvSpPr>
          <p:cNvPr id="3" name="Content Placeholder 2"/>
          <p:cNvSpPr>
            <a:spLocks noGrp="1"/>
          </p:cNvSpPr>
          <p:nvPr>
            <p:ph idx="1"/>
          </p:nvPr>
        </p:nvSpPr>
        <p:spPr>
          <a:xfrm>
            <a:off x="457200" y="1143000"/>
            <a:ext cx="8229600" cy="4983163"/>
          </a:xfrm>
        </p:spPr>
        <p:txBody>
          <a:bodyPr>
            <a:normAutofit/>
          </a:bodyPr>
          <a:lstStyle/>
          <a:p>
            <a:pPr marL="342900" lvl="1" indent="-342900"/>
            <a:r>
              <a:rPr lang="en-US" sz="3200" b="1" dirty="0"/>
              <a:t>Overall Algorithm</a:t>
            </a:r>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10</a:t>
            </a:fld>
            <a:endParaRPr lang="en-US"/>
          </a:p>
        </p:txBody>
      </p:sp>
      <p:sp>
        <p:nvSpPr>
          <p:cNvPr id="12" name="TextBox 11">
            <a:extLst>
              <a:ext uri="{FF2B5EF4-FFF2-40B4-BE49-F238E27FC236}">
                <a16:creationId xmlns:a16="http://schemas.microsoft.com/office/drawing/2014/main" id="{83520145-944E-4122-96BD-E39780DBC3EF}"/>
              </a:ext>
            </a:extLst>
          </p:cNvPr>
          <p:cNvSpPr txBox="1"/>
          <p:nvPr/>
        </p:nvSpPr>
        <p:spPr>
          <a:xfrm>
            <a:off x="533400" y="2127500"/>
            <a:ext cx="8763000" cy="4228850"/>
          </a:xfrm>
          <a:prstGeom prst="rect">
            <a:avLst/>
          </a:prstGeom>
          <a:noFill/>
        </p:spPr>
        <p:txBody>
          <a:bodyPr wrap="square">
            <a:spAutoFit/>
          </a:bodyPr>
          <a:lstStyle/>
          <a:p>
            <a:pPr marL="800100" marR="0" lvl="1"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We start by downloading  the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ipl</a:t>
            </a:r>
            <a:r>
              <a:rPr kumimoji="0" lang="en-US" sz="2400" b="0" i="0" u="none" strike="noStrike" kern="1200" cap="none" spc="0" normalizeH="0" baseline="0" noProof="0" dirty="0">
                <a:ln>
                  <a:noFill/>
                </a:ln>
                <a:solidFill>
                  <a:prstClr val="black"/>
                </a:solidFill>
                <a:effectLst/>
                <a:uLnTx/>
                <a:uFillTx/>
                <a:latin typeface="Calibri"/>
                <a:ea typeface="+mn-ea"/>
                <a:cs typeface="+mn-cs"/>
              </a:rPr>
              <a:t> dataset csv file(.csv)</a:t>
            </a:r>
          </a:p>
          <a:p>
            <a:pPr marL="800100" marR="0" lvl="1"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lang="en-US" sz="2400" dirty="0"/>
              <a:t>Further the data from this file is processed and split into required format in excel.</a:t>
            </a:r>
          </a:p>
          <a:p>
            <a:pPr marL="800100" lvl="1" indent="-342900">
              <a:spcBef>
                <a:spcPct val="20000"/>
              </a:spcBef>
              <a:buFont typeface="Wingdings" panose="05000000000000000000" pitchFamily="2" charset="2"/>
              <a:buChar char="Ø"/>
              <a:defRPr/>
            </a:pPr>
            <a:r>
              <a:rPr lang="en-US" sz="2400" dirty="0"/>
              <a:t>Data-frame is created from this sorted output using pandas in       Spyder IDE.</a:t>
            </a:r>
          </a:p>
          <a:p>
            <a:pPr marL="800100" lvl="1" indent="-342900">
              <a:spcBef>
                <a:spcPct val="20000"/>
              </a:spcBef>
              <a:buFont typeface="Wingdings" panose="05000000000000000000" pitchFamily="2" charset="2"/>
              <a:buChar char="Ø"/>
              <a:defRPr/>
            </a:pPr>
            <a:r>
              <a:rPr lang="en-US" sz="2400" dirty="0"/>
              <a:t>Once the file is loaded in IDE using Pandas various operations can be performed over it using Python.</a:t>
            </a:r>
          </a:p>
          <a:p>
            <a:pPr marL="800100" lvl="1" indent="-342900">
              <a:buFont typeface="Wingdings" panose="05000000000000000000" pitchFamily="2" charset="2"/>
              <a:buChar char="Ø"/>
            </a:pPr>
            <a:r>
              <a:rPr lang="en-US" sz="2400" dirty="0"/>
              <a:t>Data is visualized from this data-frame using matplotlib, </a:t>
            </a:r>
            <a:r>
              <a:rPr lang="en-US" sz="2400" dirty="0" err="1"/>
              <a:t>pyplot</a:t>
            </a:r>
            <a:r>
              <a:rPr lang="en-US" sz="2400" dirty="0"/>
              <a:t>, NumPy, seaborn, etc.</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 (Cont.)</a:t>
            </a:r>
          </a:p>
        </p:txBody>
      </p:sp>
      <p:sp>
        <p:nvSpPr>
          <p:cNvPr id="3" name="Content Placeholder 2"/>
          <p:cNvSpPr>
            <a:spLocks noGrp="1"/>
          </p:cNvSpPr>
          <p:nvPr>
            <p:ph idx="1"/>
          </p:nvPr>
        </p:nvSpPr>
        <p:spPr>
          <a:xfrm>
            <a:off x="457200" y="1143000"/>
            <a:ext cx="8229600" cy="4983163"/>
          </a:xfrm>
        </p:spPr>
        <p:txBody>
          <a:bodyPr>
            <a:normAutofit/>
          </a:bodyPr>
          <a:lstStyle/>
          <a:p>
            <a:pPr marL="342900" lvl="1" indent="-342900"/>
            <a:r>
              <a:rPr lang="en-US" sz="3200" b="1" dirty="0"/>
              <a:t>Overall Flowchart</a:t>
            </a:r>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11</a:t>
            </a:fld>
            <a:endParaRPr lang="en-US"/>
          </a:p>
        </p:txBody>
      </p:sp>
      <p:sp>
        <p:nvSpPr>
          <p:cNvPr id="62" name="Rectangle 61">
            <a:extLst>
              <a:ext uri="{FF2B5EF4-FFF2-40B4-BE49-F238E27FC236}">
                <a16:creationId xmlns:a16="http://schemas.microsoft.com/office/drawing/2014/main" id="{D0A0B6EB-26D2-497C-B9D9-2A3A8D7709B7}"/>
              </a:ext>
            </a:extLst>
          </p:cNvPr>
          <p:cNvSpPr/>
          <p:nvPr/>
        </p:nvSpPr>
        <p:spPr>
          <a:xfrm>
            <a:off x="3702050" y="1757081"/>
            <a:ext cx="1085850" cy="3429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Collect Dataset</a:t>
            </a:r>
            <a:endParaRPr lang="en-IN" sz="1100">
              <a:effectLst/>
              <a:ea typeface="Calibri" panose="020F0502020204030204" pitchFamily="34" charset="0"/>
              <a:cs typeface="Times New Roman" panose="02020603050405020304" pitchFamily="18" charset="0"/>
            </a:endParaRPr>
          </a:p>
        </p:txBody>
      </p:sp>
      <p:sp>
        <p:nvSpPr>
          <p:cNvPr id="63" name="Rectangle 62">
            <a:extLst>
              <a:ext uri="{FF2B5EF4-FFF2-40B4-BE49-F238E27FC236}">
                <a16:creationId xmlns:a16="http://schemas.microsoft.com/office/drawing/2014/main" id="{A92542AD-4163-4936-A9FF-44F899085341}"/>
              </a:ext>
            </a:extLst>
          </p:cNvPr>
          <p:cNvSpPr/>
          <p:nvPr/>
        </p:nvSpPr>
        <p:spPr>
          <a:xfrm>
            <a:off x="3714750" y="2274887"/>
            <a:ext cx="1054100" cy="3111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Import library</a:t>
            </a:r>
            <a:endParaRPr lang="en-IN" sz="1100">
              <a:effectLst/>
              <a:ea typeface="Calibri" panose="020F0502020204030204" pitchFamily="34" charset="0"/>
              <a:cs typeface="Times New Roman" panose="02020603050405020304" pitchFamily="18" charset="0"/>
            </a:endParaRPr>
          </a:p>
        </p:txBody>
      </p:sp>
      <p:sp>
        <p:nvSpPr>
          <p:cNvPr id="64" name="Rectangle 63">
            <a:extLst>
              <a:ext uri="{FF2B5EF4-FFF2-40B4-BE49-F238E27FC236}">
                <a16:creationId xmlns:a16="http://schemas.microsoft.com/office/drawing/2014/main" id="{4BDBEA8F-49F1-40A3-A3B9-4626997FC7D2}"/>
              </a:ext>
            </a:extLst>
          </p:cNvPr>
          <p:cNvSpPr/>
          <p:nvPr/>
        </p:nvSpPr>
        <p:spPr>
          <a:xfrm>
            <a:off x="3695700" y="2760943"/>
            <a:ext cx="1092200" cy="3048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Import Dataset</a:t>
            </a:r>
            <a:endParaRPr lang="en-IN" sz="1100">
              <a:effectLst/>
              <a:ea typeface="Calibri" panose="020F0502020204030204" pitchFamily="34" charset="0"/>
              <a:cs typeface="Times New Roman" panose="02020603050405020304" pitchFamily="18" charset="0"/>
            </a:endParaRPr>
          </a:p>
        </p:txBody>
      </p:sp>
      <p:sp>
        <p:nvSpPr>
          <p:cNvPr id="65" name="Rectangle 64">
            <a:extLst>
              <a:ext uri="{FF2B5EF4-FFF2-40B4-BE49-F238E27FC236}">
                <a16:creationId xmlns:a16="http://schemas.microsoft.com/office/drawing/2014/main" id="{FD789CE2-83C9-4186-89EE-FF804612BE20}"/>
              </a:ext>
            </a:extLst>
          </p:cNvPr>
          <p:cNvSpPr/>
          <p:nvPr/>
        </p:nvSpPr>
        <p:spPr>
          <a:xfrm>
            <a:off x="1517650" y="3169690"/>
            <a:ext cx="965200" cy="3810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Matches.csv</a:t>
            </a:r>
            <a:endParaRPr lang="en-IN" sz="1100">
              <a:effectLst/>
              <a:ea typeface="Calibri" panose="020F0502020204030204" pitchFamily="34" charset="0"/>
              <a:cs typeface="Times New Roman" panose="02020603050405020304" pitchFamily="18" charset="0"/>
            </a:endParaRPr>
          </a:p>
        </p:txBody>
      </p:sp>
      <p:sp>
        <p:nvSpPr>
          <p:cNvPr id="66" name="Rectangle 65">
            <a:extLst>
              <a:ext uri="{FF2B5EF4-FFF2-40B4-BE49-F238E27FC236}">
                <a16:creationId xmlns:a16="http://schemas.microsoft.com/office/drawing/2014/main" id="{75CB1FE6-5A83-4335-975C-0FFB051AEDF3}"/>
              </a:ext>
            </a:extLst>
          </p:cNvPr>
          <p:cNvSpPr/>
          <p:nvPr/>
        </p:nvSpPr>
        <p:spPr>
          <a:xfrm>
            <a:off x="6005985" y="3185834"/>
            <a:ext cx="1003300" cy="3746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250000"/>
              </a:lnSpc>
              <a:spcAft>
                <a:spcPts val="800"/>
              </a:spcAft>
            </a:pPr>
            <a:r>
              <a:rPr lang="en-US" sz="1100" dirty="0">
                <a:effectLst/>
                <a:ea typeface="Calibri" panose="020F0502020204030204" pitchFamily="34" charset="0"/>
                <a:cs typeface="Times New Roman" panose="02020603050405020304" pitchFamily="18" charset="0"/>
              </a:rPr>
              <a:t>deliveries.csv</a:t>
            </a:r>
            <a:endParaRPr lang="en-IN"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 </a:t>
            </a:r>
          </a:p>
        </p:txBody>
      </p:sp>
      <p:sp>
        <p:nvSpPr>
          <p:cNvPr id="67" name="Rectangle 66">
            <a:extLst>
              <a:ext uri="{FF2B5EF4-FFF2-40B4-BE49-F238E27FC236}">
                <a16:creationId xmlns:a16="http://schemas.microsoft.com/office/drawing/2014/main" id="{098B45B4-49E9-467F-99AB-702626094739}"/>
              </a:ext>
            </a:extLst>
          </p:cNvPr>
          <p:cNvSpPr/>
          <p:nvPr/>
        </p:nvSpPr>
        <p:spPr>
          <a:xfrm>
            <a:off x="3740150" y="3792258"/>
            <a:ext cx="1073150" cy="4445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Analyzing Data from .csv files</a:t>
            </a:r>
            <a:endParaRPr lang="en-IN" sz="1100">
              <a:effectLst/>
              <a:ea typeface="Calibri" panose="020F0502020204030204" pitchFamily="34" charset="0"/>
              <a:cs typeface="Times New Roman" panose="02020603050405020304" pitchFamily="18" charset="0"/>
            </a:endParaRPr>
          </a:p>
        </p:txBody>
      </p:sp>
      <p:sp>
        <p:nvSpPr>
          <p:cNvPr id="68" name="Rectangle 67">
            <a:extLst>
              <a:ext uri="{FF2B5EF4-FFF2-40B4-BE49-F238E27FC236}">
                <a16:creationId xmlns:a16="http://schemas.microsoft.com/office/drawing/2014/main" id="{90BBF4C3-EA1F-4991-BEFC-09E89DAEA505}"/>
              </a:ext>
            </a:extLst>
          </p:cNvPr>
          <p:cNvSpPr/>
          <p:nvPr/>
        </p:nvSpPr>
        <p:spPr>
          <a:xfrm>
            <a:off x="1441879" y="3811804"/>
            <a:ext cx="984250" cy="4191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Analysis data of Teams</a:t>
            </a:r>
            <a:endParaRPr lang="en-IN" sz="1100" dirty="0">
              <a:effectLst/>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AA1F2172-304E-4B8F-9479-468119196766}"/>
              </a:ext>
            </a:extLst>
          </p:cNvPr>
          <p:cNvSpPr/>
          <p:nvPr/>
        </p:nvSpPr>
        <p:spPr>
          <a:xfrm>
            <a:off x="6045200" y="3785908"/>
            <a:ext cx="1016000" cy="4508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Analysis data of Players</a:t>
            </a:r>
            <a:endParaRPr lang="en-IN" sz="1100">
              <a:effectLst/>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D8ACADEA-EC8A-44BA-9981-B495197B58F2}"/>
              </a:ext>
            </a:extLst>
          </p:cNvPr>
          <p:cNvSpPr/>
          <p:nvPr/>
        </p:nvSpPr>
        <p:spPr>
          <a:xfrm>
            <a:off x="2242150" y="4593184"/>
            <a:ext cx="1162050" cy="4762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No. of Matches played</a:t>
            </a:r>
            <a:endParaRPr lang="en-IN" sz="1100">
              <a:effectLst/>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27451864-3FC4-44BC-8EFC-E4F542CA1FD3}"/>
              </a:ext>
            </a:extLst>
          </p:cNvPr>
          <p:cNvSpPr/>
          <p:nvPr/>
        </p:nvSpPr>
        <p:spPr>
          <a:xfrm>
            <a:off x="487405" y="4593184"/>
            <a:ext cx="1162050" cy="4445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No. of times Toss wins</a:t>
            </a:r>
            <a:endParaRPr lang="en-IN" sz="1100">
              <a:effectLst/>
              <a:ea typeface="Calibri" panose="020F0502020204030204" pitchFamily="34" charset="0"/>
              <a:cs typeface="Times New Roman" panose="02020603050405020304" pitchFamily="18" charset="0"/>
            </a:endParaRPr>
          </a:p>
        </p:txBody>
      </p:sp>
      <p:sp>
        <p:nvSpPr>
          <p:cNvPr id="72" name="Rectangle 71">
            <a:extLst>
              <a:ext uri="{FF2B5EF4-FFF2-40B4-BE49-F238E27FC236}">
                <a16:creationId xmlns:a16="http://schemas.microsoft.com/office/drawing/2014/main" id="{814EAFE4-5BC9-49F9-AC90-8D5B19F97E76}"/>
              </a:ext>
            </a:extLst>
          </p:cNvPr>
          <p:cNvSpPr/>
          <p:nvPr/>
        </p:nvSpPr>
        <p:spPr>
          <a:xfrm>
            <a:off x="487405" y="5330219"/>
            <a:ext cx="1162050" cy="4445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No. of times Toss wins</a:t>
            </a:r>
            <a:endParaRPr lang="en-IN" sz="1100">
              <a:effectLst/>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706BFD7C-C94C-45F9-A3D5-6A116D6AB22A}"/>
              </a:ext>
            </a:extLst>
          </p:cNvPr>
          <p:cNvSpPr/>
          <p:nvPr/>
        </p:nvSpPr>
        <p:spPr>
          <a:xfrm>
            <a:off x="2242150" y="5330219"/>
            <a:ext cx="1174750" cy="5016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No. of matches win  </a:t>
            </a:r>
            <a:endParaRPr lang="en-IN" sz="1100">
              <a:effectLst/>
              <a:ea typeface="Calibri" panose="020F0502020204030204" pitchFamily="34" charset="0"/>
              <a:cs typeface="Times New Roman" panose="02020603050405020304" pitchFamily="18" charset="0"/>
            </a:endParaRPr>
          </a:p>
        </p:txBody>
      </p:sp>
      <p:sp>
        <p:nvSpPr>
          <p:cNvPr id="74" name="Rectangle 73">
            <a:extLst>
              <a:ext uri="{FF2B5EF4-FFF2-40B4-BE49-F238E27FC236}">
                <a16:creationId xmlns:a16="http://schemas.microsoft.com/office/drawing/2014/main" id="{7F63585B-E9EF-4063-AFF1-45B2D0D4051A}"/>
              </a:ext>
            </a:extLst>
          </p:cNvPr>
          <p:cNvSpPr/>
          <p:nvPr/>
        </p:nvSpPr>
        <p:spPr>
          <a:xfrm>
            <a:off x="1352979" y="6100762"/>
            <a:ext cx="1162050" cy="4381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Winning percentage</a:t>
            </a:r>
            <a:endParaRPr lang="en-IN" sz="1100">
              <a:effectLst/>
              <a:ea typeface="Calibri" panose="020F0502020204030204" pitchFamily="34" charset="0"/>
              <a:cs typeface="Times New Roman" panose="02020603050405020304" pitchFamily="18" charset="0"/>
            </a:endParaRPr>
          </a:p>
        </p:txBody>
      </p:sp>
      <p:sp>
        <p:nvSpPr>
          <p:cNvPr id="75" name="Rectangle 74">
            <a:extLst>
              <a:ext uri="{FF2B5EF4-FFF2-40B4-BE49-F238E27FC236}">
                <a16:creationId xmlns:a16="http://schemas.microsoft.com/office/drawing/2014/main" id="{0BDF5EC2-6F02-43F1-9F54-340570818A17}"/>
              </a:ext>
            </a:extLst>
          </p:cNvPr>
          <p:cNvSpPr/>
          <p:nvPr/>
        </p:nvSpPr>
        <p:spPr>
          <a:xfrm>
            <a:off x="5867400" y="4428846"/>
            <a:ext cx="1809750" cy="4381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Most times win player of the match</a:t>
            </a:r>
            <a:endParaRPr lang="en-IN" sz="1100">
              <a:effectLst/>
              <a:ea typeface="Calibri" panose="020F0502020204030204" pitchFamily="34" charset="0"/>
              <a:cs typeface="Times New Roman" panose="02020603050405020304" pitchFamily="18" charset="0"/>
            </a:endParaRPr>
          </a:p>
        </p:txBody>
      </p:sp>
      <p:sp>
        <p:nvSpPr>
          <p:cNvPr id="76" name="Rectangle 75">
            <a:extLst>
              <a:ext uri="{FF2B5EF4-FFF2-40B4-BE49-F238E27FC236}">
                <a16:creationId xmlns:a16="http://schemas.microsoft.com/office/drawing/2014/main" id="{423BA382-37FC-4CFB-BE56-B57BB175F20F}"/>
              </a:ext>
            </a:extLst>
          </p:cNvPr>
          <p:cNvSpPr/>
          <p:nvPr/>
        </p:nvSpPr>
        <p:spPr>
          <a:xfrm>
            <a:off x="4920652" y="4984531"/>
            <a:ext cx="819150" cy="2857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Batsman</a:t>
            </a:r>
            <a:endParaRPr lang="en-IN" sz="1100">
              <a:effectLst/>
              <a:ea typeface="Calibri" panose="020F0502020204030204" pitchFamily="34" charset="0"/>
              <a:cs typeface="Times New Roman" panose="02020603050405020304" pitchFamily="18" charset="0"/>
            </a:endParaRPr>
          </a:p>
        </p:txBody>
      </p:sp>
      <p:sp>
        <p:nvSpPr>
          <p:cNvPr id="77" name="Rectangle 76">
            <a:extLst>
              <a:ext uri="{FF2B5EF4-FFF2-40B4-BE49-F238E27FC236}">
                <a16:creationId xmlns:a16="http://schemas.microsoft.com/office/drawing/2014/main" id="{41675E91-0D22-40A7-9370-5292ADE49E66}"/>
              </a:ext>
            </a:extLst>
          </p:cNvPr>
          <p:cNvSpPr/>
          <p:nvPr/>
        </p:nvSpPr>
        <p:spPr>
          <a:xfrm>
            <a:off x="4930177" y="5429250"/>
            <a:ext cx="800100" cy="2857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Most Runs</a:t>
            </a:r>
            <a:endParaRPr lang="en-IN" sz="1100">
              <a:effectLst/>
              <a:ea typeface="Calibri" panose="020F0502020204030204" pitchFamily="34" charset="0"/>
              <a:cs typeface="Times New Roman" panose="02020603050405020304" pitchFamily="18" charset="0"/>
            </a:endParaRPr>
          </a:p>
        </p:txBody>
      </p:sp>
      <p:sp>
        <p:nvSpPr>
          <p:cNvPr id="79" name="Rectangle 78">
            <a:extLst>
              <a:ext uri="{FF2B5EF4-FFF2-40B4-BE49-F238E27FC236}">
                <a16:creationId xmlns:a16="http://schemas.microsoft.com/office/drawing/2014/main" id="{C225C8E2-20EF-4D31-8A9C-94509139514F}"/>
              </a:ext>
            </a:extLst>
          </p:cNvPr>
          <p:cNvSpPr/>
          <p:nvPr/>
        </p:nvSpPr>
        <p:spPr>
          <a:xfrm>
            <a:off x="4920652" y="5805285"/>
            <a:ext cx="787400" cy="320878"/>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Most  Sixes</a:t>
            </a:r>
            <a:endParaRPr lang="en-IN" sz="1100">
              <a:effectLst/>
              <a:ea typeface="Calibri" panose="020F0502020204030204" pitchFamily="34" charset="0"/>
              <a:cs typeface="Times New Roman" panose="02020603050405020304" pitchFamily="18" charset="0"/>
            </a:endParaRPr>
          </a:p>
        </p:txBody>
      </p:sp>
      <p:sp>
        <p:nvSpPr>
          <p:cNvPr id="80" name="Rectangle 79">
            <a:extLst>
              <a:ext uri="{FF2B5EF4-FFF2-40B4-BE49-F238E27FC236}">
                <a16:creationId xmlns:a16="http://schemas.microsoft.com/office/drawing/2014/main" id="{071824AF-4ADD-405E-B831-2DC1FAF3E930}"/>
              </a:ext>
            </a:extLst>
          </p:cNvPr>
          <p:cNvSpPr/>
          <p:nvPr/>
        </p:nvSpPr>
        <p:spPr>
          <a:xfrm>
            <a:off x="4920652" y="6250816"/>
            <a:ext cx="781050" cy="4381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Most Fours</a:t>
            </a:r>
            <a:endParaRPr lang="en-IN" sz="1100">
              <a:effectLst/>
              <a:ea typeface="Calibri" panose="020F0502020204030204" pitchFamily="34" charset="0"/>
              <a:cs typeface="Times New Roman" panose="02020603050405020304" pitchFamily="18" charset="0"/>
            </a:endParaRPr>
          </a:p>
        </p:txBody>
      </p:sp>
      <p:sp>
        <p:nvSpPr>
          <p:cNvPr id="81" name="Rectangle 80">
            <a:extLst>
              <a:ext uri="{FF2B5EF4-FFF2-40B4-BE49-F238E27FC236}">
                <a16:creationId xmlns:a16="http://schemas.microsoft.com/office/drawing/2014/main" id="{E3F4999D-63BE-49A4-8908-CAEA4BB93E5B}"/>
              </a:ext>
            </a:extLst>
          </p:cNvPr>
          <p:cNvSpPr/>
          <p:nvPr/>
        </p:nvSpPr>
        <p:spPr>
          <a:xfrm>
            <a:off x="7799345" y="4994206"/>
            <a:ext cx="857250" cy="2794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Bowlers</a:t>
            </a:r>
            <a:endParaRPr lang="en-IN" sz="1100">
              <a:effectLst/>
              <a:ea typeface="Calibri" panose="020F0502020204030204" pitchFamily="34" charset="0"/>
              <a:cs typeface="Times New Roman" panose="02020603050405020304" pitchFamily="18" charset="0"/>
            </a:endParaRPr>
          </a:p>
        </p:txBody>
      </p:sp>
      <p:sp>
        <p:nvSpPr>
          <p:cNvPr id="82" name="Rectangle 81">
            <a:extLst>
              <a:ext uri="{FF2B5EF4-FFF2-40B4-BE49-F238E27FC236}">
                <a16:creationId xmlns:a16="http://schemas.microsoft.com/office/drawing/2014/main" id="{16F35386-0C97-4211-9A45-D84FB032340E}"/>
              </a:ext>
            </a:extLst>
          </p:cNvPr>
          <p:cNvSpPr/>
          <p:nvPr/>
        </p:nvSpPr>
        <p:spPr>
          <a:xfrm>
            <a:off x="7809986" y="5429250"/>
            <a:ext cx="984250" cy="2857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Most wickets</a:t>
            </a:r>
            <a:endParaRPr lang="en-IN" sz="1100">
              <a:effectLst/>
              <a:ea typeface="Calibri" panose="020F0502020204030204" pitchFamily="34" charset="0"/>
              <a:cs typeface="Times New Roman" panose="02020603050405020304" pitchFamily="18" charset="0"/>
            </a:endParaRPr>
          </a:p>
        </p:txBody>
      </p:sp>
      <p:sp>
        <p:nvSpPr>
          <p:cNvPr id="83" name="Rectangle 82">
            <a:extLst>
              <a:ext uri="{FF2B5EF4-FFF2-40B4-BE49-F238E27FC236}">
                <a16:creationId xmlns:a16="http://schemas.microsoft.com/office/drawing/2014/main" id="{E2AB2E5A-8B1D-4D6C-A223-B83A511CDD65}"/>
              </a:ext>
            </a:extLst>
          </p:cNvPr>
          <p:cNvSpPr/>
          <p:nvPr/>
        </p:nvSpPr>
        <p:spPr>
          <a:xfrm>
            <a:off x="7799344" y="5791992"/>
            <a:ext cx="1162049" cy="5368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Most times bowled the batsman</a:t>
            </a:r>
            <a:endParaRPr lang="en-IN" sz="1100" dirty="0">
              <a:effectLst/>
              <a:ea typeface="Calibri" panose="020F0502020204030204" pitchFamily="34" charset="0"/>
              <a:cs typeface="Times New Roman" panose="02020603050405020304" pitchFamily="18" charset="0"/>
            </a:endParaRPr>
          </a:p>
        </p:txBody>
      </p:sp>
      <p:sp>
        <p:nvSpPr>
          <p:cNvPr id="84" name="Rectangle 83">
            <a:extLst>
              <a:ext uri="{FF2B5EF4-FFF2-40B4-BE49-F238E27FC236}">
                <a16:creationId xmlns:a16="http://schemas.microsoft.com/office/drawing/2014/main" id="{63CB1834-C610-47B8-9B27-181A58AD9D34}"/>
              </a:ext>
            </a:extLst>
          </p:cNvPr>
          <p:cNvSpPr/>
          <p:nvPr/>
        </p:nvSpPr>
        <p:spPr>
          <a:xfrm>
            <a:off x="7791021" y="6385968"/>
            <a:ext cx="971550" cy="30797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Most extra runs given</a:t>
            </a:r>
            <a:endParaRPr lang="en-IN" sz="1100">
              <a:effectLst/>
              <a:ea typeface="Calibri" panose="020F0502020204030204" pitchFamily="34" charset="0"/>
              <a:cs typeface="Times New Roman" panose="02020603050405020304" pitchFamily="18" charset="0"/>
            </a:endParaRPr>
          </a:p>
        </p:txBody>
      </p:sp>
      <p:sp>
        <p:nvSpPr>
          <p:cNvPr id="85" name="Arrow: Down 84">
            <a:extLst>
              <a:ext uri="{FF2B5EF4-FFF2-40B4-BE49-F238E27FC236}">
                <a16:creationId xmlns:a16="http://schemas.microsoft.com/office/drawing/2014/main" id="{A0E05EF2-D6CA-4F70-850B-C7F8A966F7F7}"/>
              </a:ext>
            </a:extLst>
          </p:cNvPr>
          <p:cNvSpPr/>
          <p:nvPr/>
        </p:nvSpPr>
        <p:spPr>
          <a:xfrm>
            <a:off x="4133850" y="2093358"/>
            <a:ext cx="209550" cy="181529"/>
          </a:xfrm>
          <a:prstGeom prst="down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6" name="Arrow: Down 85">
            <a:extLst>
              <a:ext uri="{FF2B5EF4-FFF2-40B4-BE49-F238E27FC236}">
                <a16:creationId xmlns:a16="http://schemas.microsoft.com/office/drawing/2014/main" id="{4B5823D2-23E8-4D24-B80E-4887E05EF13F}"/>
              </a:ext>
            </a:extLst>
          </p:cNvPr>
          <p:cNvSpPr/>
          <p:nvPr/>
        </p:nvSpPr>
        <p:spPr>
          <a:xfrm>
            <a:off x="4146207" y="2569218"/>
            <a:ext cx="209550" cy="181529"/>
          </a:xfrm>
          <a:prstGeom prst="down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7" name="Arrow: Left-Right-Up 86">
            <a:extLst>
              <a:ext uri="{FF2B5EF4-FFF2-40B4-BE49-F238E27FC236}">
                <a16:creationId xmlns:a16="http://schemas.microsoft.com/office/drawing/2014/main" id="{87894D41-F958-41AF-9B0E-DDF1576C8099}"/>
              </a:ext>
            </a:extLst>
          </p:cNvPr>
          <p:cNvSpPr/>
          <p:nvPr/>
        </p:nvSpPr>
        <p:spPr>
          <a:xfrm>
            <a:off x="2515028" y="3023640"/>
            <a:ext cx="3458779" cy="603250"/>
          </a:xfrm>
          <a:prstGeom prst="leftRightUp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9" name="Arrow: Down 88">
            <a:extLst>
              <a:ext uri="{FF2B5EF4-FFF2-40B4-BE49-F238E27FC236}">
                <a16:creationId xmlns:a16="http://schemas.microsoft.com/office/drawing/2014/main" id="{CE42738F-5436-412D-9FE4-6A7C9C8CFB1E}"/>
              </a:ext>
            </a:extLst>
          </p:cNvPr>
          <p:cNvSpPr/>
          <p:nvPr/>
        </p:nvSpPr>
        <p:spPr>
          <a:xfrm rot="16200000">
            <a:off x="5338870" y="3411919"/>
            <a:ext cx="180762" cy="1231898"/>
          </a:xfrm>
          <a:prstGeom prst="down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0" name="Arrow: Down 89">
            <a:extLst>
              <a:ext uri="{FF2B5EF4-FFF2-40B4-BE49-F238E27FC236}">
                <a16:creationId xmlns:a16="http://schemas.microsoft.com/office/drawing/2014/main" id="{A4DB2679-3CD4-4A38-B1B5-11C087415082}"/>
              </a:ext>
            </a:extLst>
          </p:cNvPr>
          <p:cNvSpPr/>
          <p:nvPr/>
        </p:nvSpPr>
        <p:spPr>
          <a:xfrm rot="5400000">
            <a:off x="2956349" y="3363846"/>
            <a:ext cx="202783" cy="1314019"/>
          </a:xfrm>
          <a:prstGeom prst="down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1" name="Arrow: Down 90">
            <a:extLst>
              <a:ext uri="{FF2B5EF4-FFF2-40B4-BE49-F238E27FC236}">
                <a16:creationId xmlns:a16="http://schemas.microsoft.com/office/drawing/2014/main" id="{C7677E9C-801F-4333-B4B9-85D7AA5016D4}"/>
              </a:ext>
            </a:extLst>
          </p:cNvPr>
          <p:cNvSpPr/>
          <p:nvPr/>
        </p:nvSpPr>
        <p:spPr>
          <a:xfrm>
            <a:off x="1782259" y="4230904"/>
            <a:ext cx="332291" cy="261114"/>
          </a:xfrm>
          <a:prstGeom prst="down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2" name="Arrow: Down 91">
            <a:extLst>
              <a:ext uri="{FF2B5EF4-FFF2-40B4-BE49-F238E27FC236}">
                <a16:creationId xmlns:a16="http://schemas.microsoft.com/office/drawing/2014/main" id="{36DE6D1D-7E93-41AD-89B4-EE79CD208BF5}"/>
              </a:ext>
            </a:extLst>
          </p:cNvPr>
          <p:cNvSpPr/>
          <p:nvPr/>
        </p:nvSpPr>
        <p:spPr>
          <a:xfrm>
            <a:off x="880087" y="5053394"/>
            <a:ext cx="332291" cy="261114"/>
          </a:xfrm>
          <a:prstGeom prst="down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3" name="Arrow: Down 92">
            <a:extLst>
              <a:ext uri="{FF2B5EF4-FFF2-40B4-BE49-F238E27FC236}">
                <a16:creationId xmlns:a16="http://schemas.microsoft.com/office/drawing/2014/main" id="{D9EA14A9-532A-4132-80AF-45FD827D76E0}"/>
              </a:ext>
            </a:extLst>
          </p:cNvPr>
          <p:cNvSpPr/>
          <p:nvPr/>
        </p:nvSpPr>
        <p:spPr>
          <a:xfrm>
            <a:off x="2657029" y="5067626"/>
            <a:ext cx="332291" cy="261113"/>
          </a:xfrm>
          <a:prstGeom prst="down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4" name="Arrow: Down 93">
            <a:extLst>
              <a:ext uri="{FF2B5EF4-FFF2-40B4-BE49-F238E27FC236}">
                <a16:creationId xmlns:a16="http://schemas.microsoft.com/office/drawing/2014/main" id="{EE06425E-8F81-4F23-B07A-D229BD2D2CE7}"/>
              </a:ext>
            </a:extLst>
          </p:cNvPr>
          <p:cNvSpPr/>
          <p:nvPr/>
        </p:nvSpPr>
        <p:spPr>
          <a:xfrm>
            <a:off x="6341489" y="4231600"/>
            <a:ext cx="332291" cy="197246"/>
          </a:xfrm>
          <a:prstGeom prst="down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5" name="Arrow: Down 94">
            <a:extLst>
              <a:ext uri="{FF2B5EF4-FFF2-40B4-BE49-F238E27FC236}">
                <a16:creationId xmlns:a16="http://schemas.microsoft.com/office/drawing/2014/main" id="{2311B769-A1C3-4089-B66A-CC8599DE63B2}"/>
              </a:ext>
            </a:extLst>
          </p:cNvPr>
          <p:cNvSpPr/>
          <p:nvPr/>
        </p:nvSpPr>
        <p:spPr>
          <a:xfrm>
            <a:off x="5131971" y="5285055"/>
            <a:ext cx="332291" cy="144195"/>
          </a:xfrm>
          <a:prstGeom prst="down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6" name="Arrow: Down 95">
            <a:extLst>
              <a:ext uri="{FF2B5EF4-FFF2-40B4-BE49-F238E27FC236}">
                <a16:creationId xmlns:a16="http://schemas.microsoft.com/office/drawing/2014/main" id="{7B6EDFC8-DC4F-4052-AE38-AD8E9D2F78FB}"/>
              </a:ext>
            </a:extLst>
          </p:cNvPr>
          <p:cNvSpPr/>
          <p:nvPr/>
        </p:nvSpPr>
        <p:spPr>
          <a:xfrm>
            <a:off x="5131971" y="6137265"/>
            <a:ext cx="332291" cy="144195"/>
          </a:xfrm>
          <a:prstGeom prst="down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7" name="Arrow: Down 96">
            <a:extLst>
              <a:ext uri="{FF2B5EF4-FFF2-40B4-BE49-F238E27FC236}">
                <a16:creationId xmlns:a16="http://schemas.microsoft.com/office/drawing/2014/main" id="{B50A5902-1710-4929-8965-F34F4DF1F24B}"/>
              </a:ext>
            </a:extLst>
          </p:cNvPr>
          <p:cNvSpPr/>
          <p:nvPr/>
        </p:nvSpPr>
        <p:spPr>
          <a:xfrm>
            <a:off x="8091671" y="5279514"/>
            <a:ext cx="332291" cy="144195"/>
          </a:xfrm>
          <a:prstGeom prst="down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8" name="Arrow: Left-Right-Up 97">
            <a:extLst>
              <a:ext uri="{FF2B5EF4-FFF2-40B4-BE49-F238E27FC236}">
                <a16:creationId xmlns:a16="http://schemas.microsoft.com/office/drawing/2014/main" id="{D8A68485-8002-4DE9-834B-0E855DEC1D40}"/>
              </a:ext>
            </a:extLst>
          </p:cNvPr>
          <p:cNvSpPr/>
          <p:nvPr/>
        </p:nvSpPr>
        <p:spPr>
          <a:xfrm>
            <a:off x="5765594" y="4866995"/>
            <a:ext cx="2025427" cy="359601"/>
          </a:xfrm>
          <a:prstGeom prst="leftRightUp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TextBox 5">
            <a:extLst>
              <a:ext uri="{FF2B5EF4-FFF2-40B4-BE49-F238E27FC236}">
                <a16:creationId xmlns:a16="http://schemas.microsoft.com/office/drawing/2014/main" id="{EBF4D236-A823-49B4-9EAF-E00B60B2A900}"/>
              </a:ext>
            </a:extLst>
          </p:cNvPr>
          <p:cNvSpPr txBox="1"/>
          <p:nvPr/>
        </p:nvSpPr>
        <p:spPr>
          <a:xfrm>
            <a:off x="2685350" y="6453431"/>
            <a:ext cx="2302610" cy="369332"/>
          </a:xfrm>
          <a:prstGeom prst="rect">
            <a:avLst/>
          </a:prstGeom>
          <a:noFill/>
        </p:spPr>
        <p:txBody>
          <a:bodyPr wrap="square" rtlCol="0">
            <a:spAutoFit/>
          </a:bodyPr>
          <a:lstStyle/>
          <a:p>
            <a:r>
              <a:rPr lang="en-US" dirty="0"/>
              <a:t>Fig.2 flowchart result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Results and discussion</a:t>
            </a:r>
          </a:p>
        </p:txBody>
      </p:sp>
      <p:sp>
        <p:nvSpPr>
          <p:cNvPr id="3" name="Content Placeholder 2"/>
          <p:cNvSpPr>
            <a:spLocks noGrp="1"/>
          </p:cNvSpPr>
          <p:nvPr>
            <p:ph idx="1"/>
          </p:nvPr>
        </p:nvSpPr>
        <p:spPr/>
        <p:txBody>
          <a:bodyPr>
            <a:normAutofit/>
          </a:bodyPr>
          <a:lstStyle/>
          <a:p>
            <a:pPr algn="just"/>
            <a:r>
              <a:rPr lang="en-IN" sz="1800" dirty="0">
                <a:effectLst/>
                <a:latin typeface="Times New Roman" panose="02020603050405020304" pitchFamily="18" charset="0"/>
                <a:ea typeface="Times New Roman" panose="02020603050405020304" pitchFamily="18" charset="0"/>
              </a:rPr>
              <a:t>The following represents the output of the result of the analysis done with Python on the ipl dataset.</a:t>
            </a: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12</a:t>
            </a:fld>
            <a:endParaRPr lang="en-US"/>
          </a:p>
        </p:txBody>
      </p:sp>
      <p:pic>
        <p:nvPicPr>
          <p:cNvPr id="5" name="Picture 4">
            <a:extLst>
              <a:ext uri="{FF2B5EF4-FFF2-40B4-BE49-F238E27FC236}">
                <a16:creationId xmlns:a16="http://schemas.microsoft.com/office/drawing/2014/main" id="{277C03B4-29E2-418C-9647-C918DA90C6A1}"/>
              </a:ext>
            </a:extLst>
          </p:cNvPr>
          <p:cNvPicPr/>
          <p:nvPr/>
        </p:nvPicPr>
        <p:blipFill rotWithShape="1">
          <a:blip r:embed="rId2"/>
          <a:srcRect l="17787" t="25071" r="11700" b="8832"/>
          <a:stretch/>
        </p:blipFill>
        <p:spPr bwMode="auto">
          <a:xfrm>
            <a:off x="841684" y="2590800"/>
            <a:ext cx="2489200" cy="202311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963D60CF-1EBF-4508-823D-BA6184C5CD19}"/>
              </a:ext>
            </a:extLst>
          </p:cNvPr>
          <p:cNvPicPr/>
          <p:nvPr/>
        </p:nvPicPr>
        <p:blipFill rotWithShape="1">
          <a:blip r:embed="rId3"/>
          <a:srcRect l="7532" t="41310" r="32692" b="16810"/>
          <a:stretch/>
        </p:blipFill>
        <p:spPr bwMode="auto">
          <a:xfrm>
            <a:off x="3469477" y="2272030"/>
            <a:ext cx="2487930" cy="231394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F70EADCD-A4ED-458B-907A-524919740B3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198870" y="2475706"/>
            <a:ext cx="2487930" cy="2109759"/>
          </a:xfrm>
          <a:prstGeom prst="rect">
            <a:avLst/>
          </a:prstGeom>
        </p:spPr>
      </p:pic>
      <p:sp>
        <p:nvSpPr>
          <p:cNvPr id="8" name="TextBox 7">
            <a:extLst>
              <a:ext uri="{FF2B5EF4-FFF2-40B4-BE49-F238E27FC236}">
                <a16:creationId xmlns:a16="http://schemas.microsoft.com/office/drawing/2014/main" id="{E58CA182-8D80-4618-BA17-D24A127C14F7}"/>
              </a:ext>
            </a:extLst>
          </p:cNvPr>
          <p:cNvSpPr txBox="1"/>
          <p:nvPr/>
        </p:nvSpPr>
        <p:spPr>
          <a:xfrm>
            <a:off x="478279" y="4909158"/>
            <a:ext cx="2743201" cy="1477328"/>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This screenshot shows the top 15 maximum run scorers in The IPL.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34B35D1A-8678-4518-A990-C50543BEBA87}"/>
              </a:ext>
            </a:extLst>
          </p:cNvPr>
          <p:cNvSpPr txBox="1"/>
          <p:nvPr/>
        </p:nvSpPr>
        <p:spPr>
          <a:xfrm>
            <a:off x="1660027" y="4635454"/>
            <a:ext cx="1295400" cy="369332"/>
          </a:xfrm>
          <a:prstGeom prst="rect">
            <a:avLst/>
          </a:prstGeom>
          <a:noFill/>
        </p:spPr>
        <p:txBody>
          <a:bodyPr wrap="square" rtlCol="0">
            <a:spAutoFit/>
          </a:bodyPr>
          <a:lstStyle/>
          <a:p>
            <a:r>
              <a:rPr lang="en-US" dirty="0"/>
              <a:t>Fig3.</a:t>
            </a:r>
            <a:endParaRPr lang="en-IN" dirty="0"/>
          </a:p>
        </p:txBody>
      </p:sp>
      <p:sp>
        <p:nvSpPr>
          <p:cNvPr id="10" name="TextBox 9">
            <a:extLst>
              <a:ext uri="{FF2B5EF4-FFF2-40B4-BE49-F238E27FC236}">
                <a16:creationId xmlns:a16="http://schemas.microsoft.com/office/drawing/2014/main" id="{1117686C-2AA2-4F04-AA9D-28DF004A6F72}"/>
              </a:ext>
            </a:extLst>
          </p:cNvPr>
          <p:cNvSpPr txBox="1"/>
          <p:nvPr/>
        </p:nvSpPr>
        <p:spPr>
          <a:xfrm>
            <a:off x="4253470" y="4613910"/>
            <a:ext cx="1295400" cy="369332"/>
          </a:xfrm>
          <a:prstGeom prst="rect">
            <a:avLst/>
          </a:prstGeom>
          <a:noFill/>
        </p:spPr>
        <p:txBody>
          <a:bodyPr wrap="square" rtlCol="0">
            <a:spAutoFit/>
          </a:bodyPr>
          <a:lstStyle/>
          <a:p>
            <a:r>
              <a:rPr lang="en-US" dirty="0"/>
              <a:t>Fig4.</a:t>
            </a:r>
            <a:endParaRPr lang="en-IN" dirty="0"/>
          </a:p>
        </p:txBody>
      </p:sp>
      <p:sp>
        <p:nvSpPr>
          <p:cNvPr id="11" name="TextBox 10">
            <a:extLst>
              <a:ext uri="{FF2B5EF4-FFF2-40B4-BE49-F238E27FC236}">
                <a16:creationId xmlns:a16="http://schemas.microsoft.com/office/drawing/2014/main" id="{81A96E7A-4B7A-4149-BCCF-8DA815A5C8AB}"/>
              </a:ext>
            </a:extLst>
          </p:cNvPr>
          <p:cNvSpPr txBox="1"/>
          <p:nvPr/>
        </p:nvSpPr>
        <p:spPr>
          <a:xfrm>
            <a:off x="7086600" y="4635454"/>
            <a:ext cx="1295400" cy="369332"/>
          </a:xfrm>
          <a:prstGeom prst="rect">
            <a:avLst/>
          </a:prstGeom>
          <a:noFill/>
        </p:spPr>
        <p:txBody>
          <a:bodyPr wrap="square" rtlCol="0">
            <a:spAutoFit/>
          </a:bodyPr>
          <a:lstStyle/>
          <a:p>
            <a:r>
              <a:rPr lang="en-US" dirty="0"/>
              <a:t>Fig5.</a:t>
            </a:r>
            <a:endParaRPr lang="en-IN" dirty="0"/>
          </a:p>
        </p:txBody>
      </p:sp>
      <p:sp>
        <p:nvSpPr>
          <p:cNvPr id="12" name="TextBox 11">
            <a:extLst>
              <a:ext uri="{FF2B5EF4-FFF2-40B4-BE49-F238E27FC236}">
                <a16:creationId xmlns:a16="http://schemas.microsoft.com/office/drawing/2014/main" id="{1AE08524-BE20-49A5-8099-F3A8BF45406D}"/>
              </a:ext>
            </a:extLst>
          </p:cNvPr>
          <p:cNvSpPr txBox="1"/>
          <p:nvPr/>
        </p:nvSpPr>
        <p:spPr>
          <a:xfrm>
            <a:off x="3242560" y="4915336"/>
            <a:ext cx="2823482" cy="1477328"/>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This screenshot shows the top 12 bowlers with maximum number of overs bowled. </a:t>
            </a:r>
          </a:p>
          <a:p>
            <a:endParaRPr lang="en-IN" dirty="0"/>
          </a:p>
        </p:txBody>
      </p:sp>
      <p:sp>
        <p:nvSpPr>
          <p:cNvPr id="13" name="TextBox 12">
            <a:extLst>
              <a:ext uri="{FF2B5EF4-FFF2-40B4-BE49-F238E27FC236}">
                <a16:creationId xmlns:a16="http://schemas.microsoft.com/office/drawing/2014/main" id="{76C14569-E028-4959-A421-AE5576021EA8}"/>
              </a:ext>
            </a:extLst>
          </p:cNvPr>
          <p:cNvSpPr txBox="1"/>
          <p:nvPr/>
        </p:nvSpPr>
        <p:spPr>
          <a:xfrm>
            <a:off x="6140963" y="4913777"/>
            <a:ext cx="2743201" cy="1200329"/>
          </a:xfrm>
          <a:prstGeom prst="rect">
            <a:avLst/>
          </a:prstGeom>
          <a:noFill/>
        </p:spPr>
        <p:txBody>
          <a:bodyPr wrap="square" rtlCol="0">
            <a:spAutoFit/>
          </a:bodyPr>
          <a:lstStyle/>
          <a:p>
            <a:pPr algn="just"/>
            <a:r>
              <a:rPr lang="en-US" sz="1800">
                <a:effectLst/>
                <a:latin typeface="Times New Roman" panose="02020603050405020304" pitchFamily="18" charset="0"/>
                <a:ea typeface="Times New Roman" panose="02020603050405020304" pitchFamily="18" charset="0"/>
              </a:rPr>
              <a:t>This screenshot shows which venue has hosted the most number of IPL matches. </a:t>
            </a:r>
            <a:endParaRPr lang="en-IN" sz="18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Conclusion and Future Scope </a:t>
            </a:r>
            <a:r>
              <a:rPr lang="en-US" dirty="0"/>
              <a:t> </a:t>
            </a:r>
            <a:endParaRPr lang="en-US" b="1" cap="small" dirty="0"/>
          </a:p>
        </p:txBody>
      </p:sp>
      <p:sp>
        <p:nvSpPr>
          <p:cNvPr id="3" name="Content Placeholder 2"/>
          <p:cNvSpPr>
            <a:spLocks noGrp="1"/>
          </p:cNvSpPr>
          <p:nvPr>
            <p:ph idx="1"/>
          </p:nvPr>
        </p:nvSpPr>
        <p:spPr>
          <a:xfrm>
            <a:off x="457200" y="1600200"/>
            <a:ext cx="8534400" cy="4525963"/>
          </a:xfrm>
        </p:spPr>
        <p:txBody>
          <a:bodyPr>
            <a:normAutofit fontScale="77500" lnSpcReduction="20000"/>
          </a:bodyPr>
          <a:lstStyle/>
          <a:p>
            <a:r>
              <a:rPr lang="en-US" b="1" cap="small" dirty="0"/>
              <a:t>Conclusion </a:t>
            </a:r>
          </a:p>
          <a:p>
            <a:pPr marL="457200" indent="-457200" algn="just">
              <a:buFont typeface="+mj-lt"/>
              <a:buAutoNum type="arabicParenR"/>
            </a:pPr>
            <a:r>
              <a:rPr lang="en-US" sz="2400" dirty="0"/>
              <a:t>In the paper we focus on IPL team data from various </a:t>
            </a:r>
            <a:r>
              <a:rPr lang="en-US" sz="2400" dirty="0" err="1"/>
              <a:t>years.WE</a:t>
            </a:r>
            <a:r>
              <a:rPr lang="en-US" sz="2400" dirty="0"/>
              <a:t> analyzed performance of various teams and players.</a:t>
            </a:r>
          </a:p>
          <a:p>
            <a:pPr marL="457200" indent="-457200" algn="just">
              <a:buFont typeface="+mj-lt"/>
              <a:buAutoNum type="arabicParenR"/>
            </a:pPr>
            <a:r>
              <a:rPr lang="en-US" sz="2400" dirty="0"/>
              <a:t>Various factors such as most successful team, most runs, role of toss in winning, overall performance were considered while analyzing.</a:t>
            </a:r>
          </a:p>
          <a:p>
            <a:pPr marL="457200" indent="-457200" algn="just">
              <a:buFont typeface="+mj-lt"/>
              <a:buAutoNum type="arabicParenR"/>
            </a:pPr>
            <a:r>
              <a:rPr lang="en-US" sz="2400" dirty="0"/>
              <a:t>The results of the study could be used to make future judgements for teams and players.</a:t>
            </a:r>
          </a:p>
          <a:p>
            <a:pPr marL="457200" indent="-457200" algn="just">
              <a:buFont typeface="+mj-lt"/>
              <a:buAutoNum type="arabicParenR"/>
            </a:pPr>
            <a:endParaRPr lang="en-US" sz="2400" dirty="0"/>
          </a:p>
          <a:p>
            <a:pPr algn="just"/>
            <a:r>
              <a:rPr lang="en-US" b="1" cap="small" dirty="0"/>
              <a:t>Future Scope </a:t>
            </a:r>
          </a:p>
          <a:p>
            <a:pPr marL="0" indent="0" algn="just">
              <a:buNone/>
            </a:pPr>
            <a:r>
              <a:rPr lang="en-US" sz="3000" cap="small" dirty="0"/>
              <a:t> we can further combine project </a:t>
            </a:r>
            <a:r>
              <a:rPr lang="en-US" sz="3000" cap="small" dirty="0" err="1"/>
              <a:t>eith</a:t>
            </a:r>
            <a:r>
              <a:rPr lang="en-US" sz="3000" cap="small" dirty="0"/>
              <a:t> machine learning and predict   match winner according to past performances this can be also used  different media to get better knowledge of </a:t>
            </a:r>
            <a:r>
              <a:rPr lang="en-US" sz="3000" cap="small" dirty="0" err="1"/>
              <a:t>ipl</a:t>
            </a:r>
            <a:r>
              <a:rPr lang="en-US" sz="3000" cap="small" dirty="0"/>
              <a:t> teams performance</a:t>
            </a:r>
          </a:p>
          <a:p>
            <a:pPr marL="457200" lvl="1" indent="0" algn="just">
              <a:buNone/>
            </a:pPr>
            <a:endParaRPr lang="en-US" cap="small" dirty="0">
              <a:latin typeface="+mj-lt"/>
            </a:endParaRPr>
          </a:p>
          <a:p>
            <a:pPr algn="just">
              <a:buNone/>
            </a:pPr>
            <a:r>
              <a:rPr lang="en-US" sz="2400" dirty="0">
                <a:solidFill>
                  <a:srgbClr val="FF0000"/>
                </a:solidFill>
              </a:rPr>
              <a:t>	</a:t>
            </a:r>
          </a:p>
          <a:p>
            <a:pPr algn="just">
              <a:buNone/>
            </a:pP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a:t>
            </a:r>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pPr marL="0" indent="0">
              <a:spcBef>
                <a:spcPts val="1200"/>
              </a:spcBef>
              <a:buNone/>
            </a:pPr>
            <a:endParaRPr lang="en-US" b="1" dirty="0"/>
          </a:p>
          <a:p>
            <a:pPr marL="0" indent="0">
              <a:spcBef>
                <a:spcPts val="1200"/>
              </a:spcBef>
              <a:buNone/>
            </a:pPr>
            <a:r>
              <a:rPr lang="en-US" b="1" dirty="0"/>
              <a:t>Div. H Batch 3 Group H9</a:t>
            </a:r>
          </a:p>
          <a:p>
            <a:pPr>
              <a:spcBef>
                <a:spcPts val="1200"/>
              </a:spcBef>
            </a:pPr>
            <a:r>
              <a:rPr lang="en-US" b="1" dirty="0"/>
              <a:t>Roll No 46-12010504-Ganesh </a:t>
            </a:r>
            <a:r>
              <a:rPr lang="en-US" b="1" dirty="0" err="1"/>
              <a:t>Karode</a:t>
            </a:r>
            <a:endParaRPr lang="en-US" dirty="0"/>
          </a:p>
          <a:p>
            <a:pPr lvl="1">
              <a:spcBef>
                <a:spcPts val="1200"/>
              </a:spcBef>
            </a:pPr>
            <a:r>
              <a:rPr lang="en-US" sz="2800" dirty="0"/>
              <a:t>IPL individual player data analytics for year 2015-2016</a:t>
            </a:r>
            <a:endParaRPr lang="en-US" dirty="0"/>
          </a:p>
          <a:p>
            <a:pPr>
              <a:spcBef>
                <a:spcPts val="1200"/>
              </a:spcBef>
            </a:pPr>
            <a:r>
              <a:rPr lang="en-US" b="1" dirty="0"/>
              <a:t>Roll No 47-12011084-Omkar </a:t>
            </a:r>
            <a:r>
              <a:rPr lang="en-US" b="1" dirty="0" err="1"/>
              <a:t>Karpe</a:t>
            </a:r>
            <a:endParaRPr lang="en-US" b="1" dirty="0"/>
          </a:p>
          <a:p>
            <a:pPr lvl="1">
              <a:spcBef>
                <a:spcPts val="1200"/>
              </a:spcBef>
            </a:pPr>
            <a:r>
              <a:rPr lang="en-US" sz="2900" dirty="0"/>
              <a:t> IPL team data analytics for year 2015-2019</a:t>
            </a:r>
          </a:p>
          <a:p>
            <a:pPr>
              <a:spcBef>
                <a:spcPts val="1200"/>
              </a:spcBef>
            </a:pPr>
            <a:r>
              <a:rPr lang="en-US" b="1" dirty="0"/>
              <a:t>Roll No 48-12010914-Kartik </a:t>
            </a:r>
            <a:r>
              <a:rPr lang="en-US" b="1" dirty="0" err="1"/>
              <a:t>Rupauliha</a:t>
            </a:r>
            <a:endParaRPr lang="en-US" b="1" dirty="0"/>
          </a:p>
          <a:p>
            <a:pPr lvl="1">
              <a:spcBef>
                <a:spcPts val="1200"/>
              </a:spcBef>
            </a:pPr>
            <a:r>
              <a:rPr lang="en-US" sz="2900" dirty="0"/>
              <a:t>IPL individual player data analytics for year 2019-2020</a:t>
            </a:r>
          </a:p>
          <a:p>
            <a:pPr>
              <a:spcBef>
                <a:spcPts val="1200"/>
              </a:spcBef>
            </a:pPr>
            <a:r>
              <a:rPr lang="en-US" b="1" dirty="0"/>
              <a:t>Roll No 49-12010397-Kartik Rajput</a:t>
            </a:r>
          </a:p>
          <a:p>
            <a:pPr lvl="1">
              <a:spcBef>
                <a:spcPts val="1200"/>
              </a:spcBef>
            </a:pPr>
            <a:r>
              <a:rPr lang="en-US" sz="2900" dirty="0"/>
              <a:t>WhatsApp Data Analytics</a:t>
            </a:r>
          </a:p>
          <a:p>
            <a:pPr lvl="1">
              <a:spcBef>
                <a:spcPts val="1200"/>
              </a:spcBef>
            </a:pPr>
            <a:r>
              <a:rPr lang="en-US" sz="2900" dirty="0"/>
              <a:t>GUI</a:t>
            </a:r>
          </a:p>
          <a:p>
            <a:pPr>
              <a:spcBef>
                <a:spcPts val="1200"/>
              </a:spcBef>
            </a:pPr>
            <a:r>
              <a:rPr lang="en-US" b="1" dirty="0"/>
              <a:t>Roll No 50-12011421-Nakul </a:t>
            </a:r>
            <a:r>
              <a:rPr lang="en-US" b="1" dirty="0" err="1"/>
              <a:t>Kasar</a:t>
            </a:r>
            <a:endParaRPr lang="en-US" b="1" dirty="0"/>
          </a:p>
          <a:p>
            <a:pPr lvl="1">
              <a:spcBef>
                <a:spcPts val="1200"/>
              </a:spcBef>
            </a:pPr>
            <a:r>
              <a:rPr lang="en-US" sz="2900" dirty="0"/>
              <a:t>IPL individual player data analytics for year 2017-2018</a:t>
            </a:r>
          </a:p>
          <a:p>
            <a:pPr>
              <a:spcBef>
                <a:spcPts val="1200"/>
              </a:spcBef>
            </a:pPr>
            <a:endParaRPr lang="en-US" b="1" dirty="0">
              <a:solidFill>
                <a:srgbClr val="C00000"/>
              </a:solidFill>
            </a:endParaRPr>
          </a:p>
          <a:p>
            <a:pPr>
              <a:spcBef>
                <a:spcPts val="1200"/>
              </a:spcBef>
            </a:pPr>
            <a:endParaRPr lang="en-US" b="1" dirty="0">
              <a:solidFill>
                <a:srgbClr val="C00000"/>
              </a:solidFill>
            </a:endParaRPr>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References</a:t>
            </a:r>
          </a:p>
        </p:txBody>
      </p:sp>
      <p:sp>
        <p:nvSpPr>
          <p:cNvPr id="3" name="Content Placeholder 2"/>
          <p:cNvSpPr>
            <a:spLocks noGrp="1"/>
          </p:cNvSpPr>
          <p:nvPr>
            <p:ph idx="1"/>
          </p:nvPr>
        </p:nvSpPr>
        <p:spPr>
          <a:xfrm>
            <a:off x="304800" y="1219200"/>
            <a:ext cx="8382000" cy="4906963"/>
          </a:xfrm>
        </p:spPr>
        <p:txBody>
          <a:bodyPr>
            <a:normAutofit/>
          </a:bodyPr>
          <a:lstStyle/>
          <a:p>
            <a:pPr marL="0" indent="0">
              <a:buNone/>
            </a:pPr>
            <a:r>
              <a:rPr lang="en-US" sz="1800" dirty="0">
                <a:solidFill>
                  <a:srgbClr val="000000"/>
                </a:solidFill>
                <a:effectLst/>
                <a:latin typeface="+mj-lt"/>
                <a:ea typeface="Times New Roman" panose="02020603050405020304" pitchFamily="18" charset="0"/>
              </a:rPr>
              <a:t>1 .</a:t>
            </a:r>
            <a:r>
              <a:rPr lang="en-US" sz="1800" dirty="0" err="1">
                <a:solidFill>
                  <a:srgbClr val="000000"/>
                </a:solidFill>
                <a:effectLst/>
                <a:latin typeface="Times New Roman" panose="02020603050405020304" pitchFamily="18" charset="0"/>
                <a:ea typeface="Times New Roman" panose="02020603050405020304" pitchFamily="18" charset="0"/>
              </a:rPr>
              <a:t>Youtube</a:t>
            </a:r>
            <a:r>
              <a:rPr lang="en-US" sz="1800" dirty="0">
                <a:solidFill>
                  <a:srgbClr val="000000"/>
                </a:solidFill>
                <a:effectLst/>
                <a:latin typeface="Times New Roman" panose="02020603050405020304" pitchFamily="18" charset="0"/>
                <a:ea typeface="Times New Roman" panose="02020603050405020304" pitchFamily="18" charset="0"/>
              </a:rPr>
              <a:t> tutorial Data Analytics with python by </a:t>
            </a:r>
            <a:r>
              <a:rPr lang="en-US" sz="1800" dirty="0" err="1">
                <a:solidFill>
                  <a:srgbClr val="000000"/>
                </a:solidFill>
                <a:effectLst/>
                <a:latin typeface="Times New Roman" panose="02020603050405020304" pitchFamily="18" charset="0"/>
                <a:ea typeface="Times New Roman" panose="02020603050405020304" pitchFamily="18" charset="0"/>
              </a:rPr>
              <a:t>freecodecamp</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lvl="0" indent="0" algn="just">
              <a:buNone/>
              <a:tabLst>
                <a:tab pos="228600" algn="l"/>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2. machinelearningknowledge.ai</a:t>
            </a:r>
            <a:endParaRPr lang="en-IN" sz="1800" dirty="0">
              <a:latin typeface="Times New Roman" panose="02020603050405020304" pitchFamily="18" charset="0"/>
              <a:ea typeface="Times New Roman" panose="02020603050405020304" pitchFamily="18" charset="0"/>
            </a:endParaRPr>
          </a:p>
          <a:p>
            <a:pPr marL="0" lvl="0" indent="0" algn="just">
              <a:buNone/>
              <a:tabLst>
                <a:tab pos="228600" algn="l"/>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3. </a:t>
            </a:r>
            <a:r>
              <a:rPr lang="en-US" sz="1800" dirty="0">
                <a:solidFill>
                  <a:srgbClr val="000000"/>
                </a:solidFill>
                <a:effectLst/>
                <a:latin typeface="Times New Roman" panose="02020603050405020304" pitchFamily="18" charset="0"/>
                <a:ea typeface="Times New Roman" panose="02020603050405020304" pitchFamily="18" charset="0"/>
              </a:rPr>
              <a:t>towardsdatascience.com</a:t>
            </a:r>
            <a:endParaRPr lang="en-IN" sz="1800" dirty="0">
              <a:effectLst/>
              <a:latin typeface="Times New Roman" panose="02020603050405020304" pitchFamily="18" charset="0"/>
              <a:ea typeface="Times New Roman" panose="02020603050405020304" pitchFamily="18" charset="0"/>
            </a:endParaRPr>
          </a:p>
          <a:p>
            <a:pPr marL="0" lvl="0" indent="0" algn="just">
              <a:buNone/>
              <a:tabLst>
                <a:tab pos="228600" algn="l"/>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4. Kaggle.com</a:t>
            </a:r>
            <a:endParaRPr lang="en-IN" sz="1800" dirty="0">
              <a:latin typeface="Times New Roman" panose="02020603050405020304" pitchFamily="18" charset="0"/>
              <a:ea typeface="Times New Roman" panose="02020603050405020304" pitchFamily="18" charset="0"/>
            </a:endParaRPr>
          </a:p>
          <a:p>
            <a:pPr marL="0" lvl="0" indent="0" algn="just">
              <a:buNone/>
              <a:tabLst>
                <a:tab pos="228600" algn="l"/>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5. </a:t>
            </a:r>
            <a:r>
              <a:rPr lang="en-US" sz="1800" dirty="0">
                <a:solidFill>
                  <a:srgbClr val="000000"/>
                </a:solidFill>
                <a:effectLst/>
                <a:latin typeface="Times New Roman" panose="02020603050405020304" pitchFamily="18" charset="0"/>
                <a:ea typeface="Times New Roman" panose="02020603050405020304" pitchFamily="18" charset="0"/>
              </a:rPr>
              <a:t>GeeksForGeeks.com</a:t>
            </a:r>
            <a:endParaRPr lang="en-IN" sz="1800" dirty="0">
              <a:latin typeface="Times New Roman" panose="02020603050405020304" pitchFamily="18" charset="0"/>
              <a:ea typeface="Times New Roman" panose="02020603050405020304" pitchFamily="18" charset="0"/>
            </a:endParaRPr>
          </a:p>
          <a:p>
            <a:pPr marL="0" lvl="0" indent="0" algn="just">
              <a:buNone/>
              <a:tabLst>
                <a:tab pos="228600" algn="l"/>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6. </a:t>
            </a:r>
            <a:r>
              <a:rPr lang="en-US" sz="1800" dirty="0">
                <a:solidFill>
                  <a:srgbClr val="000000"/>
                </a:solidFill>
                <a:effectLst/>
                <a:latin typeface="Times New Roman" panose="02020603050405020304" pitchFamily="18" charset="0"/>
                <a:ea typeface="Times New Roman" panose="02020603050405020304" pitchFamily="18" charset="0"/>
              </a:rPr>
              <a:t>w3schools.com</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solidFill>
                  <a:srgbClr val="FF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buNone/>
            </a:pP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8229600" cy="1143000"/>
          </a:xfrm>
        </p:spPr>
        <p:txBody>
          <a:bodyPr>
            <a:noAutofit/>
          </a:bodyPr>
          <a:lstStyle/>
          <a:p>
            <a:r>
              <a:rPr lang="en-US" sz="9600" b="1" dirty="0"/>
              <a:t>Thank You</a:t>
            </a:r>
          </a:p>
        </p:txBody>
      </p:sp>
      <p:sp>
        <p:nvSpPr>
          <p:cNvPr id="4" name="Slide Number Placeholder 3"/>
          <p:cNvSpPr>
            <a:spLocks noGrp="1"/>
          </p:cNvSpPr>
          <p:nvPr>
            <p:ph type="sldNum" sz="quarter" idx="12"/>
          </p:nvPr>
        </p:nvSpPr>
        <p:spPr/>
        <p:txBody>
          <a:bodyPr/>
          <a:lstStyle/>
          <a:p>
            <a:fld id="{BD29847A-037B-4C47-B8E3-5257362A4C86}" type="slidenum">
              <a:rPr lang="en-US" smtClean="0"/>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5867400" cy="1143000"/>
          </a:xfrm>
        </p:spPr>
        <p:txBody>
          <a:bodyPr/>
          <a:lstStyle/>
          <a:p>
            <a:r>
              <a:rPr lang="en-US" b="1" dirty="0"/>
              <a:t>OUTLINE</a:t>
            </a:r>
          </a:p>
        </p:txBody>
      </p:sp>
      <p:sp>
        <p:nvSpPr>
          <p:cNvPr id="3" name="Content Placeholder 2"/>
          <p:cNvSpPr>
            <a:spLocks noGrp="1"/>
          </p:cNvSpPr>
          <p:nvPr>
            <p:ph idx="1"/>
          </p:nvPr>
        </p:nvSpPr>
        <p:spPr>
          <a:xfrm>
            <a:off x="2133600" y="1371600"/>
            <a:ext cx="5410200" cy="4800600"/>
          </a:xfrm>
        </p:spPr>
        <p:txBody>
          <a:bodyPr>
            <a:normAutofit/>
          </a:bodyPr>
          <a:lstStyle/>
          <a:p>
            <a:r>
              <a:rPr lang="en-US" b="1" cap="small" dirty="0"/>
              <a:t>Introduction </a:t>
            </a:r>
          </a:p>
          <a:p>
            <a:r>
              <a:rPr lang="en-US" b="1" cap="small" dirty="0"/>
              <a:t>problem statement</a:t>
            </a:r>
          </a:p>
          <a:p>
            <a:r>
              <a:rPr lang="en-US" b="1" cap="small" dirty="0"/>
              <a:t>objectives and aim </a:t>
            </a:r>
          </a:p>
          <a:p>
            <a:r>
              <a:rPr lang="en-US" b="1" cap="small" dirty="0"/>
              <a:t>background</a:t>
            </a:r>
          </a:p>
          <a:p>
            <a:r>
              <a:rPr lang="en-US" b="1" cap="small" dirty="0"/>
              <a:t>Implementation</a:t>
            </a:r>
          </a:p>
          <a:p>
            <a:r>
              <a:rPr lang="en-US" b="1" cap="small" dirty="0"/>
              <a:t>Results and discussion</a:t>
            </a:r>
          </a:p>
          <a:p>
            <a:r>
              <a:rPr lang="en-US" b="1" cap="small" dirty="0"/>
              <a:t>Conclusion and Future Scope </a:t>
            </a:r>
            <a:r>
              <a:rPr lang="en-US" dirty="0"/>
              <a:t> </a:t>
            </a:r>
            <a:endParaRPr lang="en-US" b="1" cap="small" dirty="0"/>
          </a:p>
          <a:p>
            <a:r>
              <a:rPr lang="en-US" b="1" cap="small" dirty="0"/>
              <a:t>References</a:t>
            </a:r>
          </a:p>
          <a:p>
            <a:endParaRPr lang="en-US" b="1" cap="small" dirty="0"/>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Introduction </a:t>
            </a:r>
          </a:p>
        </p:txBody>
      </p:sp>
      <p:sp>
        <p:nvSpPr>
          <p:cNvPr id="3" name="Content Placeholder 2"/>
          <p:cNvSpPr>
            <a:spLocks noGrp="1"/>
          </p:cNvSpPr>
          <p:nvPr>
            <p:ph idx="1"/>
          </p:nvPr>
        </p:nvSpPr>
        <p:spPr>
          <a:xfrm>
            <a:off x="457200" y="1600200"/>
            <a:ext cx="8229600" cy="5121275"/>
          </a:xfrm>
        </p:spPr>
        <p:txBody>
          <a:bodyPr>
            <a:normAutofit fontScale="92500" lnSpcReduction="10000"/>
          </a:bodyPr>
          <a:lstStyle/>
          <a:p>
            <a:r>
              <a:rPr lang="en-US" dirty="0"/>
              <a:t>Indian Premier League (IPL) is a professional Twenty20 cricket league, contested by eight teams based out of different Indian cities.</a:t>
            </a:r>
          </a:p>
          <a:p>
            <a:r>
              <a:rPr lang="en-US" dirty="0"/>
              <a:t>After the start of IPL, Indian cricket standards reached an ultimate level and many talented players got a chance to prove themselves in a platform like IPL where many international cricketers play together. </a:t>
            </a:r>
          </a:p>
          <a:p>
            <a:r>
              <a:rPr lang="en-US" dirty="0"/>
              <a:t>The league was founded by BCCI in 2007 and is now the most attended cricket league in the world and ranks sixth among all sports league.</a:t>
            </a:r>
          </a:p>
        </p:txBody>
      </p:sp>
      <p:sp>
        <p:nvSpPr>
          <p:cNvPr id="4" name="Slide Number Placeholder 3"/>
          <p:cNvSpPr>
            <a:spLocks noGrp="1"/>
          </p:cNvSpPr>
          <p:nvPr>
            <p:ph type="sldNum" sz="quarter" idx="12"/>
          </p:nvPr>
        </p:nvSpPr>
        <p:spPr/>
        <p:txBody>
          <a:bodyPr/>
          <a:lstStyle/>
          <a:p>
            <a:fld id="{BD29847A-037B-4C47-B8E3-5257362A4C8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small" dirty="0"/>
              <a:t>problem statement</a:t>
            </a:r>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T</a:t>
            </a:r>
            <a:r>
              <a:rPr lang="en-US" sz="2800" b="0" i="0" dirty="0">
                <a:effectLst/>
                <a:latin typeface="Calibri" panose="020F0502020204030204" pitchFamily="34" charset="0"/>
                <a:cs typeface="Calibri" panose="020F0502020204030204" pitchFamily="34" charset="0"/>
              </a:rPr>
              <a:t>his analysis of IPL data from 2008 to 20120 is done using python packages like numpy, pandas, matplotlib, seaborn and </a:t>
            </a:r>
            <a:r>
              <a:rPr lang="en-US" sz="2800" b="0" i="0" dirty="0" err="1">
                <a:effectLst/>
                <a:latin typeface="Calibri" panose="020F0502020204030204" pitchFamily="34" charset="0"/>
                <a:cs typeface="Calibri" panose="020F0502020204030204" pitchFamily="34" charset="0"/>
              </a:rPr>
              <a:t>plotly</a:t>
            </a:r>
            <a:r>
              <a:rPr lang="en-US" sz="2800" b="0" i="0" dirty="0">
                <a:effectLst/>
                <a:latin typeface="Calibri" panose="020F0502020204030204" pitchFamily="34" charset="0"/>
                <a:cs typeface="Calibri" panose="020F0502020204030204" pitchFamily="34" charset="0"/>
              </a:rPr>
              <a:t>. This Exploratory Data Analysis will help us to find patterns in data, determining relationships in data. We will try to identify the team with most number of wins, </a:t>
            </a:r>
            <a:r>
              <a:rPr lang="en-US" sz="2800" dirty="0">
                <a:latin typeface="Calibri" panose="020F0502020204030204" pitchFamily="34" charset="0"/>
                <a:cs typeface="Calibri" panose="020F0502020204030204" pitchFamily="34" charset="0"/>
              </a:rPr>
              <a:t>players with maximum runs, bowlers with maximum wickets along with many other easy to understand similar analytics.</a:t>
            </a:r>
          </a:p>
        </p:txBody>
      </p:sp>
      <p:sp>
        <p:nvSpPr>
          <p:cNvPr id="4" name="Slide Number Placeholder 3"/>
          <p:cNvSpPr>
            <a:spLocks noGrp="1"/>
          </p:cNvSpPr>
          <p:nvPr>
            <p:ph type="sldNum" sz="quarter" idx="12"/>
          </p:nvPr>
        </p:nvSpPr>
        <p:spPr/>
        <p:txBody>
          <a:bodyPr/>
          <a:lstStyle/>
          <a:p>
            <a:fld id="{BD29847A-037B-4C47-B8E3-5257362A4C8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800"/>
            <a:ext cx="8229600" cy="949325"/>
          </a:xfrm>
        </p:spPr>
        <p:txBody>
          <a:bodyPr/>
          <a:lstStyle/>
          <a:p>
            <a:r>
              <a:rPr lang="en-US" b="1" cap="small" dirty="0"/>
              <a:t>objectives and aim </a:t>
            </a:r>
          </a:p>
        </p:txBody>
      </p:sp>
      <p:sp>
        <p:nvSpPr>
          <p:cNvPr id="3" name="Content Placeholder 2"/>
          <p:cNvSpPr>
            <a:spLocks noGrp="1"/>
          </p:cNvSpPr>
          <p:nvPr>
            <p:ph idx="1"/>
          </p:nvPr>
        </p:nvSpPr>
        <p:spPr>
          <a:xfrm>
            <a:off x="457200" y="1395412"/>
            <a:ext cx="8229600" cy="2454276"/>
          </a:xfrm>
        </p:spPr>
        <p:txBody>
          <a:bodyPr>
            <a:normAutofit fontScale="77500" lnSpcReduction="20000"/>
          </a:bodyPr>
          <a:lstStyle/>
          <a:p>
            <a:pPr marL="0" indent="0">
              <a:lnSpc>
                <a:spcPct val="120000"/>
              </a:lnSpc>
              <a:spcBef>
                <a:spcPct val="0"/>
              </a:spcBef>
              <a:buNone/>
            </a:pPr>
            <a:r>
              <a:rPr lang="en-US" sz="5200" b="1" cap="small" dirty="0">
                <a:latin typeface="+mj-lt"/>
                <a:ea typeface="+mj-ea"/>
                <a:cs typeface="+mj-cs"/>
              </a:rPr>
              <a:t>objectives</a:t>
            </a:r>
          </a:p>
          <a:p>
            <a:r>
              <a:rPr lang="en-US" dirty="0"/>
              <a:t>Providing an in-depth statistical details of batting, bowling and fielding along with fixtures, results and team standings.</a:t>
            </a:r>
          </a:p>
          <a:p>
            <a:r>
              <a:rPr lang="en-US" dirty="0"/>
              <a:t>Also providing team specific records and individual player stats and vital records.  </a:t>
            </a:r>
          </a:p>
        </p:txBody>
      </p:sp>
      <p:sp>
        <p:nvSpPr>
          <p:cNvPr id="6" name="Slide Number Placeholder 5"/>
          <p:cNvSpPr>
            <a:spLocks noGrp="1"/>
          </p:cNvSpPr>
          <p:nvPr>
            <p:ph type="sldNum" sz="quarter" idx="12"/>
          </p:nvPr>
        </p:nvSpPr>
        <p:spPr/>
        <p:txBody>
          <a:bodyPr/>
          <a:lstStyle/>
          <a:p>
            <a:fld id="{BD29847A-037B-4C47-B8E3-5257362A4C86}" type="slidenum">
              <a:rPr lang="en-US" smtClean="0"/>
              <a:pPr/>
              <a:t>5</a:t>
            </a:fld>
            <a:endParaRPr lang="en-US"/>
          </a:p>
        </p:txBody>
      </p:sp>
      <p:sp>
        <p:nvSpPr>
          <p:cNvPr id="4" name="Title 1"/>
          <p:cNvSpPr txBox="1">
            <a:spLocks/>
          </p:cNvSpPr>
          <p:nvPr/>
        </p:nvSpPr>
        <p:spPr>
          <a:xfrm>
            <a:off x="533400" y="3717925"/>
            <a:ext cx="8229600" cy="11430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small" spc="0" normalizeH="0" baseline="0" noProof="0" dirty="0">
                <a:ln>
                  <a:noFill/>
                </a:ln>
                <a:solidFill>
                  <a:schemeClr val="tx1"/>
                </a:solidFill>
                <a:effectLst/>
                <a:uLnTx/>
                <a:uFillTx/>
                <a:latin typeface="+mj-lt"/>
                <a:ea typeface="+mj-ea"/>
                <a:cs typeface="+mj-cs"/>
              </a:rPr>
              <a:t>aim </a:t>
            </a:r>
          </a:p>
        </p:txBody>
      </p:sp>
      <p:sp>
        <p:nvSpPr>
          <p:cNvPr id="5" name="Content Placeholder 2"/>
          <p:cNvSpPr txBox="1">
            <a:spLocks/>
          </p:cNvSpPr>
          <p:nvPr/>
        </p:nvSpPr>
        <p:spPr>
          <a:xfrm>
            <a:off x="609600" y="4829174"/>
            <a:ext cx="8229600" cy="1647826"/>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Our aim is developing a GUI based IPL data Analyzer which </a:t>
            </a:r>
            <a:r>
              <a:rPr lang="en-US" sz="3200" dirty="0"/>
              <a:t>will have a simple interface and would show analyzed IPL data in an easy to understand form and assess performances of different teams and players over the years in different seasons of The IPL.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cap="small" dirty="0"/>
              <a:t>background</a:t>
            </a:r>
          </a:p>
        </p:txBody>
      </p:sp>
      <p:sp>
        <p:nvSpPr>
          <p:cNvPr id="3" name="Content Placeholder 2"/>
          <p:cNvSpPr>
            <a:spLocks noGrp="1"/>
          </p:cNvSpPr>
          <p:nvPr>
            <p:ph idx="1"/>
          </p:nvPr>
        </p:nvSpPr>
        <p:spPr>
          <a:xfrm>
            <a:off x="457200" y="808038"/>
            <a:ext cx="8229600" cy="6049962"/>
          </a:xfrm>
        </p:spPr>
        <p:txBody>
          <a:bodyPr>
            <a:normAutofit fontScale="77500" lnSpcReduction="20000"/>
          </a:bodyPr>
          <a:lstStyle/>
          <a:p>
            <a:r>
              <a:rPr lang="en-US" sz="2800" b="0" dirty="0">
                <a:solidFill>
                  <a:srgbClr val="111111"/>
                </a:solidFill>
                <a:effectLst/>
                <a:latin typeface="+mj-lt"/>
              </a:rPr>
              <a:t>IPL Data Analysis and Visualization Project using Python from machinelearningknowledge.ai where the programmer has explored interesting insights from the data of IPL matches like most run by a player, most wicket taken by a player, and much more from IPL Season 2008-2020. </a:t>
            </a:r>
          </a:p>
          <a:p>
            <a:r>
              <a:rPr lang="en-US" sz="2800" i="0" dirty="0">
                <a:solidFill>
                  <a:srgbClr val="292929"/>
                </a:solidFill>
                <a:effectLst/>
              </a:rPr>
              <a:t>Analyzing IPL Data to begin Data Analytics with Python from towardsdatascience.com shows how to get started with different python libraries such as numpy, pandas, matplotlib and seaborn. It shows various analysis such as total number of matches, maximum winning margin, season with most number of matches etc.</a:t>
            </a:r>
          </a:p>
          <a:p>
            <a:endParaRPr lang="en-US" sz="2800" i="0" dirty="0">
              <a:solidFill>
                <a:srgbClr val="292929"/>
              </a:solidFill>
              <a:effectLst/>
            </a:endParaRPr>
          </a:p>
          <a:p>
            <a:r>
              <a:rPr lang="en-US" sz="2800" b="1" dirty="0">
                <a:solidFill>
                  <a:srgbClr val="292929"/>
                </a:solidFill>
              </a:rPr>
              <a:t>Limitations/Challenges</a:t>
            </a:r>
          </a:p>
          <a:p>
            <a:pPr lvl="1"/>
            <a:r>
              <a:rPr lang="en-US" sz="2700" dirty="0"/>
              <a:t>Collecting data itself will be an arduous task. Since we will be taking different entities, discovering the relationships between them and what kind of conclusions we get from these relationships is a really interesting yet tiring challenge that we faced.</a:t>
            </a:r>
            <a:endParaRPr lang="en-US" sz="2700" b="1" i="0" dirty="0">
              <a:effectLst/>
            </a:endParaRPr>
          </a:p>
          <a:p>
            <a:r>
              <a:rPr lang="en-US" sz="2800" b="1" dirty="0">
                <a:solidFill>
                  <a:srgbClr val="292929"/>
                </a:solidFill>
              </a:rPr>
              <a:t>Result</a:t>
            </a:r>
          </a:p>
          <a:p>
            <a:pPr lvl="1"/>
            <a:r>
              <a:rPr lang="en-US" sz="2700" dirty="0">
                <a:effectLst/>
                <a:ea typeface="Times New Roman" panose="02020603050405020304" pitchFamily="18" charset="0"/>
              </a:rPr>
              <a:t>After completion of our project, we would be able to give a detailed analysis of data from IPL in form of various charts, plots and graphs which will help us assess the performances of different teams and players over the years.</a:t>
            </a:r>
          </a:p>
          <a:p>
            <a:pPr lvl="1"/>
            <a:endParaRPr lang="en-US" sz="2400" dirty="0">
              <a:effectLst/>
              <a:ea typeface="Times New Roman" panose="02020603050405020304" pitchFamily="18" charset="0"/>
            </a:endParaRPr>
          </a:p>
          <a:p>
            <a:pPr marL="2286000" lvl="5" indent="0">
              <a:buNone/>
            </a:pPr>
            <a:endParaRPr lang="en-US" sz="1600" b="1" dirty="0">
              <a:solidFill>
                <a:srgbClr val="292929"/>
              </a:solidFill>
            </a:endParaRPr>
          </a:p>
          <a:p>
            <a:pPr lvl="1"/>
            <a:endParaRPr lang="en-US" sz="2400" b="1" i="0" dirty="0">
              <a:solidFill>
                <a:srgbClr val="292929"/>
              </a:solidFill>
              <a:effectLst/>
            </a:endParaRPr>
          </a:p>
          <a:p>
            <a:pPr marL="0" indent="0">
              <a:buNone/>
            </a:pPr>
            <a:endParaRPr lang="en-US" sz="2800" i="0" dirty="0">
              <a:solidFill>
                <a:srgbClr val="292929"/>
              </a:solidFill>
              <a:effectLst/>
            </a:endParaRPr>
          </a:p>
          <a:p>
            <a:endParaRPr lang="en-US" sz="2800" b="0" dirty="0">
              <a:solidFill>
                <a:srgbClr val="111111"/>
              </a:solidFill>
              <a:effectLst/>
              <a:latin typeface="+mj-lt"/>
            </a:endParaRPr>
          </a:p>
          <a:p>
            <a:pPr marL="0" indent="0">
              <a:buNone/>
            </a:pPr>
            <a:endParaRPr lang="en-US" sz="2800" b="0" dirty="0">
              <a:solidFill>
                <a:srgbClr val="111111"/>
              </a:solidFill>
              <a:effectLst/>
              <a:latin typeface="+mj-lt"/>
            </a:endParaRPr>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a:t>
            </a:r>
          </a:p>
        </p:txBody>
      </p:sp>
      <p:sp>
        <p:nvSpPr>
          <p:cNvPr id="3" name="Content Placeholder 2"/>
          <p:cNvSpPr>
            <a:spLocks noGrp="1"/>
          </p:cNvSpPr>
          <p:nvPr>
            <p:ph idx="1"/>
          </p:nvPr>
        </p:nvSpPr>
        <p:spPr>
          <a:xfrm>
            <a:off x="457200" y="1830387"/>
            <a:ext cx="8229600" cy="4525963"/>
          </a:xfrm>
        </p:spPr>
        <p:txBody>
          <a:bodyPr>
            <a:normAutofit/>
          </a:bodyPr>
          <a:lstStyle/>
          <a:p>
            <a:r>
              <a:rPr lang="en-US" b="1" dirty="0"/>
              <a:t>Category of the project </a:t>
            </a:r>
          </a:p>
          <a:p>
            <a:pPr lvl="1"/>
            <a:r>
              <a:rPr lang="en-US" dirty="0"/>
              <a:t>Data Analytics</a:t>
            </a:r>
          </a:p>
          <a:p>
            <a:r>
              <a:rPr lang="en-US" b="1" dirty="0"/>
              <a:t>Tools / Platform</a:t>
            </a:r>
          </a:p>
          <a:p>
            <a:pPr lvl="1">
              <a:buFont typeface="Calibri" panose="020F0502020204030204" pitchFamily="34" charset="0"/>
              <a:buChar char="ꟷ"/>
            </a:pPr>
            <a:r>
              <a:rPr lang="en-US" dirty="0"/>
              <a:t> Python 3.9</a:t>
            </a:r>
            <a:endParaRPr lang="en-US" b="1" dirty="0"/>
          </a:p>
          <a:p>
            <a:r>
              <a:rPr lang="en-US" b="1" dirty="0"/>
              <a:t>Front end-Backend Software Requirement</a:t>
            </a:r>
          </a:p>
          <a:p>
            <a:pPr lvl="1"/>
            <a:r>
              <a:rPr lang="en-US" dirty="0"/>
              <a:t>Spyder</a:t>
            </a:r>
          </a:p>
          <a:p>
            <a:pPr lvl="1"/>
            <a:r>
              <a:rPr lang="en-US" dirty="0"/>
              <a:t>Jupyter Notebook</a:t>
            </a:r>
          </a:p>
          <a:p>
            <a:pPr lvl="1">
              <a:buNone/>
            </a:pPr>
            <a:endParaRPr lang="en-US" b="1" dirty="0"/>
          </a:p>
          <a:p>
            <a:endParaRPr lang="en-US" dirty="0"/>
          </a:p>
          <a:p>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 (Cont.)</a:t>
            </a:r>
          </a:p>
        </p:txBody>
      </p:sp>
      <p:sp>
        <p:nvSpPr>
          <p:cNvPr id="3" name="Content Placeholder 2"/>
          <p:cNvSpPr>
            <a:spLocks noGrp="1"/>
          </p:cNvSpPr>
          <p:nvPr>
            <p:ph idx="1"/>
          </p:nvPr>
        </p:nvSpPr>
        <p:spPr/>
        <p:txBody>
          <a:bodyPr>
            <a:normAutofit lnSpcReduction="10000"/>
          </a:bodyPr>
          <a:lstStyle/>
          <a:p>
            <a:r>
              <a:rPr lang="en-US" b="1" dirty="0"/>
              <a:t>Modules / Features</a:t>
            </a:r>
          </a:p>
          <a:p>
            <a:pPr lvl="1"/>
            <a:r>
              <a:rPr lang="en-US" dirty="0"/>
              <a:t>Simple, easy to use GUI.</a:t>
            </a:r>
          </a:p>
          <a:p>
            <a:pPr lvl="1"/>
            <a:r>
              <a:rPr lang="en-US" dirty="0"/>
              <a:t>Able to analyze</a:t>
            </a:r>
          </a:p>
          <a:p>
            <a:pPr lvl="2"/>
            <a:r>
              <a:rPr lang="en-US" dirty="0"/>
              <a:t>Most successful team in IPL.</a:t>
            </a:r>
          </a:p>
          <a:p>
            <a:pPr lvl="2"/>
            <a:r>
              <a:rPr lang="en-US" dirty="0"/>
              <a:t>Maximum runs scored by players and teams. </a:t>
            </a:r>
          </a:p>
          <a:p>
            <a:pPr lvl="2"/>
            <a:r>
              <a:rPr lang="en-US" dirty="0"/>
              <a:t>Maximum wickets taken.</a:t>
            </a:r>
          </a:p>
          <a:p>
            <a:pPr lvl="2"/>
            <a:r>
              <a:rPr lang="en-US" dirty="0"/>
              <a:t>Player with most man of the match awards.</a:t>
            </a:r>
          </a:p>
          <a:p>
            <a:pPr lvl="2"/>
            <a:r>
              <a:rPr lang="en-US" dirty="0"/>
              <a:t>Umpires standing in maximum number of matches.</a:t>
            </a:r>
          </a:p>
          <a:p>
            <a:pPr lvl="2"/>
            <a:r>
              <a:rPr lang="en-US" dirty="0"/>
              <a:t>Cities which hosted most number of matches.</a:t>
            </a:r>
          </a:p>
          <a:p>
            <a:pPr lvl="2"/>
            <a:r>
              <a:rPr lang="en-US" dirty="0"/>
              <a:t>Players who have bowled most number of overs etc. </a:t>
            </a:r>
          </a:p>
          <a:p>
            <a:pPr lvl="2"/>
            <a:endParaRPr lang="en-US" dirty="0"/>
          </a:p>
          <a:p>
            <a:pPr marL="0" indent="0">
              <a:buNone/>
            </a:pPr>
            <a:endParaRPr lang="en-US" dirty="0"/>
          </a:p>
          <a:p>
            <a:pPr marL="0" indent="0">
              <a:buNone/>
            </a:pP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1143000"/>
          </a:xfrm>
        </p:spPr>
        <p:txBody>
          <a:bodyPr/>
          <a:lstStyle/>
          <a:p>
            <a:r>
              <a:rPr lang="en-US" b="1" cap="small" dirty="0"/>
              <a:t>Implementation (Cont.)</a:t>
            </a:r>
          </a:p>
        </p:txBody>
      </p:sp>
      <p:sp>
        <p:nvSpPr>
          <p:cNvPr id="3" name="Content Placeholder 2"/>
          <p:cNvSpPr>
            <a:spLocks noGrp="1"/>
          </p:cNvSpPr>
          <p:nvPr>
            <p:ph idx="1"/>
          </p:nvPr>
        </p:nvSpPr>
        <p:spPr>
          <a:xfrm>
            <a:off x="457200" y="1295400"/>
            <a:ext cx="8229600" cy="4525963"/>
          </a:xfrm>
        </p:spPr>
        <p:txBody>
          <a:bodyPr>
            <a:normAutofit/>
          </a:bodyPr>
          <a:lstStyle/>
          <a:p>
            <a:pPr marL="0" lvl="1" indent="0">
              <a:buNone/>
            </a:pPr>
            <a:r>
              <a:rPr lang="en-US" sz="3200" b="1" dirty="0"/>
              <a:t>System Architecture (Block Diagram):</a:t>
            </a:r>
          </a:p>
          <a:p>
            <a:pPr marL="0" indent="0">
              <a:buNone/>
            </a:pPr>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9</a:t>
            </a:fld>
            <a:endParaRPr lang="en-US"/>
          </a:p>
        </p:txBody>
      </p:sp>
      <p:sp>
        <p:nvSpPr>
          <p:cNvPr id="5" name="Rectangle 4">
            <a:extLst>
              <a:ext uri="{FF2B5EF4-FFF2-40B4-BE49-F238E27FC236}">
                <a16:creationId xmlns:a16="http://schemas.microsoft.com/office/drawing/2014/main" id="{3DA6CE92-3DB7-42A0-B6AD-E07A76037CFC}"/>
              </a:ext>
            </a:extLst>
          </p:cNvPr>
          <p:cNvSpPr/>
          <p:nvPr/>
        </p:nvSpPr>
        <p:spPr>
          <a:xfrm>
            <a:off x="990599" y="2348303"/>
            <a:ext cx="7315200" cy="37338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IN"/>
          </a:p>
        </p:txBody>
      </p:sp>
      <p:sp>
        <p:nvSpPr>
          <p:cNvPr id="6" name="Rectangle 5">
            <a:extLst>
              <a:ext uri="{FF2B5EF4-FFF2-40B4-BE49-F238E27FC236}">
                <a16:creationId xmlns:a16="http://schemas.microsoft.com/office/drawing/2014/main" id="{3BF69485-AC71-4F43-9FFE-61633CF7A680}"/>
              </a:ext>
            </a:extLst>
          </p:cNvPr>
          <p:cNvSpPr/>
          <p:nvPr/>
        </p:nvSpPr>
        <p:spPr>
          <a:xfrm>
            <a:off x="1637528" y="2567940"/>
            <a:ext cx="1668780" cy="289560"/>
          </a:xfrm>
          <a:prstGeom prst="rect">
            <a:avLst/>
          </a:prstGeom>
          <a:solidFill>
            <a:schemeClr val="accent4">
              <a:lumMod val="75000"/>
            </a:schemeClr>
          </a:solidFill>
          <a:ln>
            <a:solidFill>
              <a:schemeClr val="bg1"/>
            </a:solidFill>
          </a:ln>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IN" sz="1100" dirty="0">
                <a:ea typeface="Calibri" panose="020F0502020204030204" pitchFamily="34" charset="0"/>
                <a:cs typeface="Mangal" panose="02040503050203030202" pitchFamily="18" charset="0"/>
              </a:rPr>
              <a:t>IPL </a:t>
            </a:r>
            <a:r>
              <a:rPr lang="en-IN" sz="1100" dirty="0">
                <a:effectLst/>
                <a:ea typeface="Calibri" panose="020F0502020204030204" pitchFamily="34" charset="0"/>
                <a:cs typeface="Mangal" panose="02040503050203030202" pitchFamily="18" charset="0"/>
              </a:rPr>
              <a:t> Data Analytics</a:t>
            </a:r>
          </a:p>
        </p:txBody>
      </p:sp>
      <p:sp>
        <p:nvSpPr>
          <p:cNvPr id="7" name="Arrow: Down 6">
            <a:extLst>
              <a:ext uri="{FF2B5EF4-FFF2-40B4-BE49-F238E27FC236}">
                <a16:creationId xmlns:a16="http://schemas.microsoft.com/office/drawing/2014/main" id="{E2ABA6D0-13B1-4115-B11C-6E05FBE181C4}"/>
              </a:ext>
            </a:extLst>
          </p:cNvPr>
          <p:cNvSpPr/>
          <p:nvPr/>
        </p:nvSpPr>
        <p:spPr>
          <a:xfrm rot="16200000">
            <a:off x="5593080" y="3574056"/>
            <a:ext cx="213360" cy="228600"/>
          </a:xfrm>
          <a:prstGeom prst="downArrow">
            <a:avLst/>
          </a:prstGeom>
          <a:solidFill>
            <a:schemeClr val="tx2">
              <a:lumMod val="50000"/>
            </a:schemeClr>
          </a:solidFill>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9" name="Rectangle 8">
            <a:extLst>
              <a:ext uri="{FF2B5EF4-FFF2-40B4-BE49-F238E27FC236}">
                <a16:creationId xmlns:a16="http://schemas.microsoft.com/office/drawing/2014/main" id="{D415889D-00CD-4F1F-A0B7-26829EFE4DC1}"/>
              </a:ext>
            </a:extLst>
          </p:cNvPr>
          <p:cNvSpPr/>
          <p:nvPr/>
        </p:nvSpPr>
        <p:spPr>
          <a:xfrm>
            <a:off x="1308606" y="3576579"/>
            <a:ext cx="1508760" cy="289560"/>
          </a:xfrm>
          <a:prstGeom prst="rect">
            <a:avLst/>
          </a:prstGeom>
          <a:solidFill>
            <a:schemeClr val="accent1">
              <a:lumMod val="60000"/>
              <a:lumOff val="40000"/>
            </a:schemeClr>
          </a:solidFill>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IN" sz="1100" dirty="0">
                <a:effectLst/>
                <a:ea typeface="Calibri" panose="020F0502020204030204" pitchFamily="34" charset="0"/>
                <a:cs typeface="Mangal" panose="02040503050203030202" pitchFamily="18" charset="0"/>
              </a:rPr>
              <a:t>Getting .</a:t>
            </a:r>
            <a:r>
              <a:rPr lang="en-IN" sz="1100" dirty="0">
                <a:ea typeface="Calibri" panose="020F0502020204030204" pitchFamily="34" charset="0"/>
                <a:cs typeface="Mangal" panose="02040503050203030202" pitchFamily="18" charset="0"/>
              </a:rPr>
              <a:t>csv</a:t>
            </a:r>
            <a:r>
              <a:rPr lang="en-IN" sz="1100" dirty="0">
                <a:effectLst/>
                <a:ea typeface="Calibri" panose="020F0502020204030204" pitchFamily="34" charset="0"/>
                <a:cs typeface="Mangal" panose="02040503050203030202" pitchFamily="18" charset="0"/>
              </a:rPr>
              <a:t> file of </a:t>
            </a:r>
            <a:r>
              <a:rPr lang="en-IN" sz="1100" dirty="0">
                <a:ea typeface="Calibri" panose="020F0502020204030204" pitchFamily="34" charset="0"/>
                <a:cs typeface="Mangal" panose="02040503050203030202" pitchFamily="18" charset="0"/>
              </a:rPr>
              <a:t>ipl</a:t>
            </a:r>
            <a:endParaRPr lang="en-IN" sz="1100" dirty="0">
              <a:effectLst/>
              <a:ea typeface="Calibri" panose="020F0502020204030204" pitchFamily="34" charset="0"/>
              <a:cs typeface="Mangal" panose="02040503050203030202" pitchFamily="18" charset="0"/>
            </a:endParaRPr>
          </a:p>
        </p:txBody>
      </p:sp>
      <p:sp>
        <p:nvSpPr>
          <p:cNvPr id="10" name="Rectangle 9">
            <a:extLst>
              <a:ext uri="{FF2B5EF4-FFF2-40B4-BE49-F238E27FC236}">
                <a16:creationId xmlns:a16="http://schemas.microsoft.com/office/drawing/2014/main" id="{908FC4DE-1878-460D-8858-2A83D33E1756}"/>
              </a:ext>
            </a:extLst>
          </p:cNvPr>
          <p:cNvSpPr/>
          <p:nvPr/>
        </p:nvSpPr>
        <p:spPr>
          <a:xfrm>
            <a:off x="3466329" y="3463750"/>
            <a:ext cx="1775460" cy="617220"/>
          </a:xfrm>
          <a:prstGeom prst="rect">
            <a:avLst/>
          </a:prstGeom>
          <a:solidFill>
            <a:schemeClr val="accent1">
              <a:lumMod val="60000"/>
              <a:lumOff val="40000"/>
            </a:schemeClr>
          </a:solidFill>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IN" sz="1100" dirty="0">
                <a:effectLst/>
                <a:ea typeface="Calibri" panose="020F0502020204030204" pitchFamily="34" charset="0"/>
                <a:cs typeface="Mangal" panose="02040503050203030202" pitchFamily="18" charset="0"/>
              </a:rPr>
              <a:t>Google-&gt; </a:t>
            </a:r>
            <a:r>
              <a:rPr lang="en-IN" sz="1100" dirty="0">
                <a:ea typeface="Calibri" panose="020F0502020204030204" pitchFamily="34" charset="0"/>
                <a:cs typeface="Mangal" panose="02040503050203030202" pitchFamily="18" charset="0"/>
              </a:rPr>
              <a:t>Kaggle.com</a:t>
            </a:r>
            <a:r>
              <a:rPr lang="en-IN" sz="1100" dirty="0">
                <a:effectLst/>
                <a:ea typeface="Calibri" panose="020F0502020204030204" pitchFamily="34" charset="0"/>
                <a:cs typeface="Mangal" panose="02040503050203030202" pitchFamily="18" charset="0"/>
              </a:rPr>
              <a:t>-&gt;  ipl dataset -&gt; </a:t>
            </a:r>
            <a:r>
              <a:rPr lang="en-IN" sz="1100" dirty="0">
                <a:ea typeface="Calibri" panose="020F0502020204030204" pitchFamily="34" charset="0"/>
                <a:cs typeface="Mangal" panose="02040503050203030202" pitchFamily="18" charset="0"/>
              </a:rPr>
              <a:t>download</a:t>
            </a:r>
            <a:r>
              <a:rPr lang="en-IN" sz="1100" dirty="0">
                <a:effectLst/>
                <a:ea typeface="Calibri" panose="020F0502020204030204" pitchFamily="34" charset="0"/>
                <a:cs typeface="Mangal" panose="02040503050203030202" pitchFamily="18" charset="0"/>
              </a:rPr>
              <a:t> </a:t>
            </a:r>
          </a:p>
        </p:txBody>
      </p:sp>
      <p:sp>
        <p:nvSpPr>
          <p:cNvPr id="11" name="Rectangle 10">
            <a:extLst>
              <a:ext uri="{FF2B5EF4-FFF2-40B4-BE49-F238E27FC236}">
                <a16:creationId xmlns:a16="http://schemas.microsoft.com/office/drawing/2014/main" id="{B97DFFC1-7296-4C55-B55E-A141D109E7D7}"/>
              </a:ext>
            </a:extLst>
          </p:cNvPr>
          <p:cNvSpPr/>
          <p:nvPr/>
        </p:nvSpPr>
        <p:spPr>
          <a:xfrm>
            <a:off x="1787619" y="4320090"/>
            <a:ext cx="1181100" cy="465932"/>
          </a:xfrm>
          <a:prstGeom prst="rect">
            <a:avLst/>
          </a:prstGeom>
          <a:solidFill>
            <a:schemeClr val="accent1">
              <a:lumMod val="60000"/>
              <a:lumOff val="40000"/>
            </a:schemeClr>
          </a:solidFill>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100" dirty="0">
                <a:effectLst/>
                <a:ea typeface="Calibri" panose="020F0502020204030204" pitchFamily="34" charset="0"/>
                <a:cs typeface="Mangal" panose="02040503050203030202" pitchFamily="18" charset="0"/>
              </a:rPr>
              <a:t>Data arrangement</a:t>
            </a:r>
            <a:endParaRPr lang="en-IN" sz="1100" dirty="0">
              <a:effectLst/>
              <a:ea typeface="Calibri" panose="020F0502020204030204" pitchFamily="34" charset="0"/>
              <a:cs typeface="Mangal" panose="02040503050203030202" pitchFamily="18" charset="0"/>
            </a:endParaRPr>
          </a:p>
        </p:txBody>
      </p:sp>
      <p:sp>
        <p:nvSpPr>
          <p:cNvPr id="12" name="Rectangle 11">
            <a:extLst>
              <a:ext uri="{FF2B5EF4-FFF2-40B4-BE49-F238E27FC236}">
                <a16:creationId xmlns:a16="http://schemas.microsoft.com/office/drawing/2014/main" id="{EBD604CD-06B8-4580-94D8-CB4493BDA27C}"/>
              </a:ext>
            </a:extLst>
          </p:cNvPr>
          <p:cNvSpPr/>
          <p:nvPr/>
        </p:nvSpPr>
        <p:spPr>
          <a:xfrm>
            <a:off x="6110854" y="3498440"/>
            <a:ext cx="1325880" cy="409814"/>
          </a:xfrm>
          <a:prstGeom prst="rect">
            <a:avLst/>
          </a:prstGeom>
          <a:solidFill>
            <a:schemeClr val="accent1">
              <a:lumMod val="60000"/>
              <a:lumOff val="40000"/>
            </a:schemeClr>
          </a:solidFill>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100" dirty="0">
                <a:ea typeface="Calibri" panose="020F0502020204030204" pitchFamily="34" charset="0"/>
                <a:cs typeface="Mangal" panose="02040503050203030202" pitchFamily="18" charset="0"/>
              </a:rPr>
              <a:t>Opening .csv file in excel</a:t>
            </a:r>
            <a:endParaRPr lang="en-IN" sz="1100" dirty="0">
              <a:effectLst/>
              <a:ea typeface="Calibri" panose="020F0502020204030204" pitchFamily="34" charset="0"/>
              <a:cs typeface="Mangal" panose="02040503050203030202" pitchFamily="18" charset="0"/>
            </a:endParaRPr>
          </a:p>
        </p:txBody>
      </p:sp>
      <p:sp>
        <p:nvSpPr>
          <p:cNvPr id="13" name="Rectangle 12">
            <a:extLst>
              <a:ext uri="{FF2B5EF4-FFF2-40B4-BE49-F238E27FC236}">
                <a16:creationId xmlns:a16="http://schemas.microsoft.com/office/drawing/2014/main" id="{533C25E1-938C-4298-9EDD-AB245841F738}"/>
              </a:ext>
            </a:extLst>
          </p:cNvPr>
          <p:cNvSpPr/>
          <p:nvPr/>
        </p:nvSpPr>
        <p:spPr>
          <a:xfrm>
            <a:off x="3820907" y="4376209"/>
            <a:ext cx="1127760" cy="409813"/>
          </a:xfrm>
          <a:prstGeom prst="rect">
            <a:avLst/>
          </a:prstGeom>
          <a:solidFill>
            <a:schemeClr val="accent1">
              <a:lumMod val="60000"/>
              <a:lumOff val="40000"/>
            </a:schemeClr>
          </a:solidFill>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100" dirty="0">
                <a:effectLst/>
                <a:ea typeface="Calibri" panose="020F0502020204030204" pitchFamily="34" charset="0"/>
                <a:cs typeface="Mangal" panose="02040503050203030202" pitchFamily="18" charset="0"/>
              </a:rPr>
              <a:t>Opening Spyder ide</a:t>
            </a:r>
            <a:endParaRPr lang="en-IN" sz="1100" dirty="0">
              <a:effectLst/>
              <a:ea typeface="Calibri" panose="020F0502020204030204" pitchFamily="34" charset="0"/>
              <a:cs typeface="Mangal" panose="02040503050203030202" pitchFamily="18" charset="0"/>
            </a:endParaRPr>
          </a:p>
        </p:txBody>
      </p:sp>
      <p:sp>
        <p:nvSpPr>
          <p:cNvPr id="14" name="Rectangle 13">
            <a:extLst>
              <a:ext uri="{FF2B5EF4-FFF2-40B4-BE49-F238E27FC236}">
                <a16:creationId xmlns:a16="http://schemas.microsoft.com/office/drawing/2014/main" id="{FC02D047-B44E-4EFD-8C41-6D54FD2CEF9B}"/>
              </a:ext>
            </a:extLst>
          </p:cNvPr>
          <p:cNvSpPr/>
          <p:nvPr/>
        </p:nvSpPr>
        <p:spPr>
          <a:xfrm>
            <a:off x="5799233" y="4358558"/>
            <a:ext cx="1424940" cy="409813"/>
          </a:xfrm>
          <a:prstGeom prst="rect">
            <a:avLst/>
          </a:prstGeom>
          <a:solidFill>
            <a:schemeClr val="accent1">
              <a:lumMod val="60000"/>
              <a:lumOff val="40000"/>
            </a:schemeClr>
          </a:solidFill>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IN" sz="1100" dirty="0">
                <a:ea typeface="Calibri" panose="020F0502020204030204" pitchFamily="34" charset="0"/>
                <a:cs typeface="Mangal" panose="02040503050203030202" pitchFamily="18" charset="0"/>
              </a:rPr>
              <a:t>importing .csv file from excel in ide</a:t>
            </a:r>
            <a:endParaRPr lang="en-IN" sz="1100" dirty="0">
              <a:effectLst/>
              <a:ea typeface="Calibri" panose="020F0502020204030204" pitchFamily="34" charset="0"/>
              <a:cs typeface="Mangal" panose="02040503050203030202" pitchFamily="18" charset="0"/>
            </a:endParaRPr>
          </a:p>
        </p:txBody>
      </p:sp>
      <p:sp>
        <p:nvSpPr>
          <p:cNvPr id="15" name="Rectangle 14">
            <a:extLst>
              <a:ext uri="{FF2B5EF4-FFF2-40B4-BE49-F238E27FC236}">
                <a16:creationId xmlns:a16="http://schemas.microsoft.com/office/drawing/2014/main" id="{6704CD3C-A552-403F-B183-1C9603956563}"/>
              </a:ext>
            </a:extLst>
          </p:cNvPr>
          <p:cNvSpPr/>
          <p:nvPr/>
        </p:nvSpPr>
        <p:spPr>
          <a:xfrm>
            <a:off x="1790700" y="5273040"/>
            <a:ext cx="1226820" cy="289560"/>
          </a:xfrm>
          <a:prstGeom prst="rect">
            <a:avLst/>
          </a:prstGeom>
          <a:solidFill>
            <a:schemeClr val="accent1">
              <a:lumMod val="60000"/>
              <a:lumOff val="40000"/>
            </a:schemeClr>
          </a:solidFill>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IN" sz="1100" dirty="0">
                <a:effectLst/>
                <a:ea typeface="Calibri" panose="020F0502020204030204" pitchFamily="34" charset="0"/>
                <a:cs typeface="Mangal" panose="02040503050203030202" pitchFamily="18" charset="0"/>
              </a:rPr>
              <a:t>Data Visualization</a:t>
            </a:r>
          </a:p>
        </p:txBody>
      </p:sp>
      <p:sp>
        <p:nvSpPr>
          <p:cNvPr id="16" name="Rectangle 15">
            <a:extLst>
              <a:ext uri="{FF2B5EF4-FFF2-40B4-BE49-F238E27FC236}">
                <a16:creationId xmlns:a16="http://schemas.microsoft.com/office/drawing/2014/main" id="{4F5611CB-E987-41B9-86D0-02FD0C179836}"/>
              </a:ext>
            </a:extLst>
          </p:cNvPr>
          <p:cNvSpPr/>
          <p:nvPr/>
        </p:nvSpPr>
        <p:spPr>
          <a:xfrm>
            <a:off x="6043209" y="5109180"/>
            <a:ext cx="1618246" cy="596582"/>
          </a:xfrm>
          <a:prstGeom prst="rect">
            <a:avLst/>
          </a:prstGeom>
          <a:solidFill>
            <a:schemeClr val="accent1">
              <a:lumMod val="60000"/>
              <a:lumOff val="40000"/>
            </a:schemeClr>
          </a:solidFill>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IN" sz="1100" dirty="0">
                <a:effectLst/>
                <a:ea typeface="Calibri" panose="020F0502020204030204" pitchFamily="34" charset="0"/>
                <a:cs typeface="Mangal" panose="02040503050203030202" pitchFamily="18" charset="0"/>
              </a:rPr>
              <a:t>Using matplotlib, NumPy, pandas for data visualizations</a:t>
            </a:r>
          </a:p>
        </p:txBody>
      </p:sp>
      <p:sp>
        <p:nvSpPr>
          <p:cNvPr id="17" name="Arrow: Down 16">
            <a:extLst>
              <a:ext uri="{FF2B5EF4-FFF2-40B4-BE49-F238E27FC236}">
                <a16:creationId xmlns:a16="http://schemas.microsoft.com/office/drawing/2014/main" id="{31ADF90A-737B-495D-86DB-C086DB58BB24}"/>
              </a:ext>
            </a:extLst>
          </p:cNvPr>
          <p:cNvSpPr/>
          <p:nvPr/>
        </p:nvSpPr>
        <p:spPr>
          <a:xfrm rot="16200000">
            <a:off x="1429734" y="4435249"/>
            <a:ext cx="213360" cy="228600"/>
          </a:xfrm>
          <a:prstGeom prst="downArrow">
            <a:avLst/>
          </a:prstGeom>
          <a:solidFill>
            <a:schemeClr val="tx2">
              <a:lumMod val="50000"/>
            </a:schemeClr>
          </a:solidFill>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19" name="Arrow: Down 18">
            <a:extLst>
              <a:ext uri="{FF2B5EF4-FFF2-40B4-BE49-F238E27FC236}">
                <a16:creationId xmlns:a16="http://schemas.microsoft.com/office/drawing/2014/main" id="{FBE6D04C-C5BB-4ED4-B02A-4B5A1AC87888}"/>
              </a:ext>
            </a:extLst>
          </p:cNvPr>
          <p:cNvSpPr/>
          <p:nvPr/>
        </p:nvSpPr>
        <p:spPr>
          <a:xfrm rot="16200000">
            <a:off x="3288133" y="4442074"/>
            <a:ext cx="213360" cy="228600"/>
          </a:xfrm>
          <a:prstGeom prst="downArrow">
            <a:avLst/>
          </a:prstGeom>
          <a:solidFill>
            <a:schemeClr val="tx2">
              <a:lumMod val="50000"/>
            </a:schemeClr>
          </a:solidFill>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20" name="Arrow: Down 19">
            <a:extLst>
              <a:ext uri="{FF2B5EF4-FFF2-40B4-BE49-F238E27FC236}">
                <a16:creationId xmlns:a16="http://schemas.microsoft.com/office/drawing/2014/main" id="{FCAE1DF3-DDFE-4011-A746-9C8DA7B0A2A4}"/>
              </a:ext>
            </a:extLst>
          </p:cNvPr>
          <p:cNvSpPr/>
          <p:nvPr/>
        </p:nvSpPr>
        <p:spPr>
          <a:xfrm rot="16367284">
            <a:off x="5313455" y="4482926"/>
            <a:ext cx="213360" cy="228600"/>
          </a:xfrm>
          <a:prstGeom prst="downArrow">
            <a:avLst/>
          </a:prstGeom>
          <a:solidFill>
            <a:schemeClr val="tx2">
              <a:lumMod val="50000"/>
            </a:schemeClr>
          </a:solidFill>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21" name="Arrow: Down 20">
            <a:extLst>
              <a:ext uri="{FF2B5EF4-FFF2-40B4-BE49-F238E27FC236}">
                <a16:creationId xmlns:a16="http://schemas.microsoft.com/office/drawing/2014/main" id="{91B1B793-0CBE-4DF9-BECB-BCE5701970EA}"/>
              </a:ext>
            </a:extLst>
          </p:cNvPr>
          <p:cNvSpPr/>
          <p:nvPr/>
        </p:nvSpPr>
        <p:spPr>
          <a:xfrm rot="16367307">
            <a:off x="1417320" y="5330083"/>
            <a:ext cx="213360" cy="228600"/>
          </a:xfrm>
          <a:prstGeom prst="downArrow">
            <a:avLst/>
          </a:prstGeom>
          <a:solidFill>
            <a:schemeClr val="tx2">
              <a:lumMod val="50000"/>
            </a:schemeClr>
          </a:solidFill>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22" name="Arrow: Down 21">
            <a:extLst>
              <a:ext uri="{FF2B5EF4-FFF2-40B4-BE49-F238E27FC236}">
                <a16:creationId xmlns:a16="http://schemas.microsoft.com/office/drawing/2014/main" id="{8C2C9EE8-7F5A-4419-BEC4-B1D4A00771B5}"/>
              </a:ext>
            </a:extLst>
          </p:cNvPr>
          <p:cNvSpPr/>
          <p:nvPr/>
        </p:nvSpPr>
        <p:spPr>
          <a:xfrm rot="16200000">
            <a:off x="3294672" y="5310982"/>
            <a:ext cx="213360" cy="228600"/>
          </a:xfrm>
          <a:prstGeom prst="downArrow">
            <a:avLst/>
          </a:prstGeom>
          <a:solidFill>
            <a:schemeClr val="tx2">
              <a:lumMod val="50000"/>
            </a:schemeClr>
          </a:solidFill>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23" name="Arrow: Down 22">
            <a:extLst>
              <a:ext uri="{FF2B5EF4-FFF2-40B4-BE49-F238E27FC236}">
                <a16:creationId xmlns:a16="http://schemas.microsoft.com/office/drawing/2014/main" id="{041DE47E-1F59-4570-B8ED-AD705538CE43}"/>
              </a:ext>
            </a:extLst>
          </p:cNvPr>
          <p:cNvSpPr/>
          <p:nvPr/>
        </p:nvSpPr>
        <p:spPr>
          <a:xfrm rot="16200000">
            <a:off x="3085328" y="3618072"/>
            <a:ext cx="213360" cy="228600"/>
          </a:xfrm>
          <a:prstGeom prst="downArrow">
            <a:avLst/>
          </a:prstGeom>
          <a:solidFill>
            <a:schemeClr val="tx2">
              <a:lumMod val="50000"/>
            </a:schemeClr>
          </a:solidFill>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24" name="Arrow: Down 23">
            <a:extLst>
              <a:ext uri="{FF2B5EF4-FFF2-40B4-BE49-F238E27FC236}">
                <a16:creationId xmlns:a16="http://schemas.microsoft.com/office/drawing/2014/main" id="{350751DA-98A6-4631-85A5-B23C41D3BCDB}"/>
              </a:ext>
            </a:extLst>
          </p:cNvPr>
          <p:cNvSpPr/>
          <p:nvPr/>
        </p:nvSpPr>
        <p:spPr>
          <a:xfrm>
            <a:off x="2297430" y="3082851"/>
            <a:ext cx="213360" cy="228600"/>
          </a:xfrm>
          <a:prstGeom prst="downArrow">
            <a:avLst/>
          </a:prstGeom>
          <a:solidFill>
            <a:schemeClr val="accent1">
              <a:lumMod val="50000"/>
            </a:schemeClr>
          </a:solidFill>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
        <p:nvSpPr>
          <p:cNvPr id="25" name="TextBox 30">
            <a:extLst>
              <a:ext uri="{FF2B5EF4-FFF2-40B4-BE49-F238E27FC236}">
                <a16:creationId xmlns:a16="http://schemas.microsoft.com/office/drawing/2014/main" id="{F6BF463C-FADE-4FC9-B501-22D42F328877}"/>
              </a:ext>
            </a:extLst>
          </p:cNvPr>
          <p:cNvSpPr txBox="1"/>
          <p:nvPr/>
        </p:nvSpPr>
        <p:spPr>
          <a:xfrm>
            <a:off x="3995617" y="6082103"/>
            <a:ext cx="1305165"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dirty="0"/>
              <a:t>Fig.1 Block Diagram</a:t>
            </a:r>
          </a:p>
        </p:txBody>
      </p:sp>
      <p:sp>
        <p:nvSpPr>
          <p:cNvPr id="26" name="Rectangle 25">
            <a:extLst>
              <a:ext uri="{FF2B5EF4-FFF2-40B4-BE49-F238E27FC236}">
                <a16:creationId xmlns:a16="http://schemas.microsoft.com/office/drawing/2014/main" id="{44EA7910-374C-44D1-836C-8DEA15F543C8}"/>
              </a:ext>
            </a:extLst>
          </p:cNvPr>
          <p:cNvSpPr/>
          <p:nvPr/>
        </p:nvSpPr>
        <p:spPr>
          <a:xfrm>
            <a:off x="3820907" y="5220374"/>
            <a:ext cx="1226820" cy="556248"/>
          </a:xfrm>
          <a:prstGeom prst="rect">
            <a:avLst/>
          </a:prstGeom>
          <a:solidFill>
            <a:schemeClr val="accent1">
              <a:lumMod val="60000"/>
              <a:lumOff val="40000"/>
            </a:schemeClr>
          </a:solidFill>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7000"/>
              </a:lnSpc>
              <a:spcAft>
                <a:spcPts val="800"/>
              </a:spcAft>
            </a:pPr>
            <a:r>
              <a:rPr lang="en-US" sz="1100" dirty="0">
                <a:ea typeface="Calibri" panose="020F0502020204030204" pitchFamily="34" charset="0"/>
                <a:cs typeface="Mangal" panose="02040503050203030202" pitchFamily="18" charset="0"/>
              </a:rPr>
              <a:t>Performing analysis using python</a:t>
            </a:r>
            <a:endParaRPr lang="en-IN" sz="1100" dirty="0">
              <a:effectLst/>
              <a:ea typeface="Calibri" panose="020F0502020204030204" pitchFamily="34" charset="0"/>
              <a:cs typeface="Mangal" panose="02040503050203030202" pitchFamily="18" charset="0"/>
            </a:endParaRPr>
          </a:p>
        </p:txBody>
      </p:sp>
      <p:sp>
        <p:nvSpPr>
          <p:cNvPr id="27" name="Arrow: Down 26">
            <a:extLst>
              <a:ext uri="{FF2B5EF4-FFF2-40B4-BE49-F238E27FC236}">
                <a16:creationId xmlns:a16="http://schemas.microsoft.com/office/drawing/2014/main" id="{8906C1DD-B47E-4DC9-AAA6-4C155881D9C6}"/>
              </a:ext>
            </a:extLst>
          </p:cNvPr>
          <p:cNvSpPr/>
          <p:nvPr/>
        </p:nvSpPr>
        <p:spPr>
          <a:xfrm rot="16367284">
            <a:off x="5359427" y="5328683"/>
            <a:ext cx="213360" cy="228600"/>
          </a:xfrm>
          <a:prstGeom prst="downArrow">
            <a:avLst/>
          </a:prstGeom>
          <a:solidFill>
            <a:schemeClr val="tx2">
              <a:lumMod val="50000"/>
            </a:schemeClr>
          </a:solidFill>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IN"/>
          </a:p>
        </p:txBody>
      </p:sp>
    </p:spTree>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TotalTime>
  <Words>1141</Words>
  <Application>Microsoft Office PowerPoint</Application>
  <PresentationFormat>On-screen Show (4:3)</PresentationFormat>
  <Paragraphs>176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IPL Data Analytics</vt:lpstr>
      <vt:lpstr>OUTLINE</vt:lpstr>
      <vt:lpstr>Introduction </vt:lpstr>
      <vt:lpstr>problem statement</vt:lpstr>
      <vt:lpstr>objectives and aim </vt:lpstr>
      <vt:lpstr>background</vt:lpstr>
      <vt:lpstr>Implementation</vt:lpstr>
      <vt:lpstr>Implementation (Cont.)</vt:lpstr>
      <vt:lpstr>Implementation (Cont.)</vt:lpstr>
      <vt:lpstr>Implementation (Cont.)</vt:lpstr>
      <vt:lpstr>Implementation (Cont.)</vt:lpstr>
      <vt:lpstr>Results and discussion</vt:lpstr>
      <vt:lpstr>Conclusion and Future Scope  </vt:lpstr>
      <vt:lpstr>Contribution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owner</dc:creator>
  <cp:lastModifiedBy>omkarbkarpe02@gmail.com</cp:lastModifiedBy>
  <cp:revision>41</cp:revision>
  <dcterms:created xsi:type="dcterms:W3CDTF">2020-04-18T19:31:48Z</dcterms:created>
  <dcterms:modified xsi:type="dcterms:W3CDTF">2021-07-15T10:10:51Z</dcterms:modified>
</cp:coreProperties>
</file>