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63" r:id="rId2"/>
    <p:sldId id="257" r:id="rId3"/>
    <p:sldId id="276" r:id="rId4"/>
    <p:sldId id="259" r:id="rId5"/>
    <p:sldId id="269" r:id="rId6"/>
    <p:sldId id="272" r:id="rId7"/>
    <p:sldId id="261" r:id="rId8"/>
    <p:sldId id="274" r:id="rId9"/>
    <p:sldId id="270" r:id="rId10"/>
    <p:sldId id="262" r:id="rId11"/>
    <p:sldId id="275"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0CF3EF5-4A25-4FC6-AE91-40AEDCE7B4B6}" type="datetimeFigureOut">
              <a:rPr lang="en-IN" smtClean="0"/>
              <a:t>22-01-2022</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EA81CAC2-4E59-4E56-87C6-FC3C53522442}" type="slidenum">
              <a:rPr lang="en-IN" smtClean="0"/>
              <a:t>‹#›</a:t>
            </a:fld>
            <a:endParaRPr lang="en-IN"/>
          </a:p>
        </p:txBody>
      </p:sp>
    </p:spTree>
    <p:extLst>
      <p:ext uri="{BB962C8B-B14F-4D97-AF65-F5344CB8AC3E}">
        <p14:creationId xmlns:p14="http://schemas.microsoft.com/office/powerpoint/2010/main" val="3879184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CF3EF5-4A25-4FC6-AE91-40AEDCE7B4B6}" type="datetimeFigureOut">
              <a:rPr lang="en-IN" smtClean="0"/>
              <a:t>22-01-2022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81CAC2-4E59-4E56-87C6-FC3C53522442}" type="slidenum">
              <a:rPr lang="en-IN" smtClean="0"/>
              <a:t>‹#›</a:t>
            </a:fld>
            <a:endParaRPr lang="en-IN"/>
          </a:p>
        </p:txBody>
      </p:sp>
    </p:spTree>
    <p:extLst>
      <p:ext uri="{BB962C8B-B14F-4D97-AF65-F5344CB8AC3E}">
        <p14:creationId xmlns:p14="http://schemas.microsoft.com/office/powerpoint/2010/main" val="1926754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0CF3EF5-4A25-4FC6-AE91-40AEDCE7B4B6}" type="datetimeFigureOut">
              <a:rPr lang="en-IN" smtClean="0"/>
              <a:t>22-01-2022</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EA81CAC2-4E59-4E56-87C6-FC3C53522442}" type="slidenum">
              <a:rPr lang="en-IN" smtClean="0"/>
              <a:t>‹#›</a:t>
            </a:fld>
            <a:endParaRPr lang="en-IN"/>
          </a:p>
        </p:txBody>
      </p:sp>
    </p:spTree>
    <p:extLst>
      <p:ext uri="{BB962C8B-B14F-4D97-AF65-F5344CB8AC3E}">
        <p14:creationId xmlns:p14="http://schemas.microsoft.com/office/powerpoint/2010/main" val="862819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CF3EF5-4A25-4FC6-AE91-40AEDCE7B4B6}" type="datetimeFigureOut">
              <a:rPr lang="en-IN" smtClean="0"/>
              <a:t>22-01-2022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EA81CAC2-4E59-4E56-87C6-FC3C53522442}" type="slidenum">
              <a:rPr lang="en-IN" smtClean="0"/>
              <a:t>‹#›</a:t>
            </a:fld>
            <a:endParaRPr lang="en-IN"/>
          </a:p>
        </p:txBody>
      </p:sp>
    </p:spTree>
    <p:extLst>
      <p:ext uri="{BB962C8B-B14F-4D97-AF65-F5344CB8AC3E}">
        <p14:creationId xmlns:p14="http://schemas.microsoft.com/office/powerpoint/2010/main" val="507689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0CF3EF5-4A25-4FC6-AE91-40AEDCE7B4B6}" type="datetimeFigureOut">
              <a:rPr lang="en-IN" smtClean="0"/>
              <a:t>22-01-2022</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A81CAC2-4E59-4E56-87C6-FC3C53522442}" type="slidenum">
              <a:rPr lang="en-IN" smtClean="0"/>
              <a:t>‹#›</a:t>
            </a:fld>
            <a:endParaRPr lang="en-IN"/>
          </a:p>
        </p:txBody>
      </p:sp>
    </p:spTree>
    <p:extLst>
      <p:ext uri="{BB962C8B-B14F-4D97-AF65-F5344CB8AC3E}">
        <p14:creationId xmlns:p14="http://schemas.microsoft.com/office/powerpoint/2010/main" val="75180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CF3EF5-4A25-4FC6-AE91-40AEDCE7B4B6}" type="datetimeFigureOut">
              <a:rPr lang="en-IN" smtClean="0"/>
              <a:t>22-01-2022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81CAC2-4E59-4E56-87C6-FC3C53522442}" type="slidenum">
              <a:rPr lang="en-IN" smtClean="0"/>
              <a:t>‹#›</a:t>
            </a:fld>
            <a:endParaRPr lang="en-IN"/>
          </a:p>
        </p:txBody>
      </p:sp>
    </p:spTree>
    <p:extLst>
      <p:ext uri="{BB962C8B-B14F-4D97-AF65-F5344CB8AC3E}">
        <p14:creationId xmlns:p14="http://schemas.microsoft.com/office/powerpoint/2010/main" val="1929463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CF3EF5-4A25-4FC6-AE91-40AEDCE7B4B6}" type="datetimeFigureOut">
              <a:rPr lang="en-IN" smtClean="0"/>
              <a:t>22-01-2022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81CAC2-4E59-4E56-87C6-FC3C53522442}" type="slidenum">
              <a:rPr lang="en-IN" smtClean="0"/>
              <a:t>‹#›</a:t>
            </a:fld>
            <a:endParaRPr lang="en-IN"/>
          </a:p>
        </p:txBody>
      </p:sp>
    </p:spTree>
    <p:extLst>
      <p:ext uri="{BB962C8B-B14F-4D97-AF65-F5344CB8AC3E}">
        <p14:creationId xmlns:p14="http://schemas.microsoft.com/office/powerpoint/2010/main" val="256032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CF3EF5-4A25-4FC6-AE91-40AEDCE7B4B6}" type="datetimeFigureOut">
              <a:rPr lang="en-IN" smtClean="0"/>
              <a:t>22-01-2022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81CAC2-4E59-4E56-87C6-FC3C53522442}" type="slidenum">
              <a:rPr lang="en-IN" smtClean="0"/>
              <a:t>‹#›</a:t>
            </a:fld>
            <a:endParaRPr lang="en-IN"/>
          </a:p>
        </p:txBody>
      </p:sp>
    </p:spTree>
    <p:extLst>
      <p:ext uri="{BB962C8B-B14F-4D97-AF65-F5344CB8AC3E}">
        <p14:creationId xmlns:p14="http://schemas.microsoft.com/office/powerpoint/2010/main" val="332961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CF3EF5-4A25-4FC6-AE91-40AEDCE7B4B6}" type="datetimeFigureOut">
              <a:rPr lang="en-IN" smtClean="0"/>
              <a:t>22-01-2022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81CAC2-4E59-4E56-87C6-FC3C53522442}" type="slidenum">
              <a:rPr lang="en-IN" smtClean="0"/>
              <a:t>‹#›</a:t>
            </a:fld>
            <a:endParaRPr lang="en-IN"/>
          </a:p>
        </p:txBody>
      </p:sp>
    </p:spTree>
    <p:extLst>
      <p:ext uri="{BB962C8B-B14F-4D97-AF65-F5344CB8AC3E}">
        <p14:creationId xmlns:p14="http://schemas.microsoft.com/office/powerpoint/2010/main" val="22295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0CF3EF5-4A25-4FC6-AE91-40AEDCE7B4B6}" type="datetimeFigureOut">
              <a:rPr lang="en-IN" smtClean="0"/>
              <a:t>22-01-2022</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A81CAC2-4E59-4E56-87C6-FC3C53522442}" type="slidenum">
              <a:rPr lang="en-IN" smtClean="0"/>
              <a:t>‹#›</a:t>
            </a:fld>
            <a:endParaRPr lang="en-IN"/>
          </a:p>
        </p:txBody>
      </p:sp>
    </p:spTree>
    <p:extLst>
      <p:ext uri="{BB962C8B-B14F-4D97-AF65-F5344CB8AC3E}">
        <p14:creationId xmlns:p14="http://schemas.microsoft.com/office/powerpoint/2010/main" val="3949939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CF3EF5-4A25-4FC6-AE91-40AEDCE7B4B6}" type="datetimeFigureOut">
              <a:rPr lang="en-IN" smtClean="0"/>
              <a:t>22-01-2022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81CAC2-4E59-4E56-87C6-FC3C53522442}" type="slidenum">
              <a:rPr lang="en-IN" smtClean="0"/>
              <a:t>‹#›</a:t>
            </a:fld>
            <a:endParaRPr lang="en-IN"/>
          </a:p>
        </p:txBody>
      </p:sp>
    </p:spTree>
    <p:extLst>
      <p:ext uri="{BB962C8B-B14F-4D97-AF65-F5344CB8AC3E}">
        <p14:creationId xmlns:p14="http://schemas.microsoft.com/office/powerpoint/2010/main" val="2221419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0CF3EF5-4A25-4FC6-AE91-40AEDCE7B4B6}" type="datetimeFigureOut">
              <a:rPr lang="en-IN" smtClean="0"/>
              <a:t>22-01-2022</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EA81CAC2-4E59-4E56-87C6-FC3C53522442}"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5293375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researchgate.net/institution/Adekunle-Ajasin-University2"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C811E-CB75-43BE-A6B6-6D5602620397}"/>
              </a:ext>
            </a:extLst>
          </p:cNvPr>
          <p:cNvSpPr>
            <a:spLocks noGrp="1"/>
          </p:cNvSpPr>
          <p:nvPr>
            <p:ph type="title"/>
          </p:nvPr>
        </p:nvSpPr>
        <p:spPr/>
        <p:txBody>
          <a:bodyPr/>
          <a:lstStyle/>
          <a:p>
            <a:r>
              <a:rPr lang="en-US" b="1" dirty="0"/>
              <a:t>Password Manager and Generator</a:t>
            </a:r>
            <a:endParaRPr lang="en-IN" b="1" dirty="0"/>
          </a:p>
        </p:txBody>
      </p:sp>
      <p:sp>
        <p:nvSpPr>
          <p:cNvPr id="3" name="Content Placeholder 2">
            <a:extLst>
              <a:ext uri="{FF2B5EF4-FFF2-40B4-BE49-F238E27FC236}">
                <a16:creationId xmlns:a16="http://schemas.microsoft.com/office/drawing/2014/main" id="{F15AF9F4-5A84-46F2-9E1B-571AAA9AEE5B}"/>
              </a:ext>
            </a:extLst>
          </p:cNvPr>
          <p:cNvSpPr>
            <a:spLocks noGrp="1"/>
          </p:cNvSpPr>
          <p:nvPr>
            <p:ph idx="1"/>
          </p:nvPr>
        </p:nvSpPr>
        <p:spPr>
          <a:xfrm>
            <a:off x="838200" y="2016369"/>
            <a:ext cx="10515600" cy="4160594"/>
          </a:xfrm>
        </p:spPr>
        <p:txBody>
          <a:bodyPr/>
          <a:lstStyle/>
          <a:p>
            <a:pPr>
              <a:spcBef>
                <a:spcPts val="1200"/>
              </a:spcBef>
            </a:pPr>
            <a:r>
              <a:rPr lang="en-US" b="1" dirty="0" err="1">
                <a:solidFill>
                  <a:schemeClr val="tx1"/>
                </a:solidFill>
              </a:rPr>
              <a:t>B.Tech</a:t>
            </a:r>
            <a:r>
              <a:rPr lang="en-US" b="1" dirty="0">
                <a:solidFill>
                  <a:schemeClr val="tx1"/>
                </a:solidFill>
              </a:rPr>
              <a:t> S.Y. </a:t>
            </a:r>
          </a:p>
          <a:p>
            <a:pPr>
              <a:spcBef>
                <a:spcPts val="1200"/>
              </a:spcBef>
            </a:pPr>
            <a:r>
              <a:rPr lang="en-US" b="1" dirty="0">
                <a:solidFill>
                  <a:schemeClr val="tx1"/>
                </a:solidFill>
              </a:rPr>
              <a:t>Division - B Batch - 2 </a:t>
            </a:r>
          </a:p>
          <a:p>
            <a:pPr>
              <a:spcBef>
                <a:spcPts val="1200"/>
              </a:spcBef>
            </a:pPr>
            <a:r>
              <a:rPr lang="en-US" dirty="0">
                <a:solidFill>
                  <a:schemeClr val="tx1"/>
                </a:solidFill>
              </a:rPr>
              <a:t>Omkar </a:t>
            </a:r>
            <a:r>
              <a:rPr lang="en-US" dirty="0" err="1">
                <a:solidFill>
                  <a:schemeClr val="tx1"/>
                </a:solidFill>
              </a:rPr>
              <a:t>Karpe</a:t>
            </a:r>
            <a:endParaRPr lang="en-US" dirty="0">
              <a:solidFill>
                <a:schemeClr val="tx1"/>
              </a:solidFill>
            </a:endParaRPr>
          </a:p>
          <a:p>
            <a:pPr>
              <a:spcBef>
                <a:spcPts val="1200"/>
              </a:spcBef>
            </a:pPr>
            <a:r>
              <a:rPr lang="en-US" dirty="0">
                <a:solidFill>
                  <a:schemeClr val="tx1"/>
                </a:solidFill>
              </a:rPr>
              <a:t>Roll No: 45</a:t>
            </a:r>
          </a:p>
          <a:p>
            <a:endParaRPr lang="en-IN" dirty="0"/>
          </a:p>
        </p:txBody>
      </p:sp>
    </p:spTree>
    <p:extLst>
      <p:ext uri="{BB962C8B-B14F-4D97-AF65-F5344CB8AC3E}">
        <p14:creationId xmlns:p14="http://schemas.microsoft.com/office/powerpoint/2010/main" val="344460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DC052-E1E1-4F71-9962-A68343AC7426}"/>
              </a:ext>
            </a:extLst>
          </p:cNvPr>
          <p:cNvSpPr>
            <a:spLocks noGrp="1"/>
          </p:cNvSpPr>
          <p:nvPr>
            <p:ph type="title"/>
          </p:nvPr>
        </p:nvSpPr>
        <p:spPr/>
        <p:txBody>
          <a:bodyPr>
            <a:normAutofit/>
          </a:bodyPr>
          <a:lstStyle/>
          <a:p>
            <a:pPr algn="ctr"/>
            <a:r>
              <a:rPr lang="en-US" dirty="0"/>
              <a:t>Results and discussions</a:t>
            </a:r>
            <a:endParaRPr lang="en-IN" dirty="0"/>
          </a:p>
        </p:txBody>
      </p:sp>
      <p:sp>
        <p:nvSpPr>
          <p:cNvPr id="3" name="Content Placeholder 2">
            <a:extLst>
              <a:ext uri="{FF2B5EF4-FFF2-40B4-BE49-F238E27FC236}">
                <a16:creationId xmlns:a16="http://schemas.microsoft.com/office/drawing/2014/main" id="{52CAC919-6395-434A-B3F7-52735C790721}"/>
              </a:ext>
            </a:extLst>
          </p:cNvPr>
          <p:cNvSpPr>
            <a:spLocks noGrp="1"/>
          </p:cNvSpPr>
          <p:nvPr>
            <p:ph idx="1"/>
          </p:nvPr>
        </p:nvSpPr>
        <p:spPr/>
        <p:txBody>
          <a:bodyPr>
            <a:normAutofit/>
          </a:bodyPr>
          <a:lstStyle/>
          <a:p>
            <a:r>
              <a:rPr lang="en-US" sz="2400" dirty="0"/>
              <a:t>Outcome of the project:</a:t>
            </a:r>
          </a:p>
          <a:p>
            <a:pPr marL="0" indent="0">
              <a:buNone/>
            </a:pPr>
            <a:r>
              <a:rPr lang="en-US" sz="2400" dirty="0"/>
              <a:t>i) Can generate random passwords as per user inputs</a:t>
            </a:r>
          </a:p>
          <a:p>
            <a:pPr marL="0" indent="0">
              <a:buNone/>
            </a:pPr>
            <a:r>
              <a:rPr lang="en-US" sz="2400" dirty="0"/>
              <a:t>ii) Manages all the passwords along with their usernames, so that user no longer needs to remember password and usernames.</a:t>
            </a:r>
          </a:p>
          <a:p>
            <a:pPr marL="0" indent="0">
              <a:buNone/>
            </a:pPr>
            <a:r>
              <a:rPr lang="en-US" sz="2400" dirty="0"/>
              <a:t>iii) Also in case user wishes to delete the password, he can easily do it, as I have provided the delete button in the password manager.</a:t>
            </a:r>
          </a:p>
          <a:p>
            <a:pPr marL="0" indent="0">
              <a:buNone/>
            </a:pPr>
            <a:r>
              <a:rPr lang="en-US" sz="2400" dirty="0"/>
              <a:t>iii) Provides security to the password manager, as only the user knows the </a:t>
            </a:r>
            <a:r>
              <a:rPr lang="en-US" sz="2400" dirty="0" err="1"/>
              <a:t>masterpassword</a:t>
            </a:r>
            <a:r>
              <a:rPr lang="en-US" sz="2400" dirty="0"/>
              <a:t>, which acts like the key to the password manager.                      </a:t>
            </a:r>
            <a:endParaRPr lang="en-IN" sz="2400" dirty="0"/>
          </a:p>
        </p:txBody>
      </p:sp>
    </p:spTree>
    <p:extLst>
      <p:ext uri="{BB962C8B-B14F-4D97-AF65-F5344CB8AC3E}">
        <p14:creationId xmlns:p14="http://schemas.microsoft.com/office/powerpoint/2010/main" val="1575767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6CE5-4323-4616-8A82-66C9C1D91B3E}"/>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83D7E595-DB56-4A7E-9F7C-3BA0B51CE91E}"/>
              </a:ext>
            </a:extLst>
          </p:cNvPr>
          <p:cNvSpPr>
            <a:spLocks noGrp="1"/>
          </p:cNvSpPr>
          <p:nvPr>
            <p:ph idx="1"/>
          </p:nvPr>
        </p:nvSpPr>
        <p:spPr/>
        <p:txBody>
          <a:bodyPr>
            <a:normAutofit fontScale="92500" lnSpcReduction="20000"/>
          </a:bodyPr>
          <a:lstStyle/>
          <a:p>
            <a:pPr marL="342900" marR="40005" lvl="0" indent="-342900" algn="just" fontAlgn="base">
              <a:lnSpc>
                <a:spcPct val="103000"/>
              </a:lnSpc>
              <a:spcAft>
                <a:spcPts val="25"/>
              </a:spcAft>
              <a:buClr>
                <a:srgbClr val="000000"/>
              </a:buClr>
              <a:buSzPts val="1000"/>
              <a:buFont typeface="+mj-lt"/>
              <a:buAutoNum type="arabicPeriod"/>
            </a:pPr>
            <a:r>
              <a:rPr lang="en-IN" sz="1800" u="none" strike="noStrike" dirty="0">
                <a:solidFill>
                  <a:srgbClr val="000000"/>
                </a:solidFill>
                <a:effectLst/>
                <a:uFill>
                  <a:solidFill>
                    <a:srgbClr val="000000"/>
                  </a:solidFill>
                </a:uFill>
                <a:latin typeface="+mj-lt"/>
                <a:ea typeface="Times New Roman" panose="02020603050405020304" pitchFamily="18" charset="0"/>
                <a:cs typeface="Times New Roman" panose="02020603050405020304" pitchFamily="18" charset="0"/>
              </a:rPr>
              <a:t>F. Z. Glory, A. Ul Aftab, O. Tremblay-Savard and N. Mohammed, "Strong Password Generation Based On User Inputs," </a:t>
            </a:r>
            <a:r>
              <a:rPr lang="en-IN" sz="1800" i="1" u="none" strike="noStrike" dirty="0">
                <a:solidFill>
                  <a:srgbClr val="000000"/>
                </a:solidFill>
                <a:effectLst/>
                <a:uFill>
                  <a:solidFill>
                    <a:srgbClr val="000000"/>
                  </a:solidFill>
                </a:uFill>
                <a:latin typeface="+mj-lt"/>
                <a:ea typeface="Times New Roman" panose="02020603050405020304" pitchFamily="18" charset="0"/>
                <a:cs typeface="Times New Roman" panose="02020603050405020304" pitchFamily="18" charset="0"/>
              </a:rPr>
              <a:t>2019 IEEE 10th Annual Information Technology, Electronics and Mobile Communication Conference (IEMCON)</a:t>
            </a:r>
            <a:r>
              <a:rPr lang="en-IN" sz="1800" u="none" strike="noStrike" dirty="0">
                <a:solidFill>
                  <a:srgbClr val="000000"/>
                </a:solidFill>
                <a:effectLst/>
                <a:uFill>
                  <a:solidFill>
                    <a:srgbClr val="000000"/>
                  </a:solidFill>
                </a:uFill>
                <a:latin typeface="+mj-lt"/>
                <a:ea typeface="Times New Roman" panose="02020603050405020304" pitchFamily="18" charset="0"/>
                <a:cs typeface="Times New Roman" panose="02020603050405020304" pitchFamily="18" charset="0"/>
              </a:rPr>
              <a:t>, 2019.</a:t>
            </a:r>
          </a:p>
          <a:p>
            <a:pPr marL="342900" marR="40005" lvl="0" indent="-342900" algn="just" fontAlgn="base">
              <a:lnSpc>
                <a:spcPct val="103000"/>
              </a:lnSpc>
              <a:spcAft>
                <a:spcPts val="20"/>
              </a:spcAft>
              <a:buClr>
                <a:srgbClr val="000000"/>
              </a:buClr>
              <a:buSzPts val="1000"/>
              <a:buFont typeface="+mj-lt"/>
              <a:buAutoNum type="arabicPeriod"/>
            </a:pPr>
            <a:r>
              <a:rPr lang="en-IN" sz="1800" u="none" strike="noStrike" dirty="0">
                <a:solidFill>
                  <a:srgbClr val="333333"/>
                </a:solidFill>
                <a:effectLst/>
                <a:uFill>
                  <a:solidFill>
                    <a:srgbClr val="000000"/>
                  </a:solidFill>
                </a:uFill>
                <a:latin typeface="+mj-lt"/>
                <a:ea typeface="Times New Roman" panose="02020603050405020304" pitchFamily="18" charset="0"/>
                <a:cs typeface="Times New Roman" panose="02020603050405020304" pitchFamily="18" charset="0"/>
              </a:rPr>
              <a:t>F. Al </a:t>
            </a:r>
            <a:r>
              <a:rPr lang="en-IN" sz="1800" u="none" strike="noStrike" dirty="0" err="1">
                <a:solidFill>
                  <a:srgbClr val="333333"/>
                </a:solidFill>
                <a:effectLst/>
                <a:uFill>
                  <a:solidFill>
                    <a:srgbClr val="000000"/>
                  </a:solidFill>
                </a:uFill>
                <a:latin typeface="+mj-lt"/>
                <a:ea typeface="Times New Roman" panose="02020603050405020304" pitchFamily="18" charset="0"/>
                <a:cs typeface="Times New Roman" panose="02020603050405020304" pitchFamily="18" charset="0"/>
              </a:rPr>
              <a:t>Maqbali</a:t>
            </a:r>
            <a:r>
              <a:rPr lang="en-IN" sz="1800" u="none" strike="noStrike" dirty="0">
                <a:solidFill>
                  <a:srgbClr val="333333"/>
                </a:solidFill>
                <a:effectLst/>
                <a:uFill>
                  <a:solidFill>
                    <a:srgbClr val="000000"/>
                  </a:solidFill>
                </a:uFill>
                <a:latin typeface="+mj-lt"/>
                <a:ea typeface="Times New Roman" panose="02020603050405020304" pitchFamily="18" charset="0"/>
                <a:cs typeface="Times New Roman" panose="02020603050405020304" pitchFamily="18" charset="0"/>
              </a:rPr>
              <a:t> and C. J. Mitchell, "</a:t>
            </a:r>
            <a:r>
              <a:rPr lang="en-IN" sz="1800" u="none" strike="noStrike" dirty="0" err="1">
                <a:solidFill>
                  <a:srgbClr val="333333"/>
                </a:solidFill>
                <a:effectLst/>
                <a:uFill>
                  <a:solidFill>
                    <a:srgbClr val="000000"/>
                  </a:solidFill>
                </a:uFill>
                <a:latin typeface="+mj-lt"/>
                <a:ea typeface="Times New Roman" panose="02020603050405020304" pitchFamily="18" charset="0"/>
                <a:cs typeface="Times New Roman" panose="02020603050405020304" pitchFamily="18" charset="0"/>
              </a:rPr>
              <a:t>AutoPass</a:t>
            </a:r>
            <a:r>
              <a:rPr lang="en-IN" sz="1800" u="none" strike="noStrike" dirty="0">
                <a:solidFill>
                  <a:srgbClr val="333333"/>
                </a:solidFill>
                <a:effectLst/>
                <a:uFill>
                  <a:solidFill>
                    <a:srgbClr val="000000"/>
                  </a:solidFill>
                </a:uFill>
                <a:latin typeface="+mj-lt"/>
                <a:ea typeface="Times New Roman" panose="02020603050405020304" pitchFamily="18" charset="0"/>
                <a:cs typeface="Times New Roman" panose="02020603050405020304" pitchFamily="18" charset="0"/>
              </a:rPr>
              <a:t>: An automatic password generator," </a:t>
            </a:r>
            <a:r>
              <a:rPr lang="en-IN" sz="1800" i="1" u="none" strike="noStrike" dirty="0">
                <a:solidFill>
                  <a:srgbClr val="333333"/>
                </a:solidFill>
                <a:effectLst/>
                <a:uFill>
                  <a:solidFill>
                    <a:srgbClr val="000000"/>
                  </a:solidFill>
                </a:uFill>
                <a:latin typeface="+mj-lt"/>
                <a:ea typeface="Times New Roman" panose="02020603050405020304" pitchFamily="18" charset="0"/>
                <a:cs typeface="Times New Roman" panose="02020603050405020304" pitchFamily="18" charset="0"/>
              </a:rPr>
              <a:t>2017 International Carnahan Conference on Security Technology (ICCST)</a:t>
            </a:r>
            <a:r>
              <a:rPr lang="en-IN" sz="1800" u="none" strike="noStrike" dirty="0">
                <a:solidFill>
                  <a:srgbClr val="333333"/>
                </a:solidFill>
                <a:effectLst/>
                <a:uFill>
                  <a:solidFill>
                    <a:srgbClr val="000000"/>
                  </a:solidFill>
                </a:uFill>
                <a:latin typeface="+mj-lt"/>
                <a:ea typeface="Times New Roman" panose="02020603050405020304" pitchFamily="18" charset="0"/>
                <a:cs typeface="Times New Roman" panose="02020603050405020304" pitchFamily="18" charset="0"/>
              </a:rPr>
              <a:t>, 2017. </a:t>
            </a:r>
            <a:endParaRPr lang="en-IN" sz="1800" u="none" strike="noStrike" dirty="0">
              <a:solidFill>
                <a:srgbClr val="000000"/>
              </a:solidFill>
              <a:effectLst/>
              <a:uFill>
                <a:solidFill>
                  <a:srgbClr val="000000"/>
                </a:solidFill>
              </a:uFill>
              <a:latin typeface="+mj-lt"/>
              <a:ea typeface="Times New Roman" panose="02020603050405020304" pitchFamily="18" charset="0"/>
              <a:cs typeface="Times New Roman" panose="02020603050405020304" pitchFamily="18" charset="0"/>
            </a:endParaRPr>
          </a:p>
          <a:p>
            <a:pPr marL="342900" marR="40005" lvl="0" indent="-342900" algn="just" fontAlgn="base">
              <a:lnSpc>
                <a:spcPct val="103000"/>
              </a:lnSpc>
              <a:spcAft>
                <a:spcPts val="20"/>
              </a:spcAft>
              <a:buClr>
                <a:srgbClr val="000000"/>
              </a:buClr>
              <a:buSzPts val="1000"/>
              <a:buFont typeface="+mj-lt"/>
              <a:buAutoNum type="arabicPeriod"/>
            </a:pPr>
            <a:r>
              <a:rPr lang="en-IN" sz="1800" u="none" strike="noStrike" dirty="0">
                <a:solidFill>
                  <a:srgbClr val="333333"/>
                </a:solidFill>
                <a:effectLst/>
                <a:uFill>
                  <a:solidFill>
                    <a:srgbClr val="000000"/>
                  </a:solidFill>
                </a:uFill>
                <a:latin typeface="+mj-lt"/>
                <a:ea typeface="Times New Roman" panose="02020603050405020304" pitchFamily="18" charset="0"/>
                <a:cs typeface="Times New Roman" panose="02020603050405020304" pitchFamily="18" charset="0"/>
              </a:rPr>
              <a:t>P. </a:t>
            </a:r>
            <a:r>
              <a:rPr lang="en-IN" sz="1800" u="none" strike="noStrike" dirty="0" err="1">
                <a:solidFill>
                  <a:srgbClr val="333333"/>
                </a:solidFill>
                <a:effectLst/>
                <a:uFill>
                  <a:solidFill>
                    <a:srgbClr val="000000"/>
                  </a:solidFill>
                </a:uFill>
                <a:latin typeface="+mj-lt"/>
                <a:ea typeface="Times New Roman" panose="02020603050405020304" pitchFamily="18" charset="0"/>
                <a:cs typeface="Times New Roman" panose="02020603050405020304" pitchFamily="18" charset="0"/>
              </a:rPr>
              <a:t>Tsokkis</a:t>
            </a:r>
            <a:r>
              <a:rPr lang="en-IN" sz="1800" u="none" strike="noStrike" dirty="0">
                <a:solidFill>
                  <a:srgbClr val="333333"/>
                </a:solidFill>
                <a:effectLst/>
                <a:uFill>
                  <a:solidFill>
                    <a:srgbClr val="000000"/>
                  </a:solidFill>
                </a:uFill>
                <a:latin typeface="+mj-lt"/>
                <a:ea typeface="Times New Roman" panose="02020603050405020304" pitchFamily="18" charset="0"/>
                <a:cs typeface="Times New Roman" panose="02020603050405020304" pitchFamily="18" charset="0"/>
              </a:rPr>
              <a:t> and E. </a:t>
            </a:r>
            <a:r>
              <a:rPr lang="en-IN" sz="1800" u="none" strike="noStrike" dirty="0" err="1">
                <a:solidFill>
                  <a:srgbClr val="333333"/>
                </a:solidFill>
                <a:effectLst/>
                <a:uFill>
                  <a:solidFill>
                    <a:srgbClr val="000000"/>
                  </a:solidFill>
                </a:uFill>
                <a:latin typeface="+mj-lt"/>
                <a:ea typeface="Times New Roman" panose="02020603050405020304" pitchFamily="18" charset="0"/>
                <a:cs typeface="Times New Roman" panose="02020603050405020304" pitchFamily="18" charset="0"/>
              </a:rPr>
              <a:t>Stavrou</a:t>
            </a:r>
            <a:r>
              <a:rPr lang="en-IN" sz="1800" u="none" strike="noStrike" dirty="0">
                <a:solidFill>
                  <a:srgbClr val="333333"/>
                </a:solidFill>
                <a:effectLst/>
                <a:uFill>
                  <a:solidFill>
                    <a:srgbClr val="000000"/>
                  </a:solidFill>
                </a:uFill>
                <a:latin typeface="+mj-lt"/>
                <a:ea typeface="Times New Roman" panose="02020603050405020304" pitchFamily="18" charset="0"/>
                <a:cs typeface="Times New Roman" panose="02020603050405020304" pitchFamily="18" charset="0"/>
              </a:rPr>
              <a:t>, "A password generator tool to increase users' awareness on bad password construction strategies," </a:t>
            </a:r>
            <a:r>
              <a:rPr lang="en-IN" sz="1800" i="1" u="none" strike="noStrike" dirty="0">
                <a:solidFill>
                  <a:srgbClr val="333333"/>
                </a:solidFill>
                <a:effectLst/>
                <a:uFill>
                  <a:solidFill>
                    <a:srgbClr val="000000"/>
                  </a:solidFill>
                </a:uFill>
                <a:latin typeface="+mj-lt"/>
                <a:ea typeface="Times New Roman" panose="02020603050405020304" pitchFamily="18" charset="0"/>
                <a:cs typeface="Times New Roman" panose="02020603050405020304" pitchFamily="18" charset="0"/>
              </a:rPr>
              <a:t>2018 International Symposium on Networks, Computers and Communications (ISNCC)</a:t>
            </a:r>
            <a:r>
              <a:rPr lang="en-IN" sz="1800" u="none" strike="noStrike" dirty="0">
                <a:solidFill>
                  <a:srgbClr val="333333"/>
                </a:solidFill>
                <a:effectLst/>
                <a:uFill>
                  <a:solidFill>
                    <a:srgbClr val="000000"/>
                  </a:solidFill>
                </a:uFill>
                <a:latin typeface="+mj-lt"/>
                <a:ea typeface="Times New Roman" panose="02020603050405020304" pitchFamily="18" charset="0"/>
                <a:cs typeface="Times New Roman" panose="02020603050405020304" pitchFamily="18" charset="0"/>
              </a:rPr>
              <a:t>, 2018.</a:t>
            </a:r>
            <a:endParaRPr lang="en-IN" sz="1800" u="none" strike="noStrike" dirty="0">
              <a:solidFill>
                <a:srgbClr val="000000"/>
              </a:solidFill>
              <a:effectLst/>
              <a:uFill>
                <a:solidFill>
                  <a:srgbClr val="000000"/>
                </a:solidFill>
              </a:uFill>
              <a:latin typeface="+mj-lt"/>
              <a:ea typeface="Times New Roman" panose="02020603050405020304" pitchFamily="18" charset="0"/>
              <a:cs typeface="Times New Roman" panose="02020603050405020304" pitchFamily="18" charset="0"/>
            </a:endParaRPr>
          </a:p>
          <a:p>
            <a:pPr marL="342900" marR="40005" lvl="0" indent="-342900" algn="just" fontAlgn="base">
              <a:lnSpc>
                <a:spcPct val="103000"/>
              </a:lnSpc>
              <a:spcAft>
                <a:spcPts val="20"/>
              </a:spcAft>
              <a:buClr>
                <a:srgbClr val="000000"/>
              </a:buClr>
              <a:buSzPts val="1000"/>
              <a:buFont typeface="+mj-lt"/>
              <a:buAutoNum type="arabicPeriod"/>
            </a:pPr>
            <a:r>
              <a:rPr lang="en-IN" sz="1800" u="none" strike="noStrike" dirty="0">
                <a:solidFill>
                  <a:srgbClr val="333333"/>
                </a:solidFill>
                <a:effectLst/>
                <a:uFill>
                  <a:solidFill>
                    <a:srgbClr val="000000"/>
                  </a:solidFill>
                </a:uFill>
                <a:latin typeface="+mj-lt"/>
                <a:ea typeface="Times New Roman" panose="02020603050405020304" pitchFamily="18" charset="0"/>
                <a:cs typeface="Times New Roman" panose="02020603050405020304" pitchFamily="18" charset="0"/>
              </a:rPr>
              <a:t>A. Ade-</a:t>
            </a:r>
            <a:r>
              <a:rPr lang="en-IN" sz="1800" u="none" strike="noStrike" dirty="0" err="1">
                <a:solidFill>
                  <a:srgbClr val="333333"/>
                </a:solidFill>
                <a:effectLst/>
                <a:uFill>
                  <a:solidFill>
                    <a:srgbClr val="000000"/>
                  </a:solidFill>
                </a:uFill>
                <a:latin typeface="+mj-lt"/>
                <a:ea typeface="Times New Roman" panose="02020603050405020304" pitchFamily="18" charset="0"/>
                <a:cs typeface="Times New Roman" panose="02020603050405020304" pitchFamily="18" charset="0"/>
              </a:rPr>
              <a:t>Ibijola</a:t>
            </a:r>
            <a:r>
              <a:rPr lang="en-IN" sz="1800" u="none" strike="noStrike" dirty="0">
                <a:solidFill>
                  <a:srgbClr val="333333"/>
                </a:solidFill>
                <a:effectLst/>
                <a:uFill>
                  <a:solidFill>
                    <a:srgbClr val="000000"/>
                  </a:solidFill>
                </a:uFill>
                <a:latin typeface="+mj-lt"/>
                <a:ea typeface="Times New Roman" panose="02020603050405020304" pitchFamily="18" charset="0"/>
                <a:cs typeface="Times New Roman" panose="02020603050405020304" pitchFamily="18" charset="0"/>
              </a:rPr>
              <a:t> and B. </a:t>
            </a:r>
            <a:r>
              <a:rPr lang="en-IN" sz="1800" u="none" strike="noStrike" dirty="0" err="1">
                <a:solidFill>
                  <a:srgbClr val="333333"/>
                </a:solidFill>
                <a:effectLst/>
                <a:uFill>
                  <a:solidFill>
                    <a:srgbClr val="000000"/>
                  </a:solidFill>
                </a:uFill>
                <a:latin typeface="+mj-lt"/>
                <a:ea typeface="Times New Roman" panose="02020603050405020304" pitchFamily="18" charset="0"/>
                <a:cs typeface="Times New Roman" panose="02020603050405020304" pitchFamily="18" charset="0"/>
              </a:rPr>
              <a:t>Ogbuokiri</a:t>
            </a:r>
            <a:r>
              <a:rPr lang="en-IN" sz="1800" u="none" strike="noStrike" dirty="0">
                <a:solidFill>
                  <a:srgbClr val="333333"/>
                </a:solidFill>
                <a:effectLst/>
                <a:uFill>
                  <a:solidFill>
                    <a:srgbClr val="000000"/>
                  </a:solidFill>
                </a:uFill>
                <a:latin typeface="+mj-lt"/>
                <a:ea typeface="Times New Roman" panose="02020603050405020304" pitchFamily="18" charset="0"/>
                <a:cs typeface="Times New Roman" panose="02020603050405020304" pitchFamily="18" charset="0"/>
              </a:rPr>
              <a:t>, "Syntactic Generation of Memorable Passwords," </a:t>
            </a:r>
            <a:r>
              <a:rPr lang="en-IN" sz="1800" i="1" u="none" strike="noStrike" dirty="0">
                <a:solidFill>
                  <a:srgbClr val="333333"/>
                </a:solidFill>
                <a:effectLst/>
                <a:uFill>
                  <a:solidFill>
                    <a:srgbClr val="000000"/>
                  </a:solidFill>
                </a:uFill>
                <a:latin typeface="+mj-lt"/>
                <a:ea typeface="Times New Roman" panose="02020603050405020304" pitchFamily="18" charset="0"/>
                <a:cs typeface="Times New Roman" panose="02020603050405020304" pitchFamily="18" charset="0"/>
              </a:rPr>
              <a:t>2019 International Multidisciplinary Information Technology and Engineering Conference (IMITEC)</a:t>
            </a:r>
            <a:r>
              <a:rPr lang="en-IN" sz="1800" u="none" strike="noStrike" dirty="0">
                <a:solidFill>
                  <a:srgbClr val="333333"/>
                </a:solidFill>
                <a:effectLst/>
                <a:uFill>
                  <a:solidFill>
                    <a:srgbClr val="000000"/>
                  </a:solidFill>
                </a:uFill>
                <a:latin typeface="+mj-lt"/>
                <a:ea typeface="Times New Roman" panose="02020603050405020304" pitchFamily="18" charset="0"/>
                <a:cs typeface="Times New Roman" panose="02020603050405020304" pitchFamily="18" charset="0"/>
              </a:rPr>
              <a:t>, 2019.</a:t>
            </a:r>
            <a:endParaRPr lang="en-IN" sz="1800" u="none" strike="noStrike" dirty="0">
              <a:solidFill>
                <a:srgbClr val="000000"/>
              </a:solidFill>
              <a:effectLst/>
              <a:uFill>
                <a:solidFill>
                  <a:srgbClr val="000000"/>
                </a:solidFill>
              </a:uFill>
              <a:latin typeface="+mj-lt"/>
              <a:ea typeface="Times New Roman" panose="02020603050405020304" pitchFamily="18" charset="0"/>
              <a:cs typeface="Times New Roman" panose="02020603050405020304" pitchFamily="18" charset="0"/>
            </a:endParaRPr>
          </a:p>
          <a:p>
            <a:pPr marL="342900" marR="40005" lvl="0" indent="-342900" algn="just" fontAlgn="base">
              <a:lnSpc>
                <a:spcPct val="103000"/>
              </a:lnSpc>
              <a:spcAft>
                <a:spcPts val="20"/>
              </a:spcAft>
              <a:buClr>
                <a:srgbClr val="000000"/>
              </a:buClr>
              <a:buSzPts val="1000"/>
              <a:buFont typeface="+mj-lt"/>
              <a:buAutoNum type="arabicPeriod"/>
            </a:pPr>
            <a:r>
              <a:rPr lang="en-IN" sz="1800" u="none" strike="noStrike" dirty="0">
                <a:solidFill>
                  <a:srgbClr val="333333"/>
                </a:solidFill>
                <a:effectLst/>
                <a:uFill>
                  <a:solidFill>
                    <a:srgbClr val="000000"/>
                  </a:solidFill>
                </a:uFill>
                <a:latin typeface="+mj-lt"/>
                <a:ea typeface="Times New Roman" panose="02020603050405020304" pitchFamily="18" charset="0"/>
                <a:cs typeface="Times New Roman" panose="02020603050405020304" pitchFamily="18" charset="0"/>
              </a:rPr>
              <a:t>P. Lin, L. Weng and P. Huang, "Graphical Passwords Using Images with Random Tracks of Geometric Shapes," </a:t>
            </a:r>
            <a:r>
              <a:rPr lang="en-IN" sz="1800" i="1" u="none" strike="noStrike" dirty="0">
                <a:solidFill>
                  <a:srgbClr val="333333"/>
                </a:solidFill>
                <a:effectLst/>
                <a:uFill>
                  <a:solidFill>
                    <a:srgbClr val="000000"/>
                  </a:solidFill>
                </a:uFill>
                <a:latin typeface="+mj-lt"/>
                <a:ea typeface="Times New Roman" panose="02020603050405020304" pitchFamily="18" charset="0"/>
                <a:cs typeface="Times New Roman" panose="02020603050405020304" pitchFamily="18" charset="0"/>
              </a:rPr>
              <a:t>2008 Congress on Image and Signal Processing</a:t>
            </a:r>
            <a:r>
              <a:rPr lang="en-IN" sz="1800" u="none" strike="noStrike" dirty="0">
                <a:solidFill>
                  <a:srgbClr val="333333"/>
                </a:solidFill>
                <a:effectLst/>
                <a:uFill>
                  <a:solidFill>
                    <a:srgbClr val="000000"/>
                  </a:solidFill>
                </a:uFill>
                <a:latin typeface="+mj-lt"/>
                <a:ea typeface="Times New Roman" panose="02020603050405020304" pitchFamily="18" charset="0"/>
                <a:cs typeface="Times New Roman" panose="02020603050405020304" pitchFamily="18" charset="0"/>
              </a:rPr>
              <a:t>, 2008.</a:t>
            </a:r>
            <a:endParaRPr lang="en-IN" sz="1800" u="none" strike="noStrike" dirty="0">
              <a:solidFill>
                <a:srgbClr val="000000"/>
              </a:solidFill>
              <a:effectLst/>
              <a:uFill>
                <a:solidFill>
                  <a:srgbClr val="000000"/>
                </a:solidFill>
              </a:uFill>
              <a:latin typeface="+mj-lt"/>
              <a:ea typeface="Times New Roman" panose="02020603050405020304" pitchFamily="18" charset="0"/>
              <a:cs typeface="Times New Roman" panose="02020603050405020304" pitchFamily="18" charset="0"/>
            </a:endParaRPr>
          </a:p>
          <a:p>
            <a:pPr marL="342900" marR="40005" lvl="0" indent="-342900" algn="just" fontAlgn="base">
              <a:lnSpc>
                <a:spcPct val="103000"/>
              </a:lnSpc>
              <a:spcAft>
                <a:spcPts val="20"/>
              </a:spcAft>
              <a:buClr>
                <a:srgbClr val="000000"/>
              </a:buClr>
              <a:buSzPts val="1000"/>
              <a:buFont typeface="+mj-lt"/>
              <a:buAutoNum type="arabicPeriod"/>
            </a:pPr>
            <a:r>
              <a:rPr lang="en-IN" sz="1800" u="none" strike="noStrike" dirty="0">
                <a:solidFill>
                  <a:srgbClr val="000000"/>
                </a:solidFill>
                <a:effectLst/>
                <a:uFill>
                  <a:solidFill>
                    <a:srgbClr val="000000"/>
                  </a:solidFill>
                </a:uFill>
                <a:latin typeface="+mj-lt"/>
                <a:ea typeface="Times New Roman" panose="02020603050405020304" pitchFamily="18" charset="0"/>
                <a:cs typeface="Times New Roman" panose="02020603050405020304" pitchFamily="18" charset="0"/>
              </a:rPr>
              <a:t>C. </a:t>
            </a:r>
            <a:r>
              <a:rPr lang="en-IN" sz="1800" u="none" strike="noStrike" dirty="0" err="1">
                <a:solidFill>
                  <a:srgbClr val="000000"/>
                </a:solidFill>
                <a:effectLst/>
                <a:uFill>
                  <a:solidFill>
                    <a:srgbClr val="000000"/>
                  </a:solidFill>
                </a:uFill>
                <a:latin typeface="+mj-lt"/>
                <a:ea typeface="Times New Roman" panose="02020603050405020304" pitchFamily="18" charset="0"/>
                <a:cs typeface="Times New Roman" panose="02020603050405020304" pitchFamily="18" charset="0"/>
              </a:rPr>
              <a:t>Luevanos</a:t>
            </a:r>
            <a:r>
              <a:rPr lang="en-IN" sz="1800" u="none" strike="noStrike" dirty="0">
                <a:solidFill>
                  <a:srgbClr val="000000"/>
                </a:solidFill>
                <a:effectLst/>
                <a:uFill>
                  <a:solidFill>
                    <a:srgbClr val="000000"/>
                  </a:solidFill>
                </a:uFill>
                <a:latin typeface="+mj-lt"/>
                <a:ea typeface="Times New Roman" panose="02020603050405020304" pitchFamily="18" charset="0"/>
                <a:cs typeface="Times New Roman" panose="02020603050405020304" pitchFamily="18" charset="0"/>
              </a:rPr>
              <a:t>, J. </a:t>
            </a:r>
            <a:r>
              <a:rPr lang="en-IN" sz="1800" u="none" strike="noStrike" dirty="0" err="1">
                <a:solidFill>
                  <a:srgbClr val="000000"/>
                </a:solidFill>
                <a:effectLst/>
                <a:uFill>
                  <a:solidFill>
                    <a:srgbClr val="000000"/>
                  </a:solidFill>
                </a:uFill>
                <a:latin typeface="+mj-lt"/>
                <a:ea typeface="Times New Roman" panose="02020603050405020304" pitchFamily="18" charset="0"/>
                <a:cs typeface="Times New Roman" panose="02020603050405020304" pitchFamily="18" charset="0"/>
              </a:rPr>
              <a:t>Elizarraras</a:t>
            </a:r>
            <a:r>
              <a:rPr lang="en-IN" sz="1800" u="none" strike="noStrike" dirty="0">
                <a:solidFill>
                  <a:srgbClr val="000000"/>
                </a:solidFill>
                <a:effectLst/>
                <a:uFill>
                  <a:solidFill>
                    <a:srgbClr val="000000"/>
                  </a:solidFill>
                </a:uFill>
                <a:latin typeface="+mj-lt"/>
                <a:ea typeface="Times New Roman" panose="02020603050405020304" pitchFamily="18" charset="0"/>
                <a:cs typeface="Times New Roman" panose="02020603050405020304" pitchFamily="18" charset="0"/>
              </a:rPr>
              <a:t>, K. Hirschi and J. Yeh, "Analysis on the Security and Use of Password Managers," 2017 18th International Conference on Parallel and Distributed Computing, Applications and Technologies (PDCAT), 2017.</a:t>
            </a:r>
          </a:p>
          <a:p>
            <a:pPr marL="342900" marR="40005" lvl="0" indent="-342900" algn="just" fontAlgn="base">
              <a:lnSpc>
                <a:spcPct val="103000"/>
              </a:lnSpc>
              <a:spcAft>
                <a:spcPts val="20"/>
              </a:spcAft>
              <a:buClr>
                <a:srgbClr val="000000"/>
              </a:buClr>
              <a:buSzPts val="1000"/>
              <a:buFont typeface="+mj-lt"/>
              <a:buAutoNum type="arabicPeriod"/>
            </a:pPr>
            <a:r>
              <a:rPr lang="en-IN" sz="1800" u="none" strike="noStrike" dirty="0">
                <a:solidFill>
                  <a:srgbClr val="000000"/>
                </a:solidFill>
                <a:effectLst/>
                <a:uFill>
                  <a:solidFill>
                    <a:srgbClr val="000000"/>
                  </a:solidFill>
                </a:uFill>
                <a:latin typeface="+mj-lt"/>
                <a:ea typeface="Times New Roman" panose="02020603050405020304" pitchFamily="18" charset="0"/>
                <a:cs typeface="Times New Roman" panose="02020603050405020304" pitchFamily="18" charset="0"/>
              </a:rPr>
              <a:t>B. Yang, H. Chu, G. Li, S. Petrovic and C. Busch, "Cloud Password Manager Using Privacy-Preserved Biometrics," 2014 IEEE International Conference on Cloud Engineering, 2014.</a:t>
            </a:r>
          </a:p>
          <a:p>
            <a:endParaRPr lang="en-IN" dirty="0"/>
          </a:p>
        </p:txBody>
      </p:sp>
    </p:spTree>
    <p:extLst>
      <p:ext uri="{BB962C8B-B14F-4D97-AF65-F5344CB8AC3E}">
        <p14:creationId xmlns:p14="http://schemas.microsoft.com/office/powerpoint/2010/main" val="883901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6C2E46-BF1A-4BD3-BA96-F5533D9E50C5}"/>
              </a:ext>
            </a:extLst>
          </p:cNvPr>
          <p:cNvSpPr>
            <a:spLocks noGrp="1"/>
          </p:cNvSpPr>
          <p:nvPr>
            <p:ph idx="1"/>
          </p:nvPr>
        </p:nvSpPr>
        <p:spPr/>
        <p:txBody>
          <a:bodyPr>
            <a:normAutofit/>
          </a:bodyPr>
          <a:lstStyle/>
          <a:p>
            <a:pPr marL="0" indent="0" algn="ctr">
              <a:buNone/>
            </a:pPr>
            <a:r>
              <a:rPr lang="en-US" sz="6000" dirty="0">
                <a:solidFill>
                  <a:schemeClr val="accent2">
                    <a:lumMod val="75000"/>
                  </a:schemeClr>
                </a:solidFill>
              </a:rPr>
              <a:t>Thank you..!</a:t>
            </a:r>
            <a:endParaRPr lang="en-IN" sz="6000" dirty="0">
              <a:solidFill>
                <a:schemeClr val="accent2">
                  <a:lumMod val="75000"/>
                </a:schemeClr>
              </a:solidFill>
            </a:endParaRPr>
          </a:p>
        </p:txBody>
      </p:sp>
    </p:spTree>
    <p:extLst>
      <p:ext uri="{BB962C8B-B14F-4D97-AF65-F5344CB8AC3E}">
        <p14:creationId xmlns:p14="http://schemas.microsoft.com/office/powerpoint/2010/main" val="2152027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37B93-A913-4F84-8F33-0A246CC6F1A5}"/>
              </a:ext>
            </a:extLst>
          </p:cNvPr>
          <p:cNvSpPr>
            <a:spLocks noGrp="1"/>
          </p:cNvSpPr>
          <p:nvPr>
            <p:ph type="title"/>
          </p:nvPr>
        </p:nvSpPr>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CF2B3815-13D1-4887-9052-84A3CBCB3691}"/>
              </a:ext>
            </a:extLst>
          </p:cNvPr>
          <p:cNvSpPr>
            <a:spLocks noGrp="1"/>
          </p:cNvSpPr>
          <p:nvPr>
            <p:ph idx="1"/>
          </p:nvPr>
        </p:nvSpPr>
        <p:spPr/>
        <p:txBody>
          <a:bodyPr/>
          <a:lstStyle/>
          <a:p>
            <a:r>
              <a:rPr lang="en-IN" dirty="0"/>
              <a:t>Introduction</a:t>
            </a:r>
          </a:p>
          <a:p>
            <a:r>
              <a:rPr lang="en-IN" dirty="0"/>
              <a:t>Objective</a:t>
            </a:r>
          </a:p>
          <a:p>
            <a:r>
              <a:rPr lang="en-IN" dirty="0"/>
              <a:t>Literature Survey</a:t>
            </a:r>
          </a:p>
          <a:p>
            <a:r>
              <a:rPr lang="en-IN" dirty="0"/>
              <a:t>Methodology</a:t>
            </a:r>
          </a:p>
          <a:p>
            <a:r>
              <a:rPr lang="en-IN" dirty="0"/>
              <a:t>Results and Discussions</a:t>
            </a:r>
          </a:p>
          <a:p>
            <a:r>
              <a:rPr lang="en-IN" dirty="0"/>
              <a:t>References</a:t>
            </a:r>
          </a:p>
        </p:txBody>
      </p:sp>
    </p:spTree>
    <p:extLst>
      <p:ext uri="{BB962C8B-B14F-4D97-AF65-F5344CB8AC3E}">
        <p14:creationId xmlns:p14="http://schemas.microsoft.com/office/powerpoint/2010/main" val="696890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1031-0383-476A-893E-39579A9F7001}"/>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452A46DB-FF57-4818-A601-894BD7423FB3}"/>
              </a:ext>
            </a:extLst>
          </p:cNvPr>
          <p:cNvSpPr>
            <a:spLocks noGrp="1"/>
          </p:cNvSpPr>
          <p:nvPr>
            <p:ph idx="1"/>
          </p:nvPr>
        </p:nvSpPr>
        <p:spPr/>
        <p:txBody>
          <a:bodyPr>
            <a:normAutofit lnSpcReduction="10000"/>
          </a:bodyPr>
          <a:lstStyle/>
          <a:p>
            <a:r>
              <a:rPr lang="en-IN" sz="1800" dirty="0">
                <a:solidFill>
                  <a:srgbClr val="000000"/>
                </a:solidFill>
                <a:effectLst/>
                <a:latin typeface="+mj-lt"/>
                <a:ea typeface="Times New Roman" panose="02020603050405020304" pitchFamily="18" charset="0"/>
              </a:rPr>
              <a:t>User authentication is a necessary security element in the open network environment, and the use of simple authentication information also has some severe problems.</a:t>
            </a:r>
          </a:p>
          <a:p>
            <a:r>
              <a:rPr lang="en-IN" sz="1800" dirty="0">
                <a:solidFill>
                  <a:srgbClr val="000000"/>
                </a:solidFill>
                <a:effectLst/>
                <a:latin typeface="+mj-lt"/>
                <a:ea typeface="Times New Roman" panose="02020603050405020304" pitchFamily="18" charset="0"/>
              </a:rPr>
              <a:t>One problem is that it is easy for the attackers to guess passwords whenever the users often choose personal information, such as their ID or telephone number as passwords.</a:t>
            </a:r>
          </a:p>
          <a:p>
            <a:r>
              <a:rPr lang="en-US" sz="1800" b="0" i="0" u="none" strike="noStrike" dirty="0">
                <a:solidFill>
                  <a:srgbClr val="000000"/>
                </a:solidFill>
                <a:effectLst/>
                <a:latin typeface="+mj-lt"/>
              </a:rPr>
              <a:t>In Today’s world a single person has many accounts such as Facebook, Instagram ,twitter, LinkedIn, YouTube, etc. So it becomes difficult to remember the usernames and passwords for each account we create.</a:t>
            </a:r>
            <a:endParaRPr lang="en-IN" sz="1800" dirty="0">
              <a:solidFill>
                <a:srgbClr val="000000"/>
              </a:solidFill>
              <a:effectLst/>
              <a:latin typeface="+mj-lt"/>
              <a:ea typeface="Times New Roman" panose="02020603050405020304" pitchFamily="18" charset="0"/>
            </a:endParaRPr>
          </a:p>
          <a:p>
            <a:r>
              <a:rPr lang="en-IN" sz="1800" dirty="0">
                <a:solidFill>
                  <a:srgbClr val="000000"/>
                </a:solidFill>
                <a:effectLst/>
                <a:latin typeface="+mj-lt"/>
                <a:ea typeface="Times New Roman" panose="02020603050405020304" pitchFamily="18" charset="0"/>
              </a:rPr>
              <a:t>So, to address this issue, in this paper, I have proposed an automated system to generate user-friendly and robust passwords by combining small letters, capital letters, special symbols and numbers. Later the user can copy the generated password for further usage. </a:t>
            </a:r>
          </a:p>
          <a:p>
            <a:r>
              <a:rPr lang="en-IN" sz="1800" dirty="0">
                <a:solidFill>
                  <a:srgbClr val="000000"/>
                </a:solidFill>
                <a:effectLst/>
                <a:latin typeface="+mj-lt"/>
                <a:ea typeface="Times New Roman" panose="02020603050405020304" pitchFamily="18" charset="0"/>
              </a:rPr>
              <a:t>Also, user can enter into the password manager by entering master password, in the password manager user can store passwords for various websites/platform with website name, username, and user can also paste his/her generated passwords generated from the password generator.</a:t>
            </a:r>
            <a:endParaRPr lang="en-IN" dirty="0">
              <a:latin typeface="+mj-lt"/>
            </a:endParaRPr>
          </a:p>
        </p:txBody>
      </p:sp>
    </p:spTree>
    <p:extLst>
      <p:ext uri="{BB962C8B-B14F-4D97-AF65-F5344CB8AC3E}">
        <p14:creationId xmlns:p14="http://schemas.microsoft.com/office/powerpoint/2010/main" val="2729813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199" y="427701"/>
            <a:ext cx="8229600" cy="1143000"/>
          </a:xfrm>
        </p:spPr>
        <p:txBody>
          <a:bodyPr>
            <a:normAutofit/>
          </a:bodyPr>
          <a:lstStyle/>
          <a:p>
            <a:pPr algn="ctr"/>
            <a:r>
              <a:rPr lang="en-US" sz="4000" b="1" cap="small" dirty="0"/>
              <a:t>OBJECTIVE</a:t>
            </a:r>
          </a:p>
        </p:txBody>
      </p:sp>
      <p:sp>
        <p:nvSpPr>
          <p:cNvPr id="3" name="Content Placeholder 2"/>
          <p:cNvSpPr>
            <a:spLocks noGrp="1"/>
          </p:cNvSpPr>
          <p:nvPr>
            <p:ph idx="1"/>
          </p:nvPr>
        </p:nvSpPr>
        <p:spPr/>
        <p:txBody>
          <a:bodyPr>
            <a:normAutofit/>
          </a:bodyPr>
          <a:lstStyle/>
          <a:p>
            <a:r>
              <a:rPr lang="en-US" sz="2000" dirty="0">
                <a:latin typeface="+mj-lt"/>
                <a:cs typeface="Calibri" panose="020F0502020204030204" pitchFamily="34" charset="0"/>
              </a:rPr>
              <a:t>The objective of this project is to give relief to the user from the burden of remembering the passwords and the username for various websites. If the user uses this system then he no longer needs to remember the password and user names for the various accounts he creates on the websites or platforms.  Also, now user no longer needs to think about what should be the password for the accounts on various websites, because this system of password generator and manager will solve this issue of the user</a:t>
            </a:r>
          </a:p>
        </p:txBody>
      </p:sp>
      <p:sp>
        <p:nvSpPr>
          <p:cNvPr id="4" name="Slide Number Placeholder 3"/>
          <p:cNvSpPr>
            <a:spLocks noGrp="1"/>
          </p:cNvSpPr>
          <p:nvPr>
            <p:ph type="sldNum" sz="quarter" idx="12"/>
          </p:nvPr>
        </p:nvSpPr>
        <p:spPr/>
        <p:txBody>
          <a:bodyPr/>
          <a:lstStyle/>
          <a:p>
            <a:fld id="{BD29847A-037B-4C47-B8E3-5257362A4C86}"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492E4F13-14D4-4D48-9E57-79DDFF7B19B9}"/>
              </a:ext>
            </a:extLst>
          </p:cNvPr>
          <p:cNvGraphicFramePr>
            <a:graphicFrameLocks noGrp="1"/>
          </p:cNvGraphicFramePr>
          <p:nvPr>
            <p:extLst>
              <p:ext uri="{D42A27DB-BD31-4B8C-83A1-F6EECF244321}">
                <p14:modId xmlns:p14="http://schemas.microsoft.com/office/powerpoint/2010/main" val="122237473"/>
              </p:ext>
            </p:extLst>
          </p:nvPr>
        </p:nvGraphicFramePr>
        <p:xfrm>
          <a:off x="-1" y="0"/>
          <a:ext cx="12129478" cy="7335520"/>
        </p:xfrm>
        <a:graphic>
          <a:graphicData uri="http://schemas.openxmlformats.org/drawingml/2006/table">
            <a:tbl>
              <a:tblPr firstRow="1" bandRow="1">
                <a:tableStyleId>{93296810-A885-4BE3-A3E7-6D5BEEA58F35}</a:tableStyleId>
              </a:tblPr>
              <a:tblGrid>
                <a:gridCol w="1163568">
                  <a:extLst>
                    <a:ext uri="{9D8B030D-6E8A-4147-A177-3AD203B41FA5}">
                      <a16:colId xmlns:a16="http://schemas.microsoft.com/office/drawing/2014/main" val="1139275207"/>
                    </a:ext>
                  </a:extLst>
                </a:gridCol>
                <a:gridCol w="1842317">
                  <a:extLst>
                    <a:ext uri="{9D8B030D-6E8A-4147-A177-3AD203B41FA5}">
                      <a16:colId xmlns:a16="http://schemas.microsoft.com/office/drawing/2014/main" val="4018466964"/>
                    </a:ext>
                  </a:extLst>
                </a:gridCol>
                <a:gridCol w="2768860">
                  <a:extLst>
                    <a:ext uri="{9D8B030D-6E8A-4147-A177-3AD203B41FA5}">
                      <a16:colId xmlns:a16="http://schemas.microsoft.com/office/drawing/2014/main" val="884780916"/>
                    </a:ext>
                  </a:extLst>
                </a:gridCol>
                <a:gridCol w="2822731">
                  <a:extLst>
                    <a:ext uri="{9D8B030D-6E8A-4147-A177-3AD203B41FA5}">
                      <a16:colId xmlns:a16="http://schemas.microsoft.com/office/drawing/2014/main" val="1872288566"/>
                    </a:ext>
                  </a:extLst>
                </a:gridCol>
                <a:gridCol w="3532002">
                  <a:extLst>
                    <a:ext uri="{9D8B030D-6E8A-4147-A177-3AD203B41FA5}">
                      <a16:colId xmlns:a16="http://schemas.microsoft.com/office/drawing/2014/main" val="3358386487"/>
                    </a:ext>
                  </a:extLst>
                </a:gridCol>
              </a:tblGrid>
              <a:tr h="748197">
                <a:tc>
                  <a:txBody>
                    <a:bodyPr/>
                    <a:lstStyle/>
                    <a:p>
                      <a:r>
                        <a:rPr lang="en-US" dirty="0"/>
                        <a:t>SR. NO</a:t>
                      </a:r>
                    </a:p>
                  </a:txBody>
                  <a:tcPr/>
                </a:tc>
                <a:tc>
                  <a:txBody>
                    <a:bodyPr/>
                    <a:lstStyle/>
                    <a:p>
                      <a:r>
                        <a:rPr lang="en-US" dirty="0"/>
                        <a:t>PUBLICATION ON YEAR</a:t>
                      </a:r>
                    </a:p>
                  </a:txBody>
                  <a:tcPr/>
                </a:tc>
                <a:tc>
                  <a:txBody>
                    <a:bodyPr/>
                    <a:lstStyle/>
                    <a:p>
                      <a:r>
                        <a:rPr lang="en-US" dirty="0"/>
                        <a:t>NAME OF AUTHORS</a:t>
                      </a:r>
                    </a:p>
                  </a:txBody>
                  <a:tcPr/>
                </a:tc>
                <a:tc>
                  <a:txBody>
                    <a:bodyPr/>
                    <a:lstStyle/>
                    <a:p>
                      <a:r>
                        <a:rPr lang="en-US" dirty="0"/>
                        <a:t>TITLE OF PAPER</a:t>
                      </a:r>
                    </a:p>
                  </a:txBody>
                  <a:tcPr/>
                </a:tc>
                <a:tc>
                  <a:txBody>
                    <a:bodyPr/>
                    <a:lstStyle/>
                    <a:p>
                      <a:r>
                        <a:rPr lang="en-US" dirty="0"/>
                        <a:t>FEATURES PROVIDED</a:t>
                      </a:r>
                    </a:p>
                  </a:txBody>
                  <a:tcPr/>
                </a:tc>
                <a:extLst>
                  <a:ext uri="{0D108BD9-81ED-4DB2-BD59-A6C34878D82A}">
                    <a16:rowId xmlns:a16="http://schemas.microsoft.com/office/drawing/2014/main" val="1742171132"/>
                  </a:ext>
                </a:extLst>
              </a:tr>
              <a:tr h="1251555">
                <a:tc>
                  <a:txBody>
                    <a:bodyPr/>
                    <a:lstStyle/>
                    <a:p>
                      <a:r>
                        <a:rPr lang="en-US" dirty="0"/>
                        <a:t>1</a:t>
                      </a:r>
                    </a:p>
                  </a:txBody>
                  <a:tcPr/>
                </a:tc>
                <a:tc>
                  <a:txBody>
                    <a:bodyPr/>
                    <a:lstStyle/>
                    <a:p>
                      <a:r>
                        <a:rPr lang="en-US" dirty="0"/>
                        <a:t>2019</a:t>
                      </a:r>
                    </a:p>
                  </a:txBody>
                  <a:tcPr/>
                </a:tc>
                <a:tc>
                  <a:txBody>
                    <a:bodyPr/>
                    <a:lstStyle/>
                    <a:p>
                      <a:r>
                        <a:rPr lang="en-IN" dirty="0"/>
                        <a:t>Farhana Zaman Glory , Atif Ul Aftab, Olivier Tremblay-Savard, Noman Mohammed.</a:t>
                      </a:r>
                      <a:endParaRPr lang="en-US" dirty="0"/>
                    </a:p>
                  </a:txBody>
                  <a:tcPr/>
                </a:tc>
                <a:tc>
                  <a:txBody>
                    <a:bodyPr/>
                    <a:lstStyle/>
                    <a:p>
                      <a:r>
                        <a:rPr lang="en-US" dirty="0"/>
                        <a:t>Strong Password Generation Based On User Inputs</a:t>
                      </a:r>
                    </a:p>
                  </a:txBody>
                  <a:tcPr/>
                </a:tc>
                <a:tc>
                  <a:txBody>
                    <a:bodyPr/>
                    <a:lstStyle/>
                    <a:p>
                      <a:r>
                        <a:rPr lang="en-US" dirty="0"/>
                        <a:t>In this proposed system, they are generating passwords by prompting the users to provide them with some texts and numbers (which we can easily remember) as inputs. The generated passwords have ensured the minimum criteria of the password strength. </a:t>
                      </a:r>
                    </a:p>
                  </a:txBody>
                  <a:tcPr/>
                </a:tc>
                <a:extLst>
                  <a:ext uri="{0D108BD9-81ED-4DB2-BD59-A6C34878D82A}">
                    <a16:rowId xmlns:a16="http://schemas.microsoft.com/office/drawing/2014/main" val="1123325602"/>
                  </a:ext>
                </a:extLst>
              </a:tr>
              <a:tr h="1741003">
                <a:tc>
                  <a:txBody>
                    <a:bodyPr/>
                    <a:lstStyle/>
                    <a:p>
                      <a:r>
                        <a:rPr lang="en-US" dirty="0"/>
                        <a:t>2</a:t>
                      </a:r>
                    </a:p>
                  </a:txBody>
                  <a:tcPr/>
                </a:tc>
                <a:tc>
                  <a:txBody>
                    <a:bodyPr/>
                    <a:lstStyle/>
                    <a:p>
                      <a:r>
                        <a:rPr lang="en-IN" sz="1800" dirty="0">
                          <a:effectLst/>
                          <a:ea typeface="Times New Roman" panose="02020603050405020304" pitchFamily="18" charset="0"/>
                        </a:rPr>
                        <a:t>2010</a:t>
                      </a:r>
                      <a:endParaRPr lang="en-US" dirty="0"/>
                    </a:p>
                  </a:txBody>
                  <a:tcPr/>
                </a:tc>
                <a:tc>
                  <a:txBody>
                    <a:bodyPr/>
                    <a:lstStyle/>
                    <a:p>
                      <a:r>
                        <a:rPr lang="en-US" dirty="0" err="1"/>
                        <a:t>Ambarish</a:t>
                      </a:r>
                      <a:r>
                        <a:rPr lang="en-US" dirty="0"/>
                        <a:t> Karole, Nicolas Christin.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 Comparative Usability Evaluation of Traditional Password Managers</a:t>
                      </a:r>
                    </a:p>
                    <a:p>
                      <a:endParaRPr lang="en-US" dirty="0"/>
                    </a:p>
                  </a:txBody>
                  <a:tcPr/>
                </a:tc>
                <a:tc>
                  <a:txBody>
                    <a:bodyPr/>
                    <a:lstStyle/>
                    <a:p>
                      <a:r>
                        <a:rPr lang="en-US" dirty="0"/>
                        <a:t>In this proposed system, it compared the three password managers which were, online password manager, phone password manager and USB password manager.</a:t>
                      </a:r>
                    </a:p>
                  </a:txBody>
                  <a:tcPr/>
                </a:tc>
                <a:extLst>
                  <a:ext uri="{0D108BD9-81ED-4DB2-BD59-A6C34878D82A}">
                    <a16:rowId xmlns:a16="http://schemas.microsoft.com/office/drawing/2014/main" val="1039109934"/>
                  </a:ext>
                </a:extLst>
              </a:tr>
              <a:tr h="2378531">
                <a:tc>
                  <a:txBody>
                    <a:bodyPr/>
                    <a:lstStyle/>
                    <a:p>
                      <a:r>
                        <a:rPr lang="en-US" dirty="0"/>
                        <a:t>3</a:t>
                      </a:r>
                    </a:p>
                  </a:txBody>
                  <a:tcPr/>
                </a:tc>
                <a:tc>
                  <a:txBody>
                    <a:bodyPr/>
                    <a:lstStyle/>
                    <a:p>
                      <a:r>
                        <a:rPr lang="en-IN" sz="1800" dirty="0">
                          <a:effectLst/>
                          <a:ea typeface="Times New Roman" panose="02020603050405020304" pitchFamily="18" charset="0"/>
                        </a:rPr>
                        <a:t>2019</a:t>
                      </a:r>
                      <a:endParaRPr lang="en-US" dirty="0"/>
                    </a:p>
                  </a:txBody>
                  <a:tcPr/>
                </a:tc>
                <a:tc>
                  <a:txBody>
                    <a:bodyPr/>
                    <a:lstStyle/>
                    <a:p>
                      <a:pPr fontAlgn="ctr"/>
                      <a:r>
                        <a:rPr lang="en-IN" sz="1800" b="0" i="0" kern="1200" dirty="0">
                          <a:solidFill>
                            <a:schemeClr val="dk1"/>
                          </a:solidFill>
                          <a:effectLst/>
                          <a:latin typeface="+mn-lt"/>
                          <a:ea typeface="+mn-ea"/>
                          <a:cs typeface="+mn-cs"/>
                        </a:rPr>
                        <a:t>Ridwan Olayinka </a:t>
                      </a:r>
                      <a:r>
                        <a:rPr lang="en-IN" sz="1800" b="0" i="0" kern="1200" dirty="0" err="1">
                          <a:solidFill>
                            <a:schemeClr val="dk1"/>
                          </a:solidFill>
                          <a:effectLst/>
                          <a:latin typeface="+mn-lt"/>
                          <a:ea typeface="+mn-ea"/>
                          <a:cs typeface="+mn-cs"/>
                        </a:rPr>
                        <a:t>Oladipupo</a:t>
                      </a:r>
                      <a:r>
                        <a:rPr lang="en-IN" sz="1800" b="0" i="0" kern="1200" dirty="0">
                          <a:solidFill>
                            <a:schemeClr val="dk1"/>
                          </a:solidFill>
                          <a:effectLst/>
                          <a:latin typeface="+mn-lt"/>
                          <a:ea typeface="+mn-ea"/>
                          <a:cs typeface="+mn-cs"/>
                        </a:rPr>
                        <a:t>, Ajayi Olusola Olajide</a:t>
                      </a:r>
                    </a:p>
                    <a:p>
                      <a:br>
                        <a:rPr lang="en-IN" sz="1800" b="0" i="0" u="none" strike="noStrike" kern="1200" dirty="0">
                          <a:solidFill>
                            <a:schemeClr val="dk1"/>
                          </a:solidFill>
                          <a:effectLst/>
                          <a:latin typeface="+mn-lt"/>
                          <a:ea typeface="+mn-ea"/>
                          <a:cs typeface="+mn-cs"/>
                          <a:hlinkClick r:id="rId2"/>
                        </a:rPr>
                      </a:br>
                      <a:endParaRPr lang="en-IN" sz="1800" b="0" i="0" kern="1200" dirty="0">
                        <a:solidFill>
                          <a:schemeClr val="dk1"/>
                        </a:solidFill>
                        <a:effectLst/>
                        <a:latin typeface="+mn-lt"/>
                        <a:ea typeface="+mn-ea"/>
                        <a:cs typeface="+mn-cs"/>
                      </a:endParaRPr>
                    </a:p>
                    <a:p>
                      <a:br>
                        <a:rPr lang="en-IN" dirty="0"/>
                      </a:br>
                      <a:endParaRPr lang="en-US" dirty="0"/>
                    </a:p>
                  </a:txBody>
                  <a:tcPr/>
                </a:tc>
                <a:tc>
                  <a:txBody>
                    <a:bodyPr/>
                    <a:lstStyle/>
                    <a:p>
                      <a:r>
                        <a:rPr lang="en-US" dirty="0"/>
                        <a:t>An enhanced web security for cloud-based password management.</a:t>
                      </a:r>
                    </a:p>
                  </a:txBody>
                  <a:tcPr/>
                </a:tc>
                <a:tc>
                  <a:txBody>
                    <a:bodyPr/>
                    <a:lstStyle/>
                    <a:p>
                      <a:r>
                        <a:rPr lang="en-US" dirty="0"/>
                        <a:t>This study in its own view, is set to design a highly secure cryptography for making the site /service more tightly secured. Consequently, this work presented an enhanced web security for cloud-based password management using SHA-256 and Diffie Hellman key exchange algorithm.</a:t>
                      </a:r>
                    </a:p>
                  </a:txBody>
                  <a:tcPr/>
                </a:tc>
                <a:extLst>
                  <a:ext uri="{0D108BD9-81ED-4DB2-BD59-A6C34878D82A}">
                    <a16:rowId xmlns:a16="http://schemas.microsoft.com/office/drawing/2014/main" val="315239641"/>
                  </a:ext>
                </a:extLst>
              </a:tr>
            </a:tbl>
          </a:graphicData>
        </a:graphic>
      </p:graphicFrame>
    </p:spTree>
    <p:extLst>
      <p:ext uri="{BB962C8B-B14F-4D97-AF65-F5344CB8AC3E}">
        <p14:creationId xmlns:p14="http://schemas.microsoft.com/office/powerpoint/2010/main" val="164550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492E4F13-14D4-4D48-9E57-79DDFF7B19B9}"/>
              </a:ext>
            </a:extLst>
          </p:cNvPr>
          <p:cNvGraphicFramePr>
            <a:graphicFrameLocks noGrp="1"/>
          </p:cNvGraphicFramePr>
          <p:nvPr>
            <p:extLst>
              <p:ext uri="{D42A27DB-BD31-4B8C-83A1-F6EECF244321}">
                <p14:modId xmlns:p14="http://schemas.microsoft.com/office/powerpoint/2010/main" val="370484562"/>
              </p:ext>
            </p:extLst>
          </p:nvPr>
        </p:nvGraphicFramePr>
        <p:xfrm>
          <a:off x="-1" y="0"/>
          <a:ext cx="12129478" cy="7912076"/>
        </p:xfrm>
        <a:graphic>
          <a:graphicData uri="http://schemas.openxmlformats.org/drawingml/2006/table">
            <a:tbl>
              <a:tblPr firstRow="1" bandRow="1">
                <a:tableStyleId>{93296810-A885-4BE3-A3E7-6D5BEEA58F35}</a:tableStyleId>
              </a:tblPr>
              <a:tblGrid>
                <a:gridCol w="1163568">
                  <a:extLst>
                    <a:ext uri="{9D8B030D-6E8A-4147-A177-3AD203B41FA5}">
                      <a16:colId xmlns:a16="http://schemas.microsoft.com/office/drawing/2014/main" val="1139275207"/>
                    </a:ext>
                  </a:extLst>
                </a:gridCol>
                <a:gridCol w="1842317">
                  <a:extLst>
                    <a:ext uri="{9D8B030D-6E8A-4147-A177-3AD203B41FA5}">
                      <a16:colId xmlns:a16="http://schemas.microsoft.com/office/drawing/2014/main" val="4018466964"/>
                    </a:ext>
                  </a:extLst>
                </a:gridCol>
                <a:gridCol w="2768860">
                  <a:extLst>
                    <a:ext uri="{9D8B030D-6E8A-4147-A177-3AD203B41FA5}">
                      <a16:colId xmlns:a16="http://schemas.microsoft.com/office/drawing/2014/main" val="884780916"/>
                    </a:ext>
                  </a:extLst>
                </a:gridCol>
                <a:gridCol w="2822731">
                  <a:extLst>
                    <a:ext uri="{9D8B030D-6E8A-4147-A177-3AD203B41FA5}">
                      <a16:colId xmlns:a16="http://schemas.microsoft.com/office/drawing/2014/main" val="1872288566"/>
                    </a:ext>
                  </a:extLst>
                </a:gridCol>
                <a:gridCol w="3532002">
                  <a:extLst>
                    <a:ext uri="{9D8B030D-6E8A-4147-A177-3AD203B41FA5}">
                      <a16:colId xmlns:a16="http://schemas.microsoft.com/office/drawing/2014/main" val="3358386487"/>
                    </a:ext>
                  </a:extLst>
                </a:gridCol>
              </a:tblGrid>
              <a:tr h="840272">
                <a:tc>
                  <a:txBody>
                    <a:bodyPr/>
                    <a:lstStyle/>
                    <a:p>
                      <a:r>
                        <a:rPr lang="en-US" dirty="0"/>
                        <a:t>SR. NO</a:t>
                      </a:r>
                    </a:p>
                  </a:txBody>
                  <a:tcPr/>
                </a:tc>
                <a:tc>
                  <a:txBody>
                    <a:bodyPr/>
                    <a:lstStyle/>
                    <a:p>
                      <a:r>
                        <a:rPr lang="en-US" dirty="0"/>
                        <a:t>PUBLICATION ON YEAR</a:t>
                      </a:r>
                    </a:p>
                  </a:txBody>
                  <a:tcPr/>
                </a:tc>
                <a:tc>
                  <a:txBody>
                    <a:bodyPr/>
                    <a:lstStyle/>
                    <a:p>
                      <a:r>
                        <a:rPr lang="en-US" dirty="0"/>
                        <a:t>NAME OF AUTHORS</a:t>
                      </a:r>
                    </a:p>
                  </a:txBody>
                  <a:tcPr/>
                </a:tc>
                <a:tc>
                  <a:txBody>
                    <a:bodyPr/>
                    <a:lstStyle/>
                    <a:p>
                      <a:r>
                        <a:rPr lang="en-US" dirty="0"/>
                        <a:t>TITLE OF PAPER</a:t>
                      </a:r>
                    </a:p>
                  </a:txBody>
                  <a:tcPr/>
                </a:tc>
                <a:tc>
                  <a:txBody>
                    <a:bodyPr/>
                    <a:lstStyle/>
                    <a:p>
                      <a:r>
                        <a:rPr lang="en-US" dirty="0"/>
                        <a:t>FEATURES PROVIDED</a:t>
                      </a:r>
                    </a:p>
                  </a:txBody>
                  <a:tcPr/>
                </a:tc>
                <a:extLst>
                  <a:ext uri="{0D108BD9-81ED-4DB2-BD59-A6C34878D82A}">
                    <a16:rowId xmlns:a16="http://schemas.microsoft.com/office/drawing/2014/main" val="1742171132"/>
                  </a:ext>
                </a:extLst>
              </a:tr>
              <a:tr h="1951164">
                <a:tc>
                  <a:txBody>
                    <a:bodyPr/>
                    <a:lstStyle/>
                    <a:p>
                      <a:r>
                        <a:rPr lang="en-US" dirty="0"/>
                        <a:t>4</a:t>
                      </a:r>
                    </a:p>
                  </a:txBody>
                  <a:tcPr/>
                </a:tc>
                <a:tc>
                  <a:txBody>
                    <a:bodyPr/>
                    <a:lstStyle/>
                    <a:p>
                      <a:r>
                        <a:rPr lang="en-US" dirty="0"/>
                        <a:t>2017</a:t>
                      </a:r>
                    </a:p>
                  </a:txBody>
                  <a:tcPr/>
                </a:tc>
                <a:tc>
                  <a:txBody>
                    <a:bodyPr/>
                    <a:lstStyle/>
                    <a:p>
                      <a:r>
                        <a:rPr lang="en-IN" dirty="0"/>
                        <a:t>Carlos </a:t>
                      </a:r>
                      <a:r>
                        <a:rPr lang="en-IN" dirty="0" err="1"/>
                        <a:t>Luevanos</a:t>
                      </a:r>
                      <a:r>
                        <a:rPr lang="en-IN" dirty="0"/>
                        <a:t>, John </a:t>
                      </a:r>
                      <a:r>
                        <a:rPr lang="en-IN" dirty="0" err="1"/>
                        <a:t>Elizarraras</a:t>
                      </a:r>
                      <a:r>
                        <a:rPr lang="en-IN" dirty="0"/>
                        <a:t>, </a:t>
                      </a:r>
                      <a:r>
                        <a:rPr lang="en-IN" dirty="0" err="1"/>
                        <a:t>Khai</a:t>
                      </a:r>
                      <a:r>
                        <a:rPr lang="en-IN" dirty="0"/>
                        <a:t> Hirschi, </a:t>
                      </a:r>
                      <a:r>
                        <a:rPr lang="en-IN" dirty="0" err="1"/>
                        <a:t>Jyh</a:t>
                      </a:r>
                      <a:r>
                        <a:rPr lang="en-IN" dirty="0"/>
                        <a:t>-haw Yeh</a:t>
                      </a:r>
                      <a:endParaRPr lang="en-US" dirty="0"/>
                    </a:p>
                  </a:txBody>
                  <a:tcPr/>
                </a:tc>
                <a:tc>
                  <a:txBody>
                    <a:bodyPr/>
                    <a:lstStyle/>
                    <a:p>
                      <a:r>
                        <a:rPr lang="en-US" dirty="0"/>
                        <a:t>Analysis on the Security and Use of Password Managers.</a:t>
                      </a:r>
                    </a:p>
                  </a:txBody>
                  <a:tcPr/>
                </a:tc>
                <a:tc>
                  <a:txBody>
                    <a:bodyPr/>
                    <a:lstStyle/>
                    <a:p>
                      <a:r>
                        <a:rPr lang="en-US" dirty="0"/>
                        <a:t>In this paper there is discussion about three open-source password managers which are-</a:t>
                      </a:r>
                    </a:p>
                    <a:p>
                      <a:r>
                        <a:rPr lang="en-US" dirty="0" err="1"/>
                        <a:t>passbolt</a:t>
                      </a:r>
                      <a:r>
                        <a:rPr lang="en-US" dirty="0"/>
                        <a:t>,  padlock and encryptr, there strengths and weakness have been discussed in this paper.</a:t>
                      </a:r>
                    </a:p>
                  </a:txBody>
                  <a:tcPr/>
                </a:tc>
                <a:extLst>
                  <a:ext uri="{0D108BD9-81ED-4DB2-BD59-A6C34878D82A}">
                    <a16:rowId xmlns:a16="http://schemas.microsoft.com/office/drawing/2014/main" val="1123325602"/>
                  </a:ext>
                </a:extLst>
              </a:tr>
              <a:tr h="1306052">
                <a:tc>
                  <a:txBody>
                    <a:bodyPr/>
                    <a:lstStyle/>
                    <a:p>
                      <a:r>
                        <a:rPr lang="en-US" dirty="0"/>
                        <a:t>5</a:t>
                      </a:r>
                    </a:p>
                  </a:txBody>
                  <a:tcPr/>
                </a:tc>
                <a:tc>
                  <a:txBody>
                    <a:bodyPr/>
                    <a:lstStyle/>
                    <a:p>
                      <a:r>
                        <a:rPr lang="en-US" dirty="0"/>
                        <a:t>2014</a:t>
                      </a:r>
                    </a:p>
                  </a:txBody>
                  <a:tcPr/>
                </a:tc>
                <a:tc>
                  <a:txBody>
                    <a:bodyPr/>
                    <a:lstStyle/>
                    <a:p>
                      <a:r>
                        <a:rPr lang="en-IN" sz="1800" kern="1200" dirty="0">
                          <a:solidFill>
                            <a:schemeClr val="dk1"/>
                          </a:solidFill>
                          <a:effectLst/>
                          <a:latin typeface="+mn-lt"/>
                          <a:ea typeface="+mn-ea"/>
                          <a:cs typeface="+mn-cs"/>
                        </a:rPr>
                        <a:t>B. Yang, H. Chu, G. Li, S. Petrovic and C. Busch</a:t>
                      </a:r>
                      <a:endParaRPr lang="en-US" dirty="0"/>
                    </a:p>
                  </a:txBody>
                  <a:tcPr/>
                </a:tc>
                <a:tc>
                  <a:txBody>
                    <a:bodyPr/>
                    <a:lstStyle/>
                    <a:p>
                      <a:r>
                        <a:rPr lang="en-IN" sz="1800" kern="1200" dirty="0">
                          <a:solidFill>
                            <a:schemeClr val="dk1"/>
                          </a:solidFill>
                          <a:effectLst/>
                          <a:latin typeface="+mn-lt"/>
                          <a:ea typeface="+mn-ea"/>
                          <a:cs typeface="+mn-cs"/>
                        </a:rPr>
                        <a:t>Cloud Password Manager Using Privacy-Preserved Biometrics</a:t>
                      </a:r>
                      <a:endParaRPr lang="en-US" dirty="0"/>
                    </a:p>
                  </a:txBody>
                  <a:tcPr/>
                </a:tc>
                <a:tc>
                  <a:txBody>
                    <a:bodyPr/>
                    <a:lstStyle/>
                    <a:p>
                      <a:r>
                        <a:rPr lang="en-IN" sz="1800" kern="1200" dirty="0">
                          <a:solidFill>
                            <a:schemeClr val="dk1"/>
                          </a:solidFill>
                          <a:effectLst/>
                          <a:latin typeface="+mn-lt"/>
                          <a:ea typeface="+mn-ea"/>
                          <a:cs typeface="+mn-cs"/>
                        </a:rPr>
                        <a:t>The privacy-preserving biometrics (using rigidly-irreversible template protection method) based password manager scheme proposed in this paper enables people to use two factors (a master key and the biometrics) for password binding and releasing in a secure way</a:t>
                      </a:r>
                      <a:endParaRPr lang="en-US" dirty="0"/>
                    </a:p>
                  </a:txBody>
                  <a:tcPr/>
                </a:tc>
                <a:extLst>
                  <a:ext uri="{0D108BD9-81ED-4DB2-BD59-A6C34878D82A}">
                    <a16:rowId xmlns:a16="http://schemas.microsoft.com/office/drawing/2014/main" val="1901476000"/>
                  </a:ext>
                </a:extLst>
              </a:tr>
              <a:tr h="1951164">
                <a:tc>
                  <a:txBody>
                    <a:bodyPr/>
                    <a:lstStyle/>
                    <a:p>
                      <a:r>
                        <a:rPr lang="en-US" dirty="0"/>
                        <a:t>6</a:t>
                      </a:r>
                    </a:p>
                  </a:txBody>
                  <a:tcPr/>
                </a:tc>
                <a:tc>
                  <a:txBody>
                    <a:bodyPr/>
                    <a:lstStyle/>
                    <a:p>
                      <a:r>
                        <a:rPr lang="en-US" dirty="0"/>
                        <a:t>2017</a:t>
                      </a:r>
                    </a:p>
                  </a:txBody>
                  <a:tcPr/>
                </a:tc>
                <a:tc>
                  <a:txBody>
                    <a:bodyPr/>
                    <a:lstStyle/>
                    <a:p>
                      <a:r>
                        <a:rPr lang="en-IN" sz="1800" kern="1200" dirty="0">
                          <a:solidFill>
                            <a:schemeClr val="dk1"/>
                          </a:solidFill>
                          <a:effectLst/>
                          <a:latin typeface="+mn-lt"/>
                          <a:ea typeface="+mn-ea"/>
                          <a:cs typeface="+mn-cs"/>
                        </a:rPr>
                        <a:t>F. Al </a:t>
                      </a:r>
                      <a:r>
                        <a:rPr lang="en-IN" sz="1800" kern="1200" dirty="0" err="1">
                          <a:solidFill>
                            <a:schemeClr val="dk1"/>
                          </a:solidFill>
                          <a:effectLst/>
                          <a:latin typeface="+mn-lt"/>
                          <a:ea typeface="+mn-ea"/>
                          <a:cs typeface="+mn-cs"/>
                        </a:rPr>
                        <a:t>Maqbali</a:t>
                      </a:r>
                      <a:r>
                        <a:rPr lang="en-IN" sz="1800" kern="1200" dirty="0">
                          <a:solidFill>
                            <a:schemeClr val="dk1"/>
                          </a:solidFill>
                          <a:effectLst/>
                          <a:latin typeface="+mn-lt"/>
                          <a:ea typeface="+mn-ea"/>
                          <a:cs typeface="+mn-cs"/>
                        </a:rPr>
                        <a:t> and C. J. Mitchell</a:t>
                      </a:r>
                      <a:endParaRPr lang="en-US" dirty="0"/>
                    </a:p>
                  </a:txBody>
                  <a:tcPr/>
                </a:tc>
                <a:tc>
                  <a:txBody>
                    <a:bodyPr/>
                    <a:lstStyle/>
                    <a:p>
                      <a:r>
                        <a:rPr lang="en-IN" sz="1800" kern="1200" dirty="0" err="1">
                          <a:solidFill>
                            <a:schemeClr val="dk1"/>
                          </a:solidFill>
                          <a:effectLst/>
                          <a:latin typeface="+mn-lt"/>
                          <a:ea typeface="+mn-ea"/>
                          <a:cs typeface="+mn-cs"/>
                        </a:rPr>
                        <a:t>AutoPass</a:t>
                      </a:r>
                      <a:r>
                        <a:rPr lang="en-IN" sz="1800" kern="1200" dirty="0">
                          <a:solidFill>
                            <a:schemeClr val="dk1"/>
                          </a:solidFill>
                          <a:effectLst/>
                          <a:latin typeface="+mn-lt"/>
                          <a:ea typeface="+mn-ea"/>
                          <a:cs typeface="+mn-cs"/>
                        </a:rPr>
                        <a:t>: An automatic password generator</a:t>
                      </a:r>
                      <a:endParaRPr lang="en-US" dirty="0"/>
                    </a:p>
                  </a:txBody>
                  <a:tcPr/>
                </a:tc>
                <a:tc>
                  <a:txBody>
                    <a:bodyPr/>
                    <a:lstStyle/>
                    <a:p>
                      <a:r>
                        <a:rPr lang="en-IN" sz="1800" kern="1200" dirty="0">
                          <a:solidFill>
                            <a:schemeClr val="dk1"/>
                          </a:solidFill>
                          <a:effectLst/>
                          <a:latin typeface="+mn-lt"/>
                          <a:ea typeface="+mn-ea"/>
                          <a:cs typeface="+mn-cs"/>
                        </a:rPr>
                        <a:t>Use of the  Pattern recognition and machine learning which is provided by server statements allows passwords to be automatically generated to satisfy some specific requirements. But still , while </a:t>
                      </a:r>
                      <a:r>
                        <a:rPr lang="en-IN" sz="1800" kern="1200" dirty="0" err="1">
                          <a:solidFill>
                            <a:schemeClr val="dk1"/>
                          </a:solidFill>
                          <a:effectLst/>
                          <a:latin typeface="+mn-lt"/>
                          <a:ea typeface="+mn-ea"/>
                          <a:cs typeface="+mn-cs"/>
                        </a:rPr>
                        <a:t>AutoPass</a:t>
                      </a:r>
                      <a:r>
                        <a:rPr lang="en-IN" sz="1800" kern="1200" dirty="0">
                          <a:solidFill>
                            <a:schemeClr val="dk1"/>
                          </a:solidFill>
                          <a:effectLst/>
                          <a:latin typeface="+mn-lt"/>
                          <a:ea typeface="+mn-ea"/>
                          <a:cs typeface="+mn-cs"/>
                        </a:rPr>
                        <a:t> only works in theory, it remains unverified that the system will actually work in practice.</a:t>
                      </a:r>
                      <a:endParaRPr lang="en-US" dirty="0"/>
                    </a:p>
                  </a:txBody>
                  <a:tcPr/>
                </a:tc>
                <a:extLst>
                  <a:ext uri="{0D108BD9-81ED-4DB2-BD59-A6C34878D82A}">
                    <a16:rowId xmlns:a16="http://schemas.microsoft.com/office/drawing/2014/main" val="2692967355"/>
                  </a:ext>
                </a:extLst>
              </a:tr>
            </a:tbl>
          </a:graphicData>
        </a:graphic>
      </p:graphicFrame>
    </p:spTree>
    <p:extLst>
      <p:ext uri="{BB962C8B-B14F-4D97-AF65-F5344CB8AC3E}">
        <p14:creationId xmlns:p14="http://schemas.microsoft.com/office/powerpoint/2010/main" val="512212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9C39-2EC3-4B7A-9524-3E40F1ACD9E4}"/>
              </a:ext>
            </a:extLst>
          </p:cNvPr>
          <p:cNvSpPr>
            <a:spLocks noGrp="1"/>
          </p:cNvSpPr>
          <p:nvPr>
            <p:ph type="title"/>
          </p:nvPr>
        </p:nvSpPr>
        <p:spPr/>
        <p:txBody>
          <a:bodyPr/>
          <a:lstStyle/>
          <a:p>
            <a:pPr algn="ctr"/>
            <a:r>
              <a:rPr lang="en-US" dirty="0"/>
              <a:t>  Methodology</a:t>
            </a:r>
            <a:endParaRPr lang="en-IN" dirty="0"/>
          </a:p>
        </p:txBody>
      </p:sp>
      <p:sp>
        <p:nvSpPr>
          <p:cNvPr id="3" name="Content Placeholder 2">
            <a:extLst>
              <a:ext uri="{FF2B5EF4-FFF2-40B4-BE49-F238E27FC236}">
                <a16:creationId xmlns:a16="http://schemas.microsoft.com/office/drawing/2014/main" id="{42178BB9-BA34-4AE5-9C71-6C071AF68D2D}"/>
              </a:ext>
            </a:extLst>
          </p:cNvPr>
          <p:cNvSpPr>
            <a:spLocks noGrp="1"/>
          </p:cNvSpPr>
          <p:nvPr>
            <p:ph idx="1"/>
          </p:nvPr>
        </p:nvSpPr>
        <p:spPr>
          <a:xfrm>
            <a:off x="324184" y="2063261"/>
            <a:ext cx="11029616" cy="4429613"/>
          </a:xfrm>
        </p:spPr>
        <p:txBody>
          <a:bodyPr>
            <a:normAutofit/>
          </a:bodyPr>
          <a:lstStyle/>
          <a:p>
            <a:pPr marL="0" indent="0">
              <a:buNone/>
            </a:pPr>
            <a:r>
              <a:rPr lang="en-US" sz="2000" dirty="0"/>
              <a:t>1.  The project required following dependency :</a:t>
            </a:r>
          </a:p>
          <a:p>
            <a:pPr marL="1371600" lvl="3" indent="0">
              <a:buNone/>
            </a:pPr>
            <a:r>
              <a:rPr lang="en-US" sz="2000" dirty="0" err="1"/>
              <a:t>i</a:t>
            </a:r>
            <a:r>
              <a:rPr lang="en-US" sz="2000" dirty="0"/>
              <a:t>)</a:t>
            </a:r>
            <a:r>
              <a:rPr lang="en-US" sz="2000" b="1" dirty="0"/>
              <a:t>Tkinter: </a:t>
            </a:r>
            <a:r>
              <a:rPr lang="en-US" sz="2000" dirty="0"/>
              <a:t>For designing the required GUI for password generating</a:t>
            </a:r>
          </a:p>
          <a:p>
            <a:pPr marL="1371600" lvl="3" indent="0">
              <a:buNone/>
            </a:pPr>
            <a:r>
              <a:rPr lang="en-US" sz="2000" dirty="0"/>
              <a:t>ii)</a:t>
            </a:r>
            <a:r>
              <a:rPr lang="en-US" sz="2000" b="1" dirty="0"/>
              <a:t>PIL: </a:t>
            </a:r>
            <a:r>
              <a:rPr lang="en-US" sz="2000" b="0" i="0" dirty="0">
                <a:effectLst/>
              </a:rPr>
              <a:t>Python Imaging Library (expansion of </a:t>
            </a:r>
            <a:r>
              <a:rPr lang="en-US" sz="2000" i="0" dirty="0">
                <a:effectLst/>
              </a:rPr>
              <a:t>PIL</a:t>
            </a:r>
            <a:r>
              <a:rPr lang="en-US" sz="2000" b="0" i="0" dirty="0">
                <a:effectLst/>
              </a:rPr>
              <a:t>) is the image processing </a:t>
            </a:r>
            <a:r>
              <a:rPr lang="en-US" sz="2000" i="0" dirty="0">
                <a:effectLst/>
              </a:rPr>
              <a:t>package</a:t>
            </a:r>
            <a:r>
              <a:rPr lang="en-US" sz="2000" b="0" i="0" dirty="0">
                <a:effectLst/>
              </a:rPr>
              <a:t> for Python language.</a:t>
            </a:r>
            <a:r>
              <a:rPr lang="en-US" sz="2000" dirty="0"/>
              <a:t>     </a:t>
            </a:r>
          </a:p>
          <a:p>
            <a:pPr marL="1371600" lvl="3" indent="0">
              <a:buNone/>
            </a:pPr>
            <a:r>
              <a:rPr lang="en-US" sz="2000" dirty="0"/>
              <a:t>iii)</a:t>
            </a:r>
            <a:r>
              <a:rPr lang="en-US" sz="2000" b="1" dirty="0"/>
              <a:t>Random: </a:t>
            </a:r>
            <a:r>
              <a:rPr lang="en-US" sz="2000" b="0" i="0" dirty="0">
                <a:solidFill>
                  <a:srgbClr val="202124"/>
                </a:solidFill>
                <a:effectLst/>
              </a:rPr>
              <a:t>Python Random module is an in-built module of Python which is </a:t>
            </a:r>
            <a:r>
              <a:rPr lang="en-US" sz="2000" i="0" dirty="0">
                <a:solidFill>
                  <a:srgbClr val="202124"/>
                </a:solidFill>
                <a:effectLst/>
              </a:rPr>
              <a:t>used to generate random numbers.</a:t>
            </a:r>
          </a:p>
          <a:p>
            <a:pPr marL="1371600" lvl="3" indent="0">
              <a:buNone/>
            </a:pPr>
            <a:r>
              <a:rPr lang="en-US" sz="2000" dirty="0">
                <a:solidFill>
                  <a:srgbClr val="202124"/>
                </a:solidFill>
              </a:rPr>
              <a:t>iv)</a:t>
            </a:r>
            <a:r>
              <a:rPr lang="en-US" sz="2000" b="1" dirty="0">
                <a:solidFill>
                  <a:srgbClr val="202124"/>
                </a:solidFill>
              </a:rPr>
              <a:t>Hashlib:</a:t>
            </a:r>
            <a:r>
              <a:rPr lang="en-IN" sz="2000" dirty="0">
                <a:solidFill>
                  <a:srgbClr val="000000"/>
                </a:solidFill>
                <a:effectLst/>
                <a:latin typeface="+mj-lt"/>
                <a:ea typeface="Times New Roman" panose="02020603050405020304" pitchFamily="18" charset="0"/>
              </a:rPr>
              <a:t>The core purpose of this module is to use a hash function on a string, and encrypt it.</a:t>
            </a:r>
            <a:endParaRPr lang="en-US" sz="2000" b="1" dirty="0">
              <a:latin typeface="+mj-lt"/>
            </a:endParaRPr>
          </a:p>
          <a:p>
            <a:pPr marL="0" indent="0">
              <a:buNone/>
            </a:pPr>
            <a:r>
              <a:rPr lang="en-US" sz="2000" dirty="0"/>
              <a:t> 2.Using </a:t>
            </a:r>
            <a:r>
              <a:rPr lang="en-US" sz="2000" dirty="0" err="1"/>
              <a:t>Tkinter</a:t>
            </a:r>
            <a:r>
              <a:rPr lang="en-US" sz="2000" dirty="0"/>
              <a:t>, first I designed the required frame for the password generator and the password manager.</a:t>
            </a:r>
          </a:p>
          <a:p>
            <a:pPr marL="0" indent="0">
              <a:buNone/>
            </a:pPr>
            <a:r>
              <a:rPr lang="en-US" sz="2000" dirty="0"/>
              <a:t>3.</a:t>
            </a:r>
            <a:r>
              <a:rPr lang="en-IN" sz="2000" dirty="0"/>
              <a:t>Password Generator GUI has following features:</a:t>
            </a:r>
          </a:p>
          <a:p>
            <a:pPr marL="0" indent="0">
              <a:buNone/>
            </a:pPr>
            <a:endParaRPr lang="en-US" sz="2000" dirty="0"/>
          </a:p>
        </p:txBody>
      </p:sp>
    </p:spTree>
    <p:extLst>
      <p:ext uri="{BB962C8B-B14F-4D97-AF65-F5344CB8AC3E}">
        <p14:creationId xmlns:p14="http://schemas.microsoft.com/office/powerpoint/2010/main" val="3668073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9C39-2EC3-4B7A-9524-3E40F1ACD9E4}"/>
              </a:ext>
            </a:extLst>
          </p:cNvPr>
          <p:cNvSpPr>
            <a:spLocks noGrp="1"/>
          </p:cNvSpPr>
          <p:nvPr>
            <p:ph type="title"/>
          </p:nvPr>
        </p:nvSpPr>
        <p:spPr/>
        <p:txBody>
          <a:bodyPr/>
          <a:lstStyle/>
          <a:p>
            <a:pPr algn="ctr"/>
            <a:r>
              <a:rPr lang="en-US" dirty="0"/>
              <a:t>  Methodology</a:t>
            </a:r>
            <a:endParaRPr lang="en-IN" dirty="0"/>
          </a:p>
        </p:txBody>
      </p:sp>
      <p:sp>
        <p:nvSpPr>
          <p:cNvPr id="3" name="Content Placeholder 2">
            <a:extLst>
              <a:ext uri="{FF2B5EF4-FFF2-40B4-BE49-F238E27FC236}">
                <a16:creationId xmlns:a16="http://schemas.microsoft.com/office/drawing/2014/main" id="{42178BB9-BA34-4AE5-9C71-6C071AF68D2D}"/>
              </a:ext>
            </a:extLst>
          </p:cNvPr>
          <p:cNvSpPr>
            <a:spLocks noGrp="1"/>
          </p:cNvSpPr>
          <p:nvPr>
            <p:ph idx="1"/>
          </p:nvPr>
        </p:nvSpPr>
        <p:spPr>
          <a:xfrm>
            <a:off x="324184" y="2063261"/>
            <a:ext cx="11456484" cy="4541725"/>
          </a:xfrm>
        </p:spPr>
        <p:txBody>
          <a:bodyPr>
            <a:normAutofit/>
          </a:bodyPr>
          <a:lstStyle/>
          <a:p>
            <a:pPr marL="0" indent="0">
              <a:buNone/>
            </a:pPr>
            <a:r>
              <a:rPr lang="en-US" sz="2000" dirty="0"/>
              <a:t>3.</a:t>
            </a:r>
            <a:r>
              <a:rPr lang="en-IN" sz="2000" dirty="0"/>
              <a:t>Password Generator GUI has following features:</a:t>
            </a:r>
          </a:p>
          <a:p>
            <a:pPr marL="0" indent="0">
              <a:buNone/>
            </a:pPr>
            <a:r>
              <a:rPr lang="en-IN" sz="2000" dirty="0"/>
              <a:t>         </a:t>
            </a:r>
            <a:r>
              <a:rPr lang="en-IN" sz="2000" dirty="0" err="1"/>
              <a:t>i</a:t>
            </a:r>
            <a:r>
              <a:rPr lang="en-IN" sz="2000" dirty="0"/>
              <a:t>) Asks the user about the length of the password he wishes for.</a:t>
            </a:r>
          </a:p>
          <a:p>
            <a:pPr marL="0" indent="0">
              <a:buNone/>
            </a:pPr>
            <a:r>
              <a:rPr lang="en-IN" sz="2000" dirty="0"/>
              <a:t>         ii) </a:t>
            </a:r>
            <a:r>
              <a:rPr lang="en-IN" sz="2000" dirty="0" err="1"/>
              <a:t>Genearates</a:t>
            </a:r>
            <a:r>
              <a:rPr lang="en-IN" sz="2000" dirty="0"/>
              <a:t> the password on the basis of inputs given by the user</a:t>
            </a:r>
          </a:p>
          <a:p>
            <a:pPr marL="0" indent="0">
              <a:buNone/>
            </a:pPr>
            <a:r>
              <a:rPr lang="en-IN" sz="2000" dirty="0"/>
              <a:t>         (capital letters, small letters etc.)</a:t>
            </a:r>
          </a:p>
          <a:p>
            <a:pPr marL="0" indent="0">
              <a:buNone/>
            </a:pPr>
            <a:r>
              <a:rPr lang="en-IN" sz="2000" dirty="0"/>
              <a:t>         iii) Provides copy to clipboard button, so if user wishes to</a:t>
            </a:r>
          </a:p>
          <a:p>
            <a:pPr marL="0" indent="0">
              <a:buNone/>
            </a:pPr>
            <a:r>
              <a:rPr lang="en-IN" sz="2000" dirty="0"/>
              <a:t>          copy the password, he can.</a:t>
            </a:r>
          </a:p>
          <a:p>
            <a:pPr marL="0" indent="0">
              <a:buNone/>
            </a:pPr>
            <a:endParaRPr lang="en-US" sz="2000" dirty="0"/>
          </a:p>
        </p:txBody>
      </p:sp>
      <p:pic>
        <p:nvPicPr>
          <p:cNvPr id="4" name="Picture 3">
            <a:extLst>
              <a:ext uri="{FF2B5EF4-FFF2-40B4-BE49-F238E27FC236}">
                <a16:creationId xmlns:a16="http://schemas.microsoft.com/office/drawing/2014/main" id="{69246202-5719-47CD-97AB-A3199F425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7557" y="2063261"/>
            <a:ext cx="3867387" cy="4541725"/>
          </a:xfrm>
          <a:prstGeom prst="rect">
            <a:avLst/>
          </a:prstGeom>
        </p:spPr>
      </p:pic>
    </p:spTree>
    <p:extLst>
      <p:ext uri="{BB962C8B-B14F-4D97-AF65-F5344CB8AC3E}">
        <p14:creationId xmlns:p14="http://schemas.microsoft.com/office/powerpoint/2010/main" val="471642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BE9902-CFAC-4767-9E4D-059098E6E831}"/>
              </a:ext>
            </a:extLst>
          </p:cNvPr>
          <p:cNvSpPr>
            <a:spLocks noGrp="1"/>
          </p:cNvSpPr>
          <p:nvPr>
            <p:ph idx="1"/>
          </p:nvPr>
        </p:nvSpPr>
        <p:spPr>
          <a:xfrm>
            <a:off x="838200" y="1985107"/>
            <a:ext cx="10515600" cy="4191855"/>
          </a:xfrm>
        </p:spPr>
        <p:txBody>
          <a:bodyPr>
            <a:normAutofit/>
          </a:bodyPr>
          <a:lstStyle/>
          <a:p>
            <a:pPr marL="0" indent="0">
              <a:spcBef>
                <a:spcPts val="400"/>
              </a:spcBef>
              <a:buNone/>
            </a:pPr>
            <a:r>
              <a:rPr lang="en-US" sz="2000" dirty="0"/>
              <a:t>5. </a:t>
            </a:r>
            <a:r>
              <a:rPr lang="en-IN" sz="2000" dirty="0"/>
              <a:t>Password Manager GUI has following features:</a:t>
            </a:r>
          </a:p>
          <a:p>
            <a:pPr marL="0" indent="0">
              <a:spcBef>
                <a:spcPts val="400"/>
              </a:spcBef>
              <a:buNone/>
            </a:pPr>
            <a:r>
              <a:rPr lang="en-IN" sz="2000" dirty="0"/>
              <a:t>       </a:t>
            </a:r>
            <a:r>
              <a:rPr lang="en-IN" sz="2000" dirty="0" err="1"/>
              <a:t>i</a:t>
            </a:r>
            <a:r>
              <a:rPr lang="en-IN" sz="2000" dirty="0"/>
              <a:t>) When the user runs the programme for first time he </a:t>
            </a:r>
          </a:p>
          <a:p>
            <a:pPr marL="0" indent="0">
              <a:spcBef>
                <a:spcPts val="400"/>
              </a:spcBef>
              <a:buNone/>
            </a:pPr>
            <a:r>
              <a:rPr lang="en-IN" sz="2000" dirty="0"/>
              <a:t>         needs to create the master password    for the vault.</a:t>
            </a:r>
          </a:p>
          <a:p>
            <a:pPr marL="0" indent="0">
              <a:spcBef>
                <a:spcPts val="400"/>
              </a:spcBef>
              <a:buNone/>
            </a:pPr>
            <a:r>
              <a:rPr lang="en-IN" sz="2000" dirty="0"/>
              <a:t>       ii) Later user has to enter the username, platform/website</a:t>
            </a:r>
          </a:p>
          <a:p>
            <a:pPr marL="0" indent="0">
              <a:spcBef>
                <a:spcPts val="400"/>
              </a:spcBef>
              <a:buNone/>
            </a:pPr>
            <a:r>
              <a:rPr lang="en-IN" sz="2000" dirty="0"/>
              <a:t>        and the password for the website by clicking “Add Entries”</a:t>
            </a:r>
          </a:p>
          <a:p>
            <a:pPr marL="0" indent="0">
              <a:spcBef>
                <a:spcPts val="400"/>
              </a:spcBef>
              <a:buNone/>
            </a:pPr>
            <a:r>
              <a:rPr lang="en-IN" sz="2000" dirty="0"/>
              <a:t>       iii) In GUI I have also provided the option for deleting </a:t>
            </a:r>
          </a:p>
          <a:p>
            <a:pPr marL="0" indent="0">
              <a:spcBef>
                <a:spcPts val="400"/>
              </a:spcBef>
              <a:buNone/>
            </a:pPr>
            <a:r>
              <a:rPr lang="en-IN" sz="2000" dirty="0"/>
              <a:t>         the entries from the password manager.</a:t>
            </a:r>
          </a:p>
          <a:p>
            <a:pPr marL="0" indent="0">
              <a:buNone/>
            </a:pPr>
            <a:endParaRPr lang="en-US" sz="2000" dirty="0"/>
          </a:p>
        </p:txBody>
      </p:sp>
      <p:pic>
        <p:nvPicPr>
          <p:cNvPr id="5" name="Picture 4">
            <a:extLst>
              <a:ext uri="{FF2B5EF4-FFF2-40B4-BE49-F238E27FC236}">
                <a16:creationId xmlns:a16="http://schemas.microsoft.com/office/drawing/2014/main" id="{99594E54-B175-4B67-A586-B21F8A3076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5919" y="1882066"/>
            <a:ext cx="4350058" cy="4705165"/>
          </a:xfrm>
          <a:prstGeom prst="rect">
            <a:avLst/>
          </a:prstGeom>
        </p:spPr>
      </p:pic>
    </p:spTree>
    <p:extLst>
      <p:ext uri="{BB962C8B-B14F-4D97-AF65-F5344CB8AC3E}">
        <p14:creationId xmlns:p14="http://schemas.microsoft.com/office/powerpoint/2010/main" val="26015731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Vapor Trail</Template>
  <TotalTime>404</TotalTime>
  <Words>1347</Words>
  <Application>Microsoft Office PowerPoint</Application>
  <PresentationFormat>Widescreen</PresentationFormat>
  <Paragraphs>101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Gill Sans MT</vt:lpstr>
      <vt:lpstr>Times New Roman</vt:lpstr>
      <vt:lpstr>Wingdings 2</vt:lpstr>
      <vt:lpstr>Dividend</vt:lpstr>
      <vt:lpstr>Password Manager and Generator</vt:lpstr>
      <vt:lpstr>Content:</vt:lpstr>
      <vt:lpstr>Introduction</vt:lpstr>
      <vt:lpstr>OBJECTIVE</vt:lpstr>
      <vt:lpstr>PowerPoint Presentation</vt:lpstr>
      <vt:lpstr>PowerPoint Presentation</vt:lpstr>
      <vt:lpstr>  Methodology</vt:lpstr>
      <vt:lpstr>  Methodology</vt:lpstr>
      <vt:lpstr>PowerPoint Presentation</vt:lpstr>
      <vt:lpstr>Results and discussions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dc:title>
  <dc:creator>omkarbkarpe02@gmail.com</dc:creator>
  <cp:lastModifiedBy>omkarbkarpe02@gmail.com</cp:lastModifiedBy>
  <cp:revision>13</cp:revision>
  <dcterms:created xsi:type="dcterms:W3CDTF">2021-11-14T04:49:50Z</dcterms:created>
  <dcterms:modified xsi:type="dcterms:W3CDTF">2022-01-22T03:17:43Z</dcterms:modified>
</cp:coreProperties>
</file>