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71" r:id="rId4"/>
    <p:sldId id="272" r:id="rId5"/>
    <p:sldId id="277" r:id="rId6"/>
    <p:sldId id="258" r:id="rId7"/>
    <p:sldId id="273" r:id="rId8"/>
    <p:sldId id="260" r:id="rId9"/>
    <p:sldId id="274" r:id="rId10"/>
    <p:sldId id="275" r:id="rId11"/>
    <p:sldId id="262" r:id="rId12"/>
    <p:sldId id="278" r:id="rId13"/>
    <p:sldId id="279" r:id="rId14"/>
    <p:sldId id="280" r:id="rId15"/>
    <p:sldId id="269" r:id="rId16"/>
    <p:sldId id="285" r:id="rId17"/>
    <p:sldId id="286" r:id="rId18"/>
    <p:sldId id="287" r:id="rId19"/>
    <p:sldId id="290" r:id="rId20"/>
    <p:sldId id="288" r:id="rId21"/>
    <p:sldId id="284" r:id="rId22"/>
    <p:sldId id="291" r:id="rId23"/>
    <p:sldId id="292" r:id="rId24"/>
    <p:sldId id="293" r:id="rId25"/>
    <p:sldId id="294" r:id="rId26"/>
    <p:sldId id="270" r:id="rId27"/>
    <p:sldId id="276" r:id="rId28"/>
    <p:sldId id="267" r:id="rId29"/>
    <p:sldId id="265" r:id="rId30"/>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7" d="100"/>
          <a:sy n="47" d="100"/>
        </p:scale>
        <p:origin x="69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C00319A8-C5A9-4529-A3E2-2DB492561CDB}" type="datetimeFigureOut">
              <a:rPr lang="en-US" smtClean="0"/>
              <a:t>27-May-24</a:t>
            </a:fld>
            <a:endParaRPr lang="en-US"/>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6698DE32-82AB-484E-8DBE-DA3DD3A58DEF}" type="slidenum">
              <a:rPr lang="en-US" smtClean="0"/>
              <a:t>‹#›</a:t>
            </a:fld>
            <a:endParaRPr lang="en-US"/>
          </a:p>
        </p:txBody>
      </p:sp>
    </p:spTree>
    <p:extLst>
      <p:ext uri="{BB962C8B-B14F-4D97-AF65-F5344CB8AC3E}">
        <p14:creationId xmlns:p14="http://schemas.microsoft.com/office/powerpoint/2010/main" val="3666515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98DE32-82AB-484E-8DBE-DA3DD3A58DEF}" type="slidenum">
              <a:rPr lang="en-US" smtClean="0"/>
              <a:t>29</a:t>
            </a:fld>
            <a:endParaRPr lang="en-US"/>
          </a:p>
        </p:txBody>
      </p:sp>
    </p:spTree>
    <p:extLst>
      <p:ext uri="{BB962C8B-B14F-4D97-AF65-F5344CB8AC3E}">
        <p14:creationId xmlns:p14="http://schemas.microsoft.com/office/powerpoint/2010/main" val="4089407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3200" b="0" i="0">
                <a:solidFill>
                  <a:srgbClr val="2B563B"/>
                </a:solidFill>
                <a:latin typeface="Georgia"/>
                <a:cs typeface="Georgi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27-May-24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2B563B"/>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27-May-24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2B563B"/>
                </a:solidFill>
                <a:latin typeface="Georgia"/>
                <a:cs typeface="Georg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27-May-24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1"/>
            <a:ext cx="18288000" cy="10287000"/>
          </a:xfrm>
          <a:prstGeom prst="rect">
            <a:avLst/>
          </a:prstGeom>
        </p:spPr>
      </p:pic>
      <p:sp>
        <p:nvSpPr>
          <p:cNvPr id="2" name="Holder 2"/>
          <p:cNvSpPr>
            <a:spLocks noGrp="1"/>
          </p:cNvSpPr>
          <p:nvPr>
            <p:ph type="title"/>
          </p:nvPr>
        </p:nvSpPr>
        <p:spPr/>
        <p:txBody>
          <a:bodyPr lIns="0" tIns="0" rIns="0" bIns="0"/>
          <a:lstStyle>
            <a:lvl1pPr>
              <a:defRPr sz="3200" b="0" i="0">
                <a:solidFill>
                  <a:srgbClr val="2B563B"/>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27-May-24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27-May-24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25561" y="1659198"/>
            <a:ext cx="5431155" cy="539750"/>
          </a:xfrm>
          <a:prstGeom prst="rect">
            <a:avLst/>
          </a:prstGeom>
        </p:spPr>
        <p:txBody>
          <a:bodyPr wrap="square" lIns="0" tIns="0" rIns="0" bIns="0">
            <a:spAutoFit/>
          </a:bodyPr>
          <a:lstStyle>
            <a:lvl1pPr>
              <a:defRPr sz="3200" b="0" i="0">
                <a:solidFill>
                  <a:srgbClr val="2B563B"/>
                </a:solidFill>
                <a:latin typeface="Georgia"/>
                <a:cs typeface="Georgia"/>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27-May-24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0893" y="2101850"/>
            <a:ext cx="10917812" cy="1247136"/>
          </a:xfrm>
          <a:prstGeom prst="rect">
            <a:avLst/>
          </a:prstGeom>
        </p:spPr>
        <p:txBody>
          <a:bodyPr vert="horz" wrap="square" lIns="0" tIns="28575" rIns="0" bIns="0" rtlCol="0">
            <a:spAutoFit/>
          </a:bodyPr>
          <a:lstStyle/>
          <a:p>
            <a:pPr marL="12065" marR="5080" algn="ctr">
              <a:lnSpc>
                <a:spcPts val="9530"/>
              </a:lnSpc>
              <a:spcBef>
                <a:spcPts val="225"/>
              </a:spcBef>
            </a:pPr>
            <a:r>
              <a:rPr sz="8000" b="1" spc="560" dirty="0" smtClean="0">
                <a:latin typeface="Times New Roman" panose="02020603050405020304" pitchFamily="18" charset="0"/>
                <a:cs typeface="Times New Roman" panose="02020603050405020304" pitchFamily="18" charset="0"/>
              </a:rPr>
              <a:t>Jaa</a:t>
            </a:r>
            <a:r>
              <a:rPr lang="en-US" sz="8000" b="1" spc="560" dirty="0" smtClean="0">
                <a:latin typeface="Times New Roman" panose="02020603050405020304" pitchFamily="18" charset="0"/>
                <a:cs typeface="Times New Roman" panose="02020603050405020304" pitchFamily="18" charset="0"/>
              </a:rPr>
              <a:t>p</a:t>
            </a:r>
            <a:r>
              <a:rPr lang="en-US" sz="8000" b="1" spc="310" dirty="0">
                <a:latin typeface="Times New Roman" panose="02020603050405020304" pitchFamily="18" charset="0"/>
                <a:cs typeface="Times New Roman" panose="02020603050405020304" pitchFamily="18" charset="0"/>
              </a:rPr>
              <a:t> </a:t>
            </a:r>
            <a:r>
              <a:rPr sz="8000" b="1" spc="520" dirty="0" smtClean="0">
                <a:latin typeface="Times New Roman" panose="02020603050405020304" pitchFamily="18" charset="0"/>
                <a:cs typeface="Times New Roman" panose="02020603050405020304" pitchFamily="18" charset="0"/>
              </a:rPr>
              <a:t>System</a:t>
            </a:r>
            <a:endParaRPr sz="8000" b="1" dirty="0">
              <a:latin typeface="Times New Roman" panose="02020603050405020304" pitchFamily="18" charset="0"/>
              <a:cs typeface="Times New Roman" panose="02020603050405020304" pitchFamily="18" charset="0"/>
            </a:endParaRPr>
          </a:p>
        </p:txBody>
      </p:sp>
      <p:sp>
        <p:nvSpPr>
          <p:cNvPr id="4" name="object 2"/>
          <p:cNvSpPr txBox="1">
            <a:spLocks/>
          </p:cNvSpPr>
          <p:nvPr/>
        </p:nvSpPr>
        <p:spPr>
          <a:xfrm>
            <a:off x="3268086" y="4921250"/>
            <a:ext cx="12163425" cy="5624617"/>
          </a:xfrm>
          <a:prstGeom prst="rect">
            <a:avLst/>
          </a:prstGeom>
        </p:spPr>
        <p:txBody>
          <a:bodyPr vert="horz" wrap="square" lIns="0" tIns="28575" rIns="0" bIns="0" rtlCol="0">
            <a:spAutoFit/>
          </a:bodyPr>
          <a:lstStyle>
            <a:lvl1pPr>
              <a:defRPr sz="3200" b="0" i="0">
                <a:solidFill>
                  <a:srgbClr val="2B563B"/>
                </a:solidFill>
                <a:latin typeface="Georgia"/>
                <a:ea typeface="+mj-ea"/>
                <a:cs typeface="Georgia"/>
              </a:defRPr>
            </a:lvl1pPr>
          </a:lstStyle>
          <a:p>
            <a:pPr marL="12065" marR="5080" algn="ctr">
              <a:lnSpc>
                <a:spcPct val="150000"/>
              </a:lnSpc>
              <a:spcBef>
                <a:spcPts val="225"/>
              </a:spcBef>
            </a:pPr>
            <a:r>
              <a:rPr lang="en-US" b="1" dirty="0" smtClean="0">
                <a:latin typeface="Times New Roman" panose="02020603050405020304" pitchFamily="18" charset="0"/>
                <a:cs typeface="Times New Roman" panose="02020603050405020304" pitchFamily="18" charset="0"/>
              </a:rPr>
              <a:t>Name</a:t>
            </a:r>
            <a:r>
              <a:rPr lang="en-US" dirty="0" smtClean="0">
                <a:latin typeface="Times New Roman" panose="02020603050405020304" pitchFamily="18" charset="0"/>
                <a:cs typeface="Times New Roman" panose="02020603050405020304" pitchFamily="18" charset="0"/>
              </a:rPr>
              <a:t>: Omkar Kulkarni</a:t>
            </a:r>
          </a:p>
          <a:p>
            <a:pPr marL="12065" marR="5080" algn="ctr">
              <a:lnSpc>
                <a:spcPct val="150000"/>
              </a:lnSpc>
              <a:spcBef>
                <a:spcPts val="225"/>
              </a:spcBef>
            </a:pPr>
            <a:r>
              <a:rPr lang="en-US" b="1" dirty="0" smtClean="0">
                <a:latin typeface="Times New Roman" panose="02020603050405020304" pitchFamily="18" charset="0"/>
                <a:cs typeface="Times New Roman" panose="02020603050405020304" pitchFamily="18" charset="0"/>
              </a:rPr>
              <a:t>Division</a:t>
            </a:r>
            <a:r>
              <a:rPr lang="en-US" dirty="0" smtClean="0">
                <a:latin typeface="Times New Roman" panose="02020603050405020304" pitchFamily="18" charset="0"/>
                <a:cs typeface="Times New Roman" panose="02020603050405020304" pitchFamily="18" charset="0"/>
              </a:rPr>
              <a:t>: SYMCA(A)</a:t>
            </a:r>
          </a:p>
          <a:p>
            <a:pPr marL="12065" marR="5080" algn="ctr">
              <a:lnSpc>
                <a:spcPct val="150000"/>
              </a:lnSpc>
              <a:spcBef>
                <a:spcPts val="225"/>
              </a:spcBef>
            </a:pPr>
            <a:r>
              <a:rPr lang="en-US" b="1" dirty="0" smtClean="0">
                <a:latin typeface="Times New Roman" panose="02020603050405020304" pitchFamily="18" charset="0"/>
                <a:cs typeface="Times New Roman" panose="02020603050405020304" pitchFamily="18" charset="0"/>
              </a:rPr>
              <a:t>Seat No</a:t>
            </a:r>
            <a:r>
              <a:rPr lang="en-US" dirty="0" smtClean="0">
                <a:latin typeface="Times New Roman" panose="02020603050405020304" pitchFamily="18" charset="0"/>
                <a:cs typeface="Times New Roman" panose="02020603050405020304" pitchFamily="18" charset="0"/>
              </a:rPr>
              <a:t>: 4330</a:t>
            </a:r>
          </a:p>
          <a:p>
            <a:pPr marL="12065" marR="5080" algn="ctr">
              <a:lnSpc>
                <a:spcPct val="150000"/>
              </a:lnSpc>
              <a:spcBef>
                <a:spcPts val="225"/>
              </a:spcBef>
            </a:pPr>
            <a:endParaRPr lang="en-US" dirty="0">
              <a:latin typeface="Times New Roman" panose="02020603050405020304" pitchFamily="18" charset="0"/>
              <a:cs typeface="Times New Roman" panose="02020603050405020304" pitchFamily="18" charset="0"/>
            </a:endParaRPr>
          </a:p>
          <a:p>
            <a:pPr marL="12065" marR="5080" algn="ctr">
              <a:lnSpc>
                <a:spcPct val="150000"/>
              </a:lnSpc>
              <a:spcBef>
                <a:spcPts val="225"/>
              </a:spcBef>
            </a:pPr>
            <a:r>
              <a:rPr lang="en-US" b="1" dirty="0" smtClean="0">
                <a:latin typeface="Times New Roman" panose="02020603050405020304" pitchFamily="18" charset="0"/>
                <a:cs typeface="Times New Roman" panose="02020603050405020304" pitchFamily="18" charset="0"/>
              </a:rPr>
              <a:t>Project Guide- </a:t>
            </a:r>
          </a:p>
          <a:p>
            <a:pPr marL="12065" marR="5080" algn="ctr">
              <a:lnSpc>
                <a:spcPct val="150000"/>
              </a:lnSpc>
              <a:spcBef>
                <a:spcPts val="225"/>
              </a:spcBef>
            </a:pPr>
            <a:r>
              <a:rPr lang="en-US" dirty="0" smtClean="0">
                <a:latin typeface="Times New Roman" panose="02020603050405020304" pitchFamily="18" charset="0"/>
                <a:cs typeface="Times New Roman" panose="02020603050405020304" pitchFamily="18" charset="0"/>
              </a:rPr>
              <a:t>Mr. Rahul Chaudhari </a:t>
            </a:r>
          </a:p>
          <a:p>
            <a:pPr marL="12065" marR="5080" algn="ctr">
              <a:lnSpc>
                <a:spcPts val="9530"/>
              </a:lnSpc>
              <a:spcBef>
                <a:spcPts val="225"/>
              </a:spcBef>
            </a:pP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object 2"/>
          <p:cNvPicPr/>
          <p:nvPr/>
        </p:nvPicPr>
        <p:blipFill>
          <a:blip r:embed="rId2" cstate="print"/>
          <a:stretch>
            <a:fillRect/>
          </a:stretch>
        </p:blipFill>
        <p:spPr>
          <a:xfrm>
            <a:off x="0" y="-1"/>
            <a:ext cx="18288000" cy="10287000"/>
          </a:xfrm>
          <a:prstGeom prst="rect">
            <a:avLst/>
          </a:prstGeom>
        </p:spPr>
      </p:pic>
      <p:sp>
        <p:nvSpPr>
          <p:cNvPr id="16" name="object 5"/>
          <p:cNvSpPr txBox="1">
            <a:spLocks noGrp="1"/>
          </p:cNvSpPr>
          <p:nvPr>
            <p:ph type="title"/>
          </p:nvPr>
        </p:nvSpPr>
        <p:spPr>
          <a:xfrm>
            <a:off x="5257800" y="1119092"/>
            <a:ext cx="7772399" cy="935513"/>
          </a:xfrm>
          <a:prstGeom prst="rect">
            <a:avLst/>
          </a:prstGeom>
        </p:spPr>
        <p:txBody>
          <a:bodyPr vert="horz" wrap="square" lIns="0" tIns="12065" rIns="0" bIns="0" rtlCol="0">
            <a:spAutoFit/>
          </a:bodyPr>
          <a:lstStyle/>
          <a:p>
            <a:pPr marL="12700" algn="ctr">
              <a:lnSpc>
                <a:spcPct val="100000"/>
              </a:lnSpc>
              <a:spcBef>
                <a:spcPts val="95"/>
              </a:spcBef>
            </a:pPr>
            <a:r>
              <a:rPr lang="en-US" sz="6000" b="1" dirty="0" smtClean="0">
                <a:latin typeface="Times New Roman" panose="02020603050405020304" pitchFamily="18" charset="0"/>
                <a:cs typeface="Times New Roman" panose="02020603050405020304" pitchFamily="18" charset="0"/>
              </a:rPr>
              <a:t>Technology used</a:t>
            </a:r>
            <a:endParaRPr sz="6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1562099" y="3550895"/>
            <a:ext cx="15163800" cy="5257800"/>
          </a:xfrm>
          <a:prstGeom prst="rect">
            <a:avLst/>
          </a:prstGeom>
          <a:noFill/>
        </p:spPr>
        <p:txBody>
          <a:bodyPr wrap="square" rtlCol="0" anchor="ctr" anchorCtr="0">
            <a:normAutofit/>
          </a:bodyPr>
          <a:lstStyle/>
          <a:p>
            <a:pPr marL="457200" indent="-457200">
              <a:lnSpc>
                <a:spcPct val="200000"/>
              </a:lnSpc>
              <a:buFont typeface="Arial" panose="020B0604020202020204" pitchFamily="34" charset="0"/>
              <a:buChar char="•"/>
            </a:pPr>
            <a:r>
              <a:rPr lang="en-US" sz="2800" b="1" dirty="0" smtClean="0"/>
              <a:t>Front end: </a:t>
            </a:r>
            <a:r>
              <a:rPr lang="en-US" sz="2800" dirty="0" smtClean="0"/>
              <a:t>HTML, CSS and JavaScript.</a:t>
            </a:r>
          </a:p>
          <a:p>
            <a:pPr marL="457200" indent="-457200">
              <a:lnSpc>
                <a:spcPct val="200000"/>
              </a:lnSpc>
              <a:buFont typeface="Arial" panose="020B0604020202020204" pitchFamily="34" charset="0"/>
              <a:buChar char="•"/>
            </a:pPr>
            <a:r>
              <a:rPr lang="en-US" sz="2800" b="1" dirty="0" smtClean="0"/>
              <a:t>Backend: </a:t>
            </a:r>
            <a:r>
              <a:rPr lang="en-US" sz="2800" dirty="0" smtClean="0"/>
              <a:t>PHP.</a:t>
            </a:r>
          </a:p>
          <a:p>
            <a:pPr marL="457200" indent="-457200">
              <a:lnSpc>
                <a:spcPct val="200000"/>
              </a:lnSpc>
              <a:buFont typeface="Arial" panose="020B0604020202020204" pitchFamily="34" charset="0"/>
              <a:buChar char="•"/>
            </a:pPr>
            <a:r>
              <a:rPr lang="en-US" sz="2800" b="1" dirty="0" smtClean="0"/>
              <a:t>Database: </a:t>
            </a:r>
            <a:r>
              <a:rPr lang="en-US" sz="2800" dirty="0" smtClean="0"/>
              <a:t>MySQL.</a:t>
            </a:r>
          </a:p>
          <a:p>
            <a:pPr marL="457200" indent="-457200">
              <a:lnSpc>
                <a:spcPct val="200000"/>
              </a:lnSpc>
              <a:buFont typeface="Arial" panose="020B0604020202020204" pitchFamily="34" charset="0"/>
              <a:buChar char="•"/>
            </a:pPr>
            <a:r>
              <a:rPr lang="en-US" sz="2800" b="1" dirty="0" smtClean="0"/>
              <a:t>Tools: </a:t>
            </a:r>
            <a:r>
              <a:rPr lang="en-US" sz="2800" dirty="0" smtClean="0"/>
              <a:t>VS code and Xampp.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565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object 2"/>
          <p:cNvPicPr/>
          <p:nvPr/>
        </p:nvPicPr>
        <p:blipFill>
          <a:blip r:embed="rId2" cstate="print"/>
          <a:stretch>
            <a:fillRect/>
          </a:stretch>
        </p:blipFill>
        <p:spPr>
          <a:xfrm>
            <a:off x="0" y="-1"/>
            <a:ext cx="18288000" cy="10287000"/>
          </a:xfrm>
          <a:prstGeom prst="rect">
            <a:avLst/>
          </a:prstGeom>
        </p:spPr>
      </p:pic>
      <p:sp>
        <p:nvSpPr>
          <p:cNvPr id="3" name="object 5"/>
          <p:cNvSpPr txBox="1">
            <a:spLocks noGrp="1"/>
          </p:cNvSpPr>
          <p:nvPr>
            <p:ph type="title"/>
          </p:nvPr>
        </p:nvSpPr>
        <p:spPr>
          <a:xfrm>
            <a:off x="5111750" y="273050"/>
            <a:ext cx="7772399" cy="935513"/>
          </a:xfrm>
          <a:prstGeom prst="rect">
            <a:avLst/>
          </a:prstGeom>
        </p:spPr>
        <p:txBody>
          <a:bodyPr vert="horz" wrap="square" lIns="0" tIns="12065" rIns="0" bIns="0" rtlCol="0">
            <a:spAutoFit/>
          </a:bodyPr>
          <a:lstStyle/>
          <a:p>
            <a:pPr marL="12700" algn="ctr">
              <a:lnSpc>
                <a:spcPct val="100000"/>
              </a:lnSpc>
              <a:spcBef>
                <a:spcPts val="95"/>
              </a:spcBef>
            </a:pPr>
            <a:r>
              <a:rPr lang="en-US" sz="6000" b="1" dirty="0" smtClean="0">
                <a:latin typeface="Times New Roman" panose="02020603050405020304" pitchFamily="18" charset="0"/>
                <a:cs typeface="Times New Roman" panose="02020603050405020304" pitchFamily="18" charset="0"/>
              </a:rPr>
              <a:t>Analysis and design</a:t>
            </a:r>
            <a:endParaRPr sz="6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7759"/>
          <a:stretch/>
        </p:blipFill>
        <p:spPr>
          <a:xfrm>
            <a:off x="0" y="1321833"/>
            <a:ext cx="10040971" cy="5116036"/>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755" r="6949"/>
          <a:stretch/>
        </p:blipFill>
        <p:spPr>
          <a:xfrm>
            <a:off x="8616948" y="5175250"/>
            <a:ext cx="9144001" cy="4980214"/>
          </a:xfrm>
          <a:prstGeom prst="rect">
            <a:avLst/>
          </a:prstGeom>
        </p:spPr>
      </p:pic>
      <p:sp>
        <p:nvSpPr>
          <p:cNvPr id="8" name="TextBox 7"/>
          <p:cNvSpPr txBox="1"/>
          <p:nvPr/>
        </p:nvSpPr>
        <p:spPr>
          <a:xfrm>
            <a:off x="11055190" y="4404835"/>
            <a:ext cx="4267515" cy="738664"/>
          </a:xfrm>
          <a:prstGeom prst="rect">
            <a:avLst/>
          </a:prstGeom>
          <a:noFill/>
        </p:spPr>
        <p:txBody>
          <a:bodyPr wrap="none" rtlCol="0">
            <a:spAutoFit/>
          </a:bodyPr>
          <a:lstStyle/>
          <a:p>
            <a:r>
              <a:rPr lang="en-US" sz="4200" b="1" dirty="0" smtClean="0">
                <a:latin typeface="Times New Roman" panose="02020603050405020304" pitchFamily="18" charset="0"/>
                <a:cs typeface="Times New Roman" panose="02020603050405020304" pitchFamily="18" charset="0"/>
              </a:rPr>
              <a:t>Registration Page</a:t>
            </a:r>
            <a:endParaRPr lang="en-US" sz="4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634528" y="6437869"/>
            <a:ext cx="2771913" cy="738664"/>
          </a:xfrm>
          <a:prstGeom prst="rect">
            <a:avLst/>
          </a:prstGeom>
          <a:noFill/>
        </p:spPr>
        <p:txBody>
          <a:bodyPr wrap="none" rtlCol="0">
            <a:spAutoFit/>
          </a:bodyPr>
          <a:lstStyle/>
          <a:p>
            <a:r>
              <a:rPr lang="en-US" sz="4200" b="1" dirty="0" smtClean="0">
                <a:latin typeface="Times New Roman" panose="02020603050405020304" pitchFamily="18" charset="0"/>
                <a:cs typeface="Times New Roman" panose="02020603050405020304" pitchFamily="18" charset="0"/>
              </a:rPr>
              <a:t>Login Page</a:t>
            </a:r>
            <a:endParaRPr lang="en-US" sz="4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49" y="349249"/>
            <a:ext cx="10836443" cy="608861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4950" y="3625850"/>
            <a:ext cx="6400800" cy="6244483"/>
          </a:xfrm>
          <a:prstGeom prst="rect">
            <a:avLst/>
          </a:prstGeom>
        </p:spPr>
      </p:pic>
      <p:sp>
        <p:nvSpPr>
          <p:cNvPr id="5" name="TextBox 4"/>
          <p:cNvSpPr txBox="1"/>
          <p:nvPr/>
        </p:nvSpPr>
        <p:spPr>
          <a:xfrm>
            <a:off x="3896290" y="6441678"/>
            <a:ext cx="3970959" cy="738664"/>
          </a:xfrm>
          <a:prstGeom prst="rect">
            <a:avLst/>
          </a:prstGeom>
          <a:noFill/>
        </p:spPr>
        <p:txBody>
          <a:bodyPr wrap="none" rtlCol="0">
            <a:spAutoFit/>
          </a:bodyPr>
          <a:lstStyle/>
          <a:p>
            <a:pPr algn="ctr"/>
            <a:r>
              <a:rPr lang="en-US" sz="4200" b="1" dirty="0" smtClean="0">
                <a:latin typeface="Times New Roman" panose="02020603050405020304" pitchFamily="18" charset="0"/>
                <a:cs typeface="Times New Roman" panose="02020603050405020304" pitchFamily="18" charset="0"/>
              </a:rPr>
              <a:t>Dashboard Page</a:t>
            </a:r>
            <a:endParaRPr lang="en-US" sz="4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647435" y="2224345"/>
            <a:ext cx="4435830" cy="1384995"/>
          </a:xfrm>
          <a:prstGeom prst="rect">
            <a:avLst/>
          </a:prstGeom>
          <a:noFill/>
        </p:spPr>
        <p:txBody>
          <a:bodyPr wrap="none" rtlCol="0">
            <a:spAutoFit/>
          </a:bodyPr>
          <a:lstStyle/>
          <a:p>
            <a:pPr algn="ctr"/>
            <a:r>
              <a:rPr lang="en-US" sz="4200" b="1" dirty="0" smtClean="0">
                <a:latin typeface="Times New Roman" panose="02020603050405020304" pitchFamily="18" charset="0"/>
                <a:cs typeface="Times New Roman" panose="02020603050405020304" pitchFamily="18" charset="0"/>
              </a:rPr>
              <a:t>Change Password </a:t>
            </a:r>
          </a:p>
          <a:p>
            <a:pPr algn="ctr"/>
            <a:r>
              <a:rPr lang="en-US" sz="4200" b="1" dirty="0" smtClean="0">
                <a:latin typeface="Times New Roman" panose="02020603050405020304" pitchFamily="18" charset="0"/>
                <a:cs typeface="Times New Roman" panose="02020603050405020304" pitchFamily="18" charset="0"/>
              </a:rPr>
              <a:t>Page</a:t>
            </a:r>
            <a:endParaRPr lang="en-US" sz="4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150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15026"/>
          <a:stretch/>
        </p:blipFill>
        <p:spPr>
          <a:xfrm>
            <a:off x="234950" y="273051"/>
            <a:ext cx="10058400" cy="320040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6891"/>
          <a:stretch/>
        </p:blipFill>
        <p:spPr>
          <a:xfrm>
            <a:off x="8997950" y="3473451"/>
            <a:ext cx="8991600" cy="297179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20" y="5835650"/>
            <a:ext cx="10058400" cy="4267201"/>
          </a:xfrm>
          <a:prstGeom prst="rect">
            <a:avLst/>
          </a:prstGeom>
        </p:spPr>
      </p:pic>
      <p:sp>
        <p:nvSpPr>
          <p:cNvPr id="6" name="TextBox 5"/>
          <p:cNvSpPr txBox="1"/>
          <p:nvPr/>
        </p:nvSpPr>
        <p:spPr>
          <a:xfrm>
            <a:off x="3250507" y="4285218"/>
            <a:ext cx="5718233" cy="738664"/>
          </a:xfrm>
          <a:prstGeom prst="rect">
            <a:avLst/>
          </a:prstGeom>
          <a:noFill/>
        </p:spPr>
        <p:txBody>
          <a:bodyPr wrap="none" rtlCol="0">
            <a:spAutoFit/>
          </a:bodyPr>
          <a:lstStyle/>
          <a:p>
            <a:pPr algn="ctr"/>
            <a:r>
              <a:rPr lang="en-US" sz="4200" b="1" dirty="0" smtClean="0">
                <a:latin typeface="Times New Roman" panose="02020603050405020304" pitchFamily="18" charset="0"/>
                <a:cs typeface="Times New Roman" panose="02020603050405020304" pitchFamily="18" charset="0"/>
              </a:rPr>
              <a:t>Member Approval Page</a:t>
            </a:r>
            <a:endParaRPr lang="en-US" sz="4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0270880" y="7969250"/>
            <a:ext cx="4700326" cy="738664"/>
          </a:xfrm>
          <a:prstGeom prst="rect">
            <a:avLst/>
          </a:prstGeom>
          <a:noFill/>
        </p:spPr>
        <p:txBody>
          <a:bodyPr wrap="none" rtlCol="0">
            <a:spAutoFit/>
          </a:bodyPr>
          <a:lstStyle/>
          <a:p>
            <a:pPr algn="ctr"/>
            <a:r>
              <a:rPr lang="en-US" sz="4200" b="1" dirty="0" smtClean="0">
                <a:latin typeface="Times New Roman" panose="02020603050405020304" pitchFamily="18" charset="0"/>
                <a:cs typeface="Times New Roman" panose="02020603050405020304" pitchFamily="18" charset="0"/>
              </a:rPr>
              <a:t>View Member Page</a:t>
            </a:r>
            <a:endParaRPr lang="en-US" sz="4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0448813" y="1258626"/>
            <a:ext cx="4522393" cy="738664"/>
          </a:xfrm>
          <a:prstGeom prst="rect">
            <a:avLst/>
          </a:prstGeom>
          <a:noFill/>
        </p:spPr>
        <p:txBody>
          <a:bodyPr wrap="none" rtlCol="0">
            <a:spAutoFit/>
          </a:bodyPr>
          <a:lstStyle/>
          <a:p>
            <a:pPr algn="ctr"/>
            <a:r>
              <a:rPr lang="en-US" sz="4200" b="1" dirty="0" smtClean="0">
                <a:latin typeface="Times New Roman" panose="02020603050405020304" pitchFamily="18" charset="0"/>
                <a:cs typeface="Times New Roman" panose="02020603050405020304" pitchFamily="18" charset="0"/>
              </a:rPr>
              <a:t>Add Member Page</a:t>
            </a:r>
            <a:endParaRPr lang="en-US" sz="4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266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350" y="5064947"/>
            <a:ext cx="10058400" cy="5234753"/>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9890"/>
          <a:stretch/>
        </p:blipFill>
        <p:spPr>
          <a:xfrm>
            <a:off x="10445750" y="273050"/>
            <a:ext cx="7620000" cy="2943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058400" cy="5061001"/>
          </a:xfrm>
          <a:prstGeom prst="rect">
            <a:avLst/>
          </a:prstGeom>
        </p:spPr>
      </p:pic>
      <p:sp>
        <p:nvSpPr>
          <p:cNvPr id="12" name="TextBox 11"/>
          <p:cNvSpPr txBox="1"/>
          <p:nvPr/>
        </p:nvSpPr>
        <p:spPr>
          <a:xfrm>
            <a:off x="1981327" y="5061001"/>
            <a:ext cx="4044697" cy="738664"/>
          </a:xfrm>
          <a:prstGeom prst="rect">
            <a:avLst/>
          </a:prstGeom>
          <a:noFill/>
        </p:spPr>
        <p:txBody>
          <a:bodyPr wrap="none" rtlCol="0">
            <a:spAutoFit/>
          </a:bodyPr>
          <a:lstStyle/>
          <a:p>
            <a:pPr algn="ctr"/>
            <a:r>
              <a:rPr lang="en-US" sz="4200" b="1" dirty="0" smtClean="0">
                <a:latin typeface="Times New Roman" panose="02020603050405020304" pitchFamily="18" charset="0"/>
                <a:cs typeface="Times New Roman" panose="02020603050405020304" pitchFamily="18" charset="0"/>
              </a:rPr>
              <a:t>View Jaaps Page</a:t>
            </a:r>
            <a:endParaRPr lang="en-US" sz="42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3020889" y="8197850"/>
            <a:ext cx="4254691" cy="738664"/>
          </a:xfrm>
          <a:prstGeom prst="rect">
            <a:avLst/>
          </a:prstGeom>
          <a:noFill/>
        </p:spPr>
        <p:txBody>
          <a:bodyPr wrap="none" rtlCol="0">
            <a:spAutoFit/>
          </a:bodyPr>
          <a:lstStyle/>
          <a:p>
            <a:pPr algn="ctr"/>
            <a:r>
              <a:rPr lang="en-US" sz="4200" b="1" dirty="0" smtClean="0">
                <a:latin typeface="Times New Roman" panose="02020603050405020304" pitchFamily="18" charset="0"/>
                <a:cs typeface="Times New Roman" panose="02020603050405020304" pitchFamily="18" charset="0"/>
              </a:rPr>
              <a:t>Jaap Count Page</a:t>
            </a:r>
            <a:endParaRPr lang="en-US" sz="4200" b="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2655550" y="3220510"/>
            <a:ext cx="3656771" cy="738664"/>
          </a:xfrm>
          <a:prstGeom prst="rect">
            <a:avLst/>
          </a:prstGeom>
          <a:noFill/>
        </p:spPr>
        <p:txBody>
          <a:bodyPr wrap="none" rtlCol="0">
            <a:spAutoFit/>
          </a:bodyPr>
          <a:lstStyle/>
          <a:p>
            <a:pPr algn="ctr"/>
            <a:r>
              <a:rPr lang="en-US" sz="4200" b="1" dirty="0" smtClean="0">
                <a:latin typeface="Times New Roman" panose="02020603050405020304" pitchFamily="18" charset="0"/>
                <a:cs typeface="Times New Roman" panose="02020603050405020304" pitchFamily="18" charset="0"/>
              </a:rPr>
              <a:t>Add Jaap Page</a:t>
            </a:r>
            <a:endParaRPr lang="en-US" sz="4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530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object 2"/>
          <p:cNvPicPr/>
          <p:nvPr/>
        </p:nvPicPr>
        <p:blipFill>
          <a:blip r:embed="rId2" cstate="print"/>
          <a:stretch>
            <a:fillRect/>
          </a:stretch>
        </p:blipFill>
        <p:spPr>
          <a:xfrm>
            <a:off x="0" y="-1"/>
            <a:ext cx="18288000" cy="10287000"/>
          </a:xfrm>
          <a:prstGeom prst="rect">
            <a:avLst/>
          </a:prstGeom>
        </p:spPr>
      </p:pic>
      <p:sp>
        <p:nvSpPr>
          <p:cNvPr id="3" name="object 5"/>
          <p:cNvSpPr txBox="1">
            <a:spLocks noGrp="1"/>
          </p:cNvSpPr>
          <p:nvPr>
            <p:ph type="title"/>
          </p:nvPr>
        </p:nvSpPr>
        <p:spPr>
          <a:xfrm>
            <a:off x="5257798" y="559546"/>
            <a:ext cx="7772399" cy="935513"/>
          </a:xfrm>
          <a:prstGeom prst="rect">
            <a:avLst/>
          </a:prstGeom>
        </p:spPr>
        <p:txBody>
          <a:bodyPr vert="horz" wrap="square" lIns="0" tIns="12065" rIns="0" bIns="0" rtlCol="0">
            <a:spAutoFit/>
          </a:bodyPr>
          <a:lstStyle/>
          <a:p>
            <a:pPr marL="12700" algn="ctr">
              <a:lnSpc>
                <a:spcPct val="100000"/>
              </a:lnSpc>
              <a:spcBef>
                <a:spcPts val="95"/>
              </a:spcBef>
            </a:pPr>
            <a:r>
              <a:rPr lang="en-US" sz="6000" b="1" dirty="0" smtClean="0">
                <a:latin typeface="Times New Roman" panose="02020603050405020304" pitchFamily="18" charset="0"/>
                <a:cs typeface="Times New Roman" panose="02020603050405020304" pitchFamily="18" charset="0"/>
              </a:rPr>
              <a:t>Class Diagram</a:t>
            </a:r>
            <a:endParaRPr sz="6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4699" y="1873251"/>
            <a:ext cx="11658599" cy="8169910"/>
          </a:xfrm>
          <a:prstGeom prst="rect">
            <a:avLst/>
          </a:prstGeom>
        </p:spPr>
      </p:pic>
    </p:spTree>
    <p:extLst>
      <p:ext uri="{BB962C8B-B14F-4D97-AF65-F5344CB8AC3E}">
        <p14:creationId xmlns:p14="http://schemas.microsoft.com/office/powerpoint/2010/main" val="423054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object 2"/>
          <p:cNvPicPr/>
          <p:nvPr/>
        </p:nvPicPr>
        <p:blipFill>
          <a:blip r:embed="rId2" cstate="print"/>
          <a:stretch>
            <a:fillRect/>
          </a:stretch>
        </p:blipFill>
        <p:spPr>
          <a:xfrm>
            <a:off x="0" y="-1"/>
            <a:ext cx="18288000" cy="10287000"/>
          </a:xfrm>
          <a:prstGeom prst="rect">
            <a:avLst/>
          </a:prstGeom>
        </p:spPr>
      </p:pic>
      <p:sp>
        <p:nvSpPr>
          <p:cNvPr id="3" name="object 5"/>
          <p:cNvSpPr txBox="1">
            <a:spLocks noGrp="1"/>
          </p:cNvSpPr>
          <p:nvPr>
            <p:ph type="title"/>
          </p:nvPr>
        </p:nvSpPr>
        <p:spPr>
          <a:xfrm>
            <a:off x="5257800" y="1119092"/>
            <a:ext cx="7772399" cy="935513"/>
          </a:xfrm>
          <a:prstGeom prst="rect">
            <a:avLst/>
          </a:prstGeom>
        </p:spPr>
        <p:txBody>
          <a:bodyPr vert="horz" wrap="square" lIns="0" tIns="12065" rIns="0" bIns="0" rtlCol="0">
            <a:spAutoFit/>
          </a:bodyPr>
          <a:lstStyle/>
          <a:p>
            <a:pPr marL="12700" algn="ctr">
              <a:lnSpc>
                <a:spcPct val="100000"/>
              </a:lnSpc>
              <a:spcBef>
                <a:spcPts val="95"/>
              </a:spcBef>
            </a:pPr>
            <a:r>
              <a:rPr lang="en-US" sz="6000" b="1" dirty="0" smtClean="0">
                <a:latin typeface="Times New Roman" panose="02020603050405020304" pitchFamily="18" charset="0"/>
                <a:cs typeface="Times New Roman" panose="02020603050405020304" pitchFamily="18" charset="0"/>
              </a:rPr>
              <a:t>ER Diagram</a:t>
            </a:r>
            <a:endParaRPr sz="6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6099" y="2054605"/>
            <a:ext cx="12115799" cy="8022622"/>
          </a:xfrm>
          <a:prstGeom prst="rect">
            <a:avLst/>
          </a:prstGeom>
        </p:spPr>
      </p:pic>
    </p:spTree>
    <p:extLst>
      <p:ext uri="{BB962C8B-B14F-4D97-AF65-F5344CB8AC3E}">
        <p14:creationId xmlns:p14="http://schemas.microsoft.com/office/powerpoint/2010/main" val="1142816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object 2"/>
          <p:cNvPicPr/>
          <p:nvPr/>
        </p:nvPicPr>
        <p:blipFill>
          <a:blip r:embed="rId2" cstate="print"/>
          <a:stretch>
            <a:fillRect/>
          </a:stretch>
        </p:blipFill>
        <p:spPr>
          <a:xfrm>
            <a:off x="0" y="-1"/>
            <a:ext cx="18288000" cy="10287000"/>
          </a:xfrm>
          <a:prstGeom prst="rect">
            <a:avLst/>
          </a:prstGeom>
        </p:spPr>
      </p:pic>
      <p:sp>
        <p:nvSpPr>
          <p:cNvPr id="3" name="object 5"/>
          <p:cNvSpPr txBox="1">
            <a:spLocks noGrp="1"/>
          </p:cNvSpPr>
          <p:nvPr>
            <p:ph type="title"/>
          </p:nvPr>
        </p:nvSpPr>
        <p:spPr>
          <a:xfrm>
            <a:off x="278851" y="785336"/>
            <a:ext cx="7772399" cy="935513"/>
          </a:xfrm>
          <a:prstGeom prst="rect">
            <a:avLst/>
          </a:prstGeom>
        </p:spPr>
        <p:txBody>
          <a:bodyPr vert="horz" wrap="square" lIns="0" tIns="12065" rIns="0" bIns="0" rtlCol="0">
            <a:spAutoFit/>
          </a:bodyPr>
          <a:lstStyle/>
          <a:p>
            <a:pPr marL="12700" algn="ctr">
              <a:lnSpc>
                <a:spcPct val="100000"/>
              </a:lnSpc>
              <a:spcBef>
                <a:spcPts val="95"/>
              </a:spcBef>
            </a:pPr>
            <a:r>
              <a:rPr lang="en-US" sz="6000" b="1" dirty="0" smtClean="0">
                <a:latin typeface="Times New Roman" panose="02020603050405020304" pitchFamily="18" charset="0"/>
                <a:cs typeface="Times New Roman" panose="02020603050405020304" pitchFamily="18" charset="0"/>
              </a:rPr>
              <a:t>Data Flow Diagram</a:t>
            </a:r>
            <a:endParaRPr sz="6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0" y="4815788"/>
            <a:ext cx="8402133" cy="330586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5700" y="1720850"/>
            <a:ext cx="8851900" cy="8566149"/>
          </a:xfrm>
          <a:prstGeom prst="rect">
            <a:avLst/>
          </a:prstGeom>
        </p:spPr>
      </p:pic>
      <p:sp>
        <p:nvSpPr>
          <p:cNvPr id="6" name="TextBox 5"/>
          <p:cNvSpPr txBox="1"/>
          <p:nvPr/>
        </p:nvSpPr>
        <p:spPr>
          <a:xfrm>
            <a:off x="1977694" y="3984363"/>
            <a:ext cx="4432625" cy="738664"/>
          </a:xfrm>
          <a:prstGeom prst="rect">
            <a:avLst/>
          </a:prstGeom>
          <a:noFill/>
        </p:spPr>
        <p:txBody>
          <a:bodyPr wrap="none" rtlCol="0">
            <a:spAutoFit/>
          </a:bodyPr>
          <a:lstStyle/>
          <a:p>
            <a:pPr algn="ctr"/>
            <a:r>
              <a:rPr lang="en-US" sz="4200" b="1" dirty="0" smtClean="0">
                <a:latin typeface="Times New Roman" panose="02020603050405020304" pitchFamily="18" charset="0"/>
                <a:cs typeface="Times New Roman" panose="02020603050405020304" pitchFamily="18" charset="0"/>
              </a:rPr>
              <a:t>Context level DFD</a:t>
            </a:r>
            <a:endParaRPr lang="en-US" sz="4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1732179" y="764685"/>
            <a:ext cx="3135795" cy="738664"/>
          </a:xfrm>
          <a:prstGeom prst="rect">
            <a:avLst/>
          </a:prstGeom>
          <a:noFill/>
        </p:spPr>
        <p:txBody>
          <a:bodyPr wrap="none" rtlCol="0">
            <a:spAutoFit/>
          </a:bodyPr>
          <a:lstStyle/>
          <a:p>
            <a:pPr algn="ctr"/>
            <a:r>
              <a:rPr lang="en-US" sz="4200" b="1" dirty="0" smtClean="0">
                <a:latin typeface="Times New Roman" panose="02020603050405020304" pitchFamily="18" charset="0"/>
                <a:cs typeface="Times New Roman" panose="02020603050405020304" pitchFamily="18" charset="0"/>
              </a:rPr>
              <a:t>1</a:t>
            </a:r>
            <a:r>
              <a:rPr lang="en-US" sz="4200" b="1" baseline="30000" dirty="0" smtClean="0">
                <a:latin typeface="Times New Roman" panose="02020603050405020304" pitchFamily="18" charset="0"/>
                <a:cs typeface="Times New Roman" panose="02020603050405020304" pitchFamily="18" charset="0"/>
              </a:rPr>
              <a:t>st</a:t>
            </a:r>
            <a:r>
              <a:rPr lang="en-US" sz="4200" b="1" dirty="0" smtClean="0">
                <a:latin typeface="Times New Roman" panose="02020603050405020304" pitchFamily="18" charset="0"/>
                <a:cs typeface="Times New Roman" panose="02020603050405020304" pitchFamily="18" charset="0"/>
              </a:rPr>
              <a:t> level DFD</a:t>
            </a:r>
            <a:endParaRPr lang="en-US" sz="4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1153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object 2"/>
          <p:cNvPicPr/>
          <p:nvPr/>
        </p:nvPicPr>
        <p:blipFill>
          <a:blip r:embed="rId2" cstate="print"/>
          <a:stretch>
            <a:fillRect/>
          </a:stretch>
        </p:blipFill>
        <p:spPr>
          <a:xfrm>
            <a:off x="0" y="-1"/>
            <a:ext cx="18288000" cy="10287000"/>
          </a:xfrm>
          <a:prstGeom prst="rect">
            <a:avLst/>
          </a:prstGeom>
        </p:spPr>
      </p:pic>
      <p:sp>
        <p:nvSpPr>
          <p:cNvPr id="3" name="object 5"/>
          <p:cNvSpPr txBox="1">
            <a:spLocks noGrp="1"/>
          </p:cNvSpPr>
          <p:nvPr>
            <p:ph type="title"/>
          </p:nvPr>
        </p:nvSpPr>
        <p:spPr>
          <a:xfrm>
            <a:off x="5257800" y="83534"/>
            <a:ext cx="7772399" cy="935513"/>
          </a:xfrm>
          <a:prstGeom prst="rect">
            <a:avLst/>
          </a:prstGeom>
        </p:spPr>
        <p:txBody>
          <a:bodyPr vert="horz" wrap="square" lIns="0" tIns="12065" rIns="0" bIns="0" rtlCol="0">
            <a:spAutoFit/>
          </a:bodyPr>
          <a:lstStyle/>
          <a:p>
            <a:pPr marL="12700" algn="ctr">
              <a:lnSpc>
                <a:spcPct val="100000"/>
              </a:lnSpc>
              <a:spcBef>
                <a:spcPts val="95"/>
              </a:spcBef>
            </a:pPr>
            <a:r>
              <a:rPr lang="en-US" sz="6000" b="1" dirty="0" smtClean="0">
                <a:latin typeface="Times New Roman" panose="02020603050405020304" pitchFamily="18" charset="0"/>
                <a:cs typeface="Times New Roman" panose="02020603050405020304" pitchFamily="18" charset="0"/>
              </a:rPr>
              <a:t>Activity Diagram</a:t>
            </a:r>
            <a:endParaRPr sz="6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4649" y="1488375"/>
            <a:ext cx="6229350" cy="836936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6350" y="1504885"/>
            <a:ext cx="6296025" cy="8369365"/>
          </a:xfrm>
          <a:prstGeom prst="rect">
            <a:avLst/>
          </a:prstGeom>
        </p:spPr>
      </p:pic>
      <p:sp>
        <p:nvSpPr>
          <p:cNvPr id="6" name="TextBox 5"/>
          <p:cNvSpPr txBox="1"/>
          <p:nvPr/>
        </p:nvSpPr>
        <p:spPr>
          <a:xfrm>
            <a:off x="9454137" y="4616450"/>
            <a:ext cx="2008883" cy="1384995"/>
          </a:xfrm>
          <a:prstGeom prst="rect">
            <a:avLst/>
          </a:prstGeom>
          <a:noFill/>
        </p:spPr>
        <p:txBody>
          <a:bodyPr wrap="none" rtlCol="0">
            <a:spAutoFit/>
          </a:bodyPr>
          <a:lstStyle/>
          <a:p>
            <a:pPr algn="ctr"/>
            <a:r>
              <a:rPr lang="en-US" sz="4200" b="1" dirty="0" smtClean="0">
                <a:latin typeface="Times New Roman" panose="02020603050405020304" pitchFamily="18" charset="0"/>
                <a:cs typeface="Times New Roman" panose="02020603050405020304" pitchFamily="18" charset="0"/>
              </a:rPr>
              <a:t>Users </a:t>
            </a:r>
          </a:p>
          <a:p>
            <a:pPr algn="ctr"/>
            <a:r>
              <a:rPr lang="en-US" sz="4200" b="1" dirty="0" smtClean="0">
                <a:latin typeface="Times New Roman" panose="02020603050405020304" pitchFamily="18" charset="0"/>
                <a:cs typeface="Times New Roman" panose="02020603050405020304" pitchFamily="18" charset="0"/>
              </a:rPr>
              <a:t>Activity</a:t>
            </a:r>
            <a:endParaRPr lang="en-US" sz="4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84028" y="4620260"/>
            <a:ext cx="2367956" cy="1384995"/>
          </a:xfrm>
          <a:prstGeom prst="rect">
            <a:avLst/>
          </a:prstGeom>
          <a:noFill/>
        </p:spPr>
        <p:txBody>
          <a:bodyPr wrap="none" rtlCol="0">
            <a:spAutoFit/>
          </a:bodyPr>
          <a:lstStyle/>
          <a:p>
            <a:pPr algn="ctr"/>
            <a:r>
              <a:rPr lang="en-US" sz="4200" b="1" dirty="0" smtClean="0">
                <a:latin typeface="Times New Roman" panose="02020603050405020304" pitchFamily="18" charset="0"/>
                <a:cs typeface="Times New Roman" panose="02020603050405020304" pitchFamily="18" charset="0"/>
              </a:rPr>
              <a:t>Members</a:t>
            </a:r>
          </a:p>
          <a:p>
            <a:pPr algn="ctr"/>
            <a:r>
              <a:rPr lang="en-US" sz="4200" b="1" dirty="0" smtClean="0">
                <a:latin typeface="Times New Roman" panose="02020603050405020304" pitchFamily="18" charset="0"/>
                <a:cs typeface="Times New Roman" panose="02020603050405020304" pitchFamily="18" charset="0"/>
              </a:rPr>
              <a:t>Activity</a:t>
            </a:r>
            <a:endParaRPr lang="en-US" sz="4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8809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object 2"/>
          <p:cNvPicPr/>
          <p:nvPr/>
        </p:nvPicPr>
        <p:blipFill>
          <a:blip r:embed="rId2" cstate="print"/>
          <a:stretch>
            <a:fillRect/>
          </a:stretch>
        </p:blipFill>
        <p:spPr>
          <a:xfrm>
            <a:off x="0" y="-1"/>
            <a:ext cx="18288000" cy="10287000"/>
          </a:xfrm>
          <a:prstGeom prst="rect">
            <a:avLst/>
          </a:prstGeom>
        </p:spPr>
      </p:pic>
      <p:sp>
        <p:nvSpPr>
          <p:cNvPr id="3" name="object 5"/>
          <p:cNvSpPr txBox="1">
            <a:spLocks noGrp="1"/>
          </p:cNvSpPr>
          <p:nvPr>
            <p:ph type="title"/>
          </p:nvPr>
        </p:nvSpPr>
        <p:spPr>
          <a:xfrm>
            <a:off x="5257798" y="315439"/>
            <a:ext cx="7772399" cy="935513"/>
          </a:xfrm>
          <a:prstGeom prst="rect">
            <a:avLst/>
          </a:prstGeom>
        </p:spPr>
        <p:txBody>
          <a:bodyPr vert="horz" wrap="square" lIns="0" tIns="12065" rIns="0" bIns="0" rtlCol="0">
            <a:spAutoFit/>
          </a:bodyPr>
          <a:lstStyle/>
          <a:p>
            <a:pPr marL="12700" algn="ctr">
              <a:lnSpc>
                <a:spcPct val="100000"/>
              </a:lnSpc>
              <a:spcBef>
                <a:spcPts val="95"/>
              </a:spcBef>
            </a:pPr>
            <a:r>
              <a:rPr lang="en-US" sz="6000" b="1" dirty="0" smtClean="0">
                <a:latin typeface="Times New Roman" panose="02020603050405020304" pitchFamily="18" charset="0"/>
                <a:cs typeface="Times New Roman" panose="02020603050405020304" pitchFamily="18" charset="0"/>
              </a:rPr>
              <a:t>Use Case Diagram</a:t>
            </a:r>
            <a:endParaRPr sz="6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750" y="1566392"/>
            <a:ext cx="8299447" cy="8536458"/>
          </a:xfrm>
          <a:prstGeom prst="rect">
            <a:avLst/>
          </a:prstGeom>
        </p:spPr>
      </p:pic>
    </p:spTree>
    <p:extLst>
      <p:ext uri="{BB962C8B-B14F-4D97-AF65-F5344CB8AC3E}">
        <p14:creationId xmlns:p14="http://schemas.microsoft.com/office/powerpoint/2010/main" val="836820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700" y="-24823"/>
            <a:ext cx="18288000" cy="10287000"/>
          </a:xfrm>
          <a:prstGeom prst="rect">
            <a:avLst/>
          </a:prstGeom>
        </p:spPr>
      </p:pic>
      <p:sp>
        <p:nvSpPr>
          <p:cNvPr id="5" name="object 5"/>
          <p:cNvSpPr txBox="1">
            <a:spLocks noGrp="1"/>
          </p:cNvSpPr>
          <p:nvPr>
            <p:ph type="title"/>
          </p:nvPr>
        </p:nvSpPr>
        <p:spPr>
          <a:xfrm>
            <a:off x="6662661" y="1139628"/>
            <a:ext cx="5688089" cy="935513"/>
          </a:xfrm>
          <a:prstGeom prst="rect">
            <a:avLst/>
          </a:prstGeom>
        </p:spPr>
        <p:txBody>
          <a:bodyPr vert="horz" wrap="square" lIns="0" tIns="12065" rIns="0" bIns="0" rtlCol="0">
            <a:spAutoFit/>
          </a:bodyPr>
          <a:lstStyle/>
          <a:p>
            <a:pPr marL="12700">
              <a:lnSpc>
                <a:spcPct val="100000"/>
              </a:lnSpc>
              <a:spcBef>
                <a:spcPts val="95"/>
              </a:spcBef>
            </a:pPr>
            <a:r>
              <a:rPr sz="6000" b="1" spc="385" dirty="0"/>
              <a:t>Introduction</a:t>
            </a:r>
            <a:endParaRPr sz="6000" b="1" dirty="0"/>
          </a:p>
        </p:txBody>
      </p:sp>
      <p:sp>
        <p:nvSpPr>
          <p:cNvPr id="16" name="object 16"/>
          <p:cNvSpPr txBox="1"/>
          <p:nvPr/>
        </p:nvSpPr>
        <p:spPr>
          <a:xfrm>
            <a:off x="14222348" y="3205384"/>
            <a:ext cx="80010" cy="311150"/>
          </a:xfrm>
          <a:prstGeom prst="rect">
            <a:avLst/>
          </a:prstGeom>
        </p:spPr>
        <p:txBody>
          <a:bodyPr vert="horz" wrap="square" lIns="0" tIns="15240" rIns="0" bIns="0" rtlCol="0">
            <a:spAutoFit/>
          </a:bodyPr>
          <a:lstStyle/>
          <a:p>
            <a:pPr marL="12700">
              <a:lnSpc>
                <a:spcPct val="100000"/>
              </a:lnSpc>
              <a:spcBef>
                <a:spcPts val="120"/>
              </a:spcBef>
            </a:pPr>
            <a:r>
              <a:rPr sz="1850" spc="-195" dirty="0">
                <a:solidFill>
                  <a:srgbClr val="2B563B"/>
                </a:solidFill>
                <a:latin typeface="Verdana"/>
                <a:cs typeface="Verdana"/>
              </a:rPr>
              <a:t>.</a:t>
            </a:r>
            <a:endParaRPr sz="1850">
              <a:latin typeface="Verdana"/>
              <a:cs typeface="Verdana"/>
            </a:endParaRPr>
          </a:p>
        </p:txBody>
      </p:sp>
      <p:sp>
        <p:nvSpPr>
          <p:cNvPr id="3" name="TextBox 2"/>
          <p:cNvSpPr txBox="1"/>
          <p:nvPr/>
        </p:nvSpPr>
        <p:spPr>
          <a:xfrm>
            <a:off x="1574800" y="3541902"/>
            <a:ext cx="15163800" cy="5257800"/>
          </a:xfrm>
          <a:prstGeom prst="rect">
            <a:avLst/>
          </a:prstGeom>
          <a:noFill/>
        </p:spPr>
        <p:txBody>
          <a:bodyPr wrap="square" rtlCol="0" anchor="ctr" anchorCtr="0">
            <a:normAutofit/>
          </a:bodyPr>
          <a:lstStyle/>
          <a:p>
            <a:pPr algn="l">
              <a:lnSpc>
                <a:spcPct val="200000"/>
              </a:lnSpc>
            </a:pPr>
            <a:r>
              <a:rPr lang="en-US" sz="2800" dirty="0">
                <a:latin typeface="Times New Roman" panose="02020603050405020304" pitchFamily="18" charset="0"/>
                <a:cs typeface="Times New Roman" panose="02020603050405020304" pitchFamily="18" charset="0"/>
              </a:rPr>
              <a:t>Recognizing the importance of spiritual practices in maintaining mental well-being, the Jaap Counter System provides a digital platform for users to engage in the ancient practice of chanting mantras. Rooted in Hindu </a:t>
            </a:r>
            <a:r>
              <a:rPr lang="en-US" sz="2800" dirty="0" smtClean="0">
                <a:latin typeface="Times New Roman" panose="02020603050405020304" pitchFamily="18" charset="0"/>
                <a:cs typeface="Times New Roman" panose="02020603050405020304" pitchFamily="18" charset="0"/>
              </a:rPr>
              <a:t>traditions</a:t>
            </a:r>
            <a:r>
              <a:rPr lang="en-US" sz="2800" dirty="0">
                <a:latin typeface="Times New Roman" panose="02020603050405020304" pitchFamily="18" charset="0"/>
                <a:cs typeface="Times New Roman" panose="02020603050405020304" pitchFamily="18" charset="0"/>
              </a:rPr>
              <a:t>, jaap refers to the repetition of a specific mantra or prayer, believed to have profound spiritual benefits. This project harnesses the power of technology to facilitate and enhance the spiritual journey of users, offering them a structured way to track and engage in their chosen mantra practice.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object 2"/>
          <p:cNvPicPr/>
          <p:nvPr/>
        </p:nvPicPr>
        <p:blipFill>
          <a:blip r:embed="rId2" cstate="print"/>
          <a:stretch>
            <a:fillRect/>
          </a:stretch>
        </p:blipFill>
        <p:spPr>
          <a:xfrm>
            <a:off x="0" y="-1"/>
            <a:ext cx="18288000" cy="10287000"/>
          </a:xfrm>
          <a:prstGeom prst="rect">
            <a:avLst/>
          </a:prstGeom>
        </p:spPr>
      </p:pic>
      <p:sp>
        <p:nvSpPr>
          <p:cNvPr id="3" name="object 5"/>
          <p:cNvSpPr txBox="1">
            <a:spLocks noGrp="1"/>
          </p:cNvSpPr>
          <p:nvPr>
            <p:ph type="title"/>
          </p:nvPr>
        </p:nvSpPr>
        <p:spPr>
          <a:xfrm>
            <a:off x="5257800" y="1119092"/>
            <a:ext cx="7772399" cy="935513"/>
          </a:xfrm>
          <a:prstGeom prst="rect">
            <a:avLst/>
          </a:prstGeom>
        </p:spPr>
        <p:txBody>
          <a:bodyPr vert="horz" wrap="square" lIns="0" tIns="12065" rIns="0" bIns="0" rtlCol="0">
            <a:spAutoFit/>
          </a:bodyPr>
          <a:lstStyle/>
          <a:p>
            <a:pPr marL="12700" algn="ctr">
              <a:lnSpc>
                <a:spcPct val="100000"/>
              </a:lnSpc>
              <a:spcBef>
                <a:spcPts val="95"/>
              </a:spcBef>
            </a:pPr>
            <a:r>
              <a:rPr lang="en-US" sz="6000" b="1" dirty="0" smtClean="0">
                <a:latin typeface="Times New Roman" panose="02020603050405020304" pitchFamily="18" charset="0"/>
                <a:cs typeface="Times New Roman" panose="02020603050405020304" pitchFamily="18" charset="0"/>
              </a:rPr>
              <a:t>Deployment Diagram</a:t>
            </a:r>
            <a:endParaRPr sz="6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9567" y="2276533"/>
            <a:ext cx="9948863" cy="7857118"/>
          </a:xfrm>
          <a:prstGeom prst="rect">
            <a:avLst/>
          </a:prstGeom>
        </p:spPr>
      </p:pic>
    </p:spTree>
    <p:extLst>
      <p:ext uri="{BB962C8B-B14F-4D97-AF65-F5344CB8AC3E}">
        <p14:creationId xmlns:p14="http://schemas.microsoft.com/office/powerpoint/2010/main" val="4176495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object 2"/>
          <p:cNvPicPr/>
          <p:nvPr/>
        </p:nvPicPr>
        <p:blipFill>
          <a:blip r:embed="rId2" cstate="print"/>
          <a:stretch>
            <a:fillRect/>
          </a:stretch>
        </p:blipFill>
        <p:spPr>
          <a:xfrm>
            <a:off x="0" y="-1"/>
            <a:ext cx="18288000" cy="10287000"/>
          </a:xfrm>
          <a:prstGeom prst="rect">
            <a:avLst/>
          </a:prstGeom>
        </p:spPr>
      </p:pic>
      <p:sp>
        <p:nvSpPr>
          <p:cNvPr id="3" name="object 5"/>
          <p:cNvSpPr txBox="1">
            <a:spLocks noGrp="1"/>
          </p:cNvSpPr>
          <p:nvPr>
            <p:ph type="title"/>
          </p:nvPr>
        </p:nvSpPr>
        <p:spPr>
          <a:xfrm>
            <a:off x="5257800" y="196850"/>
            <a:ext cx="7772399" cy="935513"/>
          </a:xfrm>
          <a:prstGeom prst="rect">
            <a:avLst/>
          </a:prstGeom>
        </p:spPr>
        <p:txBody>
          <a:bodyPr vert="horz" wrap="square" lIns="0" tIns="12065" rIns="0" bIns="0" rtlCol="0">
            <a:spAutoFit/>
          </a:bodyPr>
          <a:lstStyle/>
          <a:p>
            <a:pPr marL="12700" algn="ctr">
              <a:lnSpc>
                <a:spcPct val="100000"/>
              </a:lnSpc>
              <a:spcBef>
                <a:spcPts val="95"/>
              </a:spcBef>
            </a:pPr>
            <a:r>
              <a:rPr lang="en-US" sz="6000" b="1" dirty="0" smtClean="0">
                <a:latin typeface="Times New Roman" panose="02020603050405020304" pitchFamily="18" charset="0"/>
                <a:cs typeface="Times New Roman" panose="02020603050405020304" pitchFamily="18" charset="0"/>
              </a:rPr>
              <a:t>Data dictionary</a:t>
            </a:r>
            <a:endParaRPr sz="6000"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25856682"/>
              </p:ext>
            </p:extLst>
          </p:nvPr>
        </p:nvGraphicFramePr>
        <p:xfrm>
          <a:off x="2362197" y="2787650"/>
          <a:ext cx="13563604" cy="6598638"/>
        </p:xfrm>
        <a:graphic>
          <a:graphicData uri="http://schemas.openxmlformats.org/drawingml/2006/table">
            <a:tbl>
              <a:tblPr firstRow="1" firstCol="1" lastRow="1" lastCol="1" bandRow="1" bandCol="1">
                <a:tableStyleId>{5C22544A-7EE6-4342-B048-85BDC9FD1C3A}</a:tableStyleId>
              </a:tblPr>
              <a:tblGrid>
                <a:gridCol w="3390901"/>
                <a:gridCol w="3390901"/>
                <a:gridCol w="3390901"/>
                <a:gridCol w="3390901"/>
              </a:tblGrid>
              <a:tr h="758886">
                <a:tc>
                  <a:txBody>
                    <a:bodyPr/>
                    <a:lstStyle/>
                    <a:p>
                      <a:pPr marL="109220" marR="0" algn="ctr">
                        <a:lnSpc>
                          <a:spcPct val="115000"/>
                        </a:lnSpc>
                        <a:spcBef>
                          <a:spcPts val="35"/>
                        </a:spcBef>
                        <a:spcAft>
                          <a:spcPts val="0"/>
                        </a:spcAft>
                      </a:pPr>
                      <a:r>
                        <a:rPr lang="en-US" sz="2400" dirty="0">
                          <a:effectLst/>
                        </a:rPr>
                        <a:t>Field</a:t>
                      </a:r>
                      <a:r>
                        <a:rPr lang="en-US" sz="2400" spc="-20" dirty="0">
                          <a:effectLst/>
                        </a:rPr>
                        <a:t> </a:t>
                      </a:r>
                      <a:r>
                        <a:rPr lang="en-US" sz="2400" dirty="0">
                          <a:effectLst/>
                        </a:rPr>
                        <a:t>name</a:t>
                      </a:r>
                      <a:endParaRPr lang="en-US" sz="2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70180" marR="0" algn="ctr">
                        <a:lnSpc>
                          <a:spcPct val="115000"/>
                        </a:lnSpc>
                        <a:spcBef>
                          <a:spcPts val="35"/>
                        </a:spcBef>
                        <a:spcAft>
                          <a:spcPts val="0"/>
                        </a:spcAft>
                      </a:pPr>
                      <a:r>
                        <a:rPr lang="en-US" sz="2400">
                          <a:effectLst/>
                        </a:rPr>
                        <a:t>Data</a:t>
                      </a:r>
                      <a:r>
                        <a:rPr lang="en-US" sz="2400" spc="-15">
                          <a:effectLst/>
                        </a:rPr>
                        <a:t> </a:t>
                      </a:r>
                      <a:r>
                        <a:rPr lang="en-US" sz="2400">
                          <a:effectLst/>
                        </a:rPr>
                        <a:t>Type</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206375" marR="0" algn="ctr">
                        <a:lnSpc>
                          <a:spcPct val="115000"/>
                        </a:lnSpc>
                        <a:spcBef>
                          <a:spcPts val="35"/>
                        </a:spcBef>
                        <a:spcAft>
                          <a:spcPts val="0"/>
                        </a:spcAft>
                      </a:pPr>
                      <a:r>
                        <a:rPr lang="en-US" sz="2400" dirty="0">
                          <a:effectLst/>
                        </a:rPr>
                        <a:t>Constraints</a:t>
                      </a:r>
                      <a:endParaRPr lang="en-US" sz="2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84785" marR="0" algn="ctr">
                        <a:lnSpc>
                          <a:spcPct val="115000"/>
                        </a:lnSpc>
                        <a:spcBef>
                          <a:spcPts val="35"/>
                        </a:spcBef>
                        <a:spcAft>
                          <a:spcPts val="0"/>
                        </a:spcAft>
                      </a:pPr>
                      <a:r>
                        <a:rPr lang="en-US" sz="2400">
                          <a:effectLst/>
                        </a:rPr>
                        <a:t>Description</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753465">
                <a:tc>
                  <a:txBody>
                    <a:bodyPr/>
                    <a:lstStyle/>
                    <a:p>
                      <a:pPr marL="109220" marR="0" algn="ctr">
                        <a:lnSpc>
                          <a:spcPct val="115000"/>
                        </a:lnSpc>
                        <a:spcBef>
                          <a:spcPts val="675"/>
                        </a:spcBef>
                        <a:spcAft>
                          <a:spcPts val="0"/>
                        </a:spcAft>
                      </a:pPr>
                      <a:r>
                        <a:rPr lang="en-US" sz="2400" u="sng" dirty="0">
                          <a:effectLst/>
                        </a:rPr>
                        <a:t>id</a:t>
                      </a:r>
                      <a:endParaRPr lang="en-US" sz="2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70180" marR="0" algn="ctr">
                        <a:lnSpc>
                          <a:spcPct val="115000"/>
                        </a:lnSpc>
                        <a:spcBef>
                          <a:spcPts val="675"/>
                        </a:spcBef>
                        <a:spcAft>
                          <a:spcPts val="0"/>
                        </a:spcAft>
                      </a:pPr>
                      <a:r>
                        <a:rPr lang="en-US" sz="2400">
                          <a:effectLst/>
                        </a:rPr>
                        <a:t>Int(11)</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206375" marR="0" algn="ctr">
                        <a:lnSpc>
                          <a:spcPct val="115000"/>
                        </a:lnSpc>
                        <a:spcBef>
                          <a:spcPts val="675"/>
                        </a:spcBef>
                        <a:spcAft>
                          <a:spcPts val="0"/>
                        </a:spcAft>
                      </a:pPr>
                      <a:r>
                        <a:rPr lang="en-US" sz="2400">
                          <a:effectLst/>
                        </a:rPr>
                        <a:t>Primary</a:t>
                      </a:r>
                      <a:r>
                        <a:rPr lang="en-US" sz="2400" spc="-20">
                          <a:effectLst/>
                        </a:rPr>
                        <a:t> </a:t>
                      </a:r>
                      <a:r>
                        <a:rPr lang="en-US" sz="2400">
                          <a:effectLst/>
                        </a:rPr>
                        <a:t>key</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84785" marR="0" algn="ctr">
                        <a:lnSpc>
                          <a:spcPct val="115000"/>
                        </a:lnSpc>
                        <a:spcBef>
                          <a:spcPts val="675"/>
                        </a:spcBef>
                        <a:spcAft>
                          <a:spcPts val="0"/>
                        </a:spcAft>
                      </a:pPr>
                      <a:r>
                        <a:rPr lang="en-US" sz="2400">
                          <a:effectLst/>
                        </a:rPr>
                        <a:t>Unique</a:t>
                      </a:r>
                      <a:r>
                        <a:rPr lang="en-US" sz="2400" spc="10">
                          <a:effectLst/>
                        </a:rPr>
                        <a:t> </a:t>
                      </a:r>
                      <a:r>
                        <a:rPr lang="en-US" sz="2400">
                          <a:effectLst/>
                        </a:rPr>
                        <a:t>id</a:t>
                      </a:r>
                      <a:r>
                        <a:rPr lang="en-US" sz="2400" spc="-5">
                          <a:effectLst/>
                        </a:rPr>
                        <a:t> </a:t>
                      </a:r>
                      <a:r>
                        <a:rPr lang="en-US" sz="2400">
                          <a:effectLst/>
                        </a:rPr>
                        <a:t>for</a:t>
                      </a:r>
                      <a:r>
                        <a:rPr lang="en-US" sz="2400" spc="-45">
                          <a:effectLst/>
                        </a:rPr>
                        <a:t> </a:t>
                      </a:r>
                      <a:r>
                        <a:rPr lang="en-US" sz="2400">
                          <a:effectLst/>
                        </a:rPr>
                        <a:t>Jaap</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753465">
                <a:tc>
                  <a:txBody>
                    <a:bodyPr/>
                    <a:lstStyle/>
                    <a:p>
                      <a:pPr marL="109220" marR="0" algn="ctr">
                        <a:lnSpc>
                          <a:spcPct val="115000"/>
                        </a:lnSpc>
                        <a:spcBef>
                          <a:spcPts val="675"/>
                        </a:spcBef>
                        <a:spcAft>
                          <a:spcPts val="0"/>
                        </a:spcAft>
                      </a:pPr>
                      <a:r>
                        <a:rPr lang="en-US" sz="2400">
                          <a:effectLst/>
                        </a:rPr>
                        <a:t>JaapName</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70180" marR="0" algn="ctr">
                        <a:lnSpc>
                          <a:spcPct val="115000"/>
                        </a:lnSpc>
                        <a:spcBef>
                          <a:spcPts val="675"/>
                        </a:spcBef>
                        <a:spcAft>
                          <a:spcPts val="0"/>
                        </a:spcAft>
                      </a:pPr>
                      <a:r>
                        <a:rPr lang="en-US" sz="2400" dirty="0" err="1">
                          <a:effectLst/>
                        </a:rPr>
                        <a:t>varchar</a:t>
                      </a:r>
                      <a:r>
                        <a:rPr lang="en-US" sz="2400" dirty="0">
                          <a:effectLst/>
                        </a:rPr>
                        <a:t>(255)</a:t>
                      </a:r>
                      <a:endParaRPr lang="en-US" sz="2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206375" marR="0" algn="ctr">
                        <a:lnSpc>
                          <a:spcPct val="115000"/>
                        </a:lnSpc>
                        <a:spcBef>
                          <a:spcPts val="675"/>
                        </a:spcBef>
                        <a:spcAft>
                          <a:spcPts val="0"/>
                        </a:spcAft>
                      </a:pPr>
                      <a:r>
                        <a:rPr lang="en-US" sz="2400">
                          <a:effectLst/>
                        </a:rPr>
                        <a:t>Not</a:t>
                      </a:r>
                      <a:r>
                        <a:rPr lang="en-US" sz="2400" spc="-5">
                          <a:effectLst/>
                        </a:rPr>
                        <a:t> </a:t>
                      </a:r>
                      <a:r>
                        <a:rPr lang="en-US" sz="2400">
                          <a:effectLst/>
                        </a:rPr>
                        <a:t>null</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84785" marR="0" algn="ctr">
                        <a:lnSpc>
                          <a:spcPct val="115000"/>
                        </a:lnSpc>
                        <a:spcBef>
                          <a:spcPts val="675"/>
                        </a:spcBef>
                        <a:spcAft>
                          <a:spcPts val="0"/>
                        </a:spcAft>
                      </a:pPr>
                      <a:r>
                        <a:rPr lang="en-US" sz="2400">
                          <a:effectLst/>
                        </a:rPr>
                        <a:t>Name</a:t>
                      </a:r>
                      <a:r>
                        <a:rPr lang="en-US" sz="2400" spc="-5">
                          <a:effectLst/>
                        </a:rPr>
                        <a:t> </a:t>
                      </a:r>
                      <a:r>
                        <a:rPr lang="en-US" sz="2400">
                          <a:effectLst/>
                        </a:rPr>
                        <a:t>of</a:t>
                      </a:r>
                      <a:r>
                        <a:rPr lang="en-US" sz="2400" spc="-35">
                          <a:effectLst/>
                        </a:rPr>
                        <a:t> </a:t>
                      </a:r>
                      <a:r>
                        <a:rPr lang="en-US" sz="2400">
                          <a:effectLst/>
                        </a:rPr>
                        <a:t>jaap</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754550">
                <a:tc>
                  <a:txBody>
                    <a:bodyPr/>
                    <a:lstStyle/>
                    <a:p>
                      <a:pPr marL="109220" marR="0" algn="ctr">
                        <a:lnSpc>
                          <a:spcPct val="115000"/>
                        </a:lnSpc>
                        <a:spcBef>
                          <a:spcPts val="655"/>
                        </a:spcBef>
                        <a:spcAft>
                          <a:spcPts val="0"/>
                        </a:spcAft>
                      </a:pPr>
                      <a:r>
                        <a:rPr lang="en-US" sz="2400">
                          <a:effectLst/>
                        </a:rPr>
                        <a:t>Jaap</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70180" marR="0" algn="ctr">
                        <a:lnSpc>
                          <a:spcPct val="115000"/>
                        </a:lnSpc>
                        <a:spcBef>
                          <a:spcPts val="885"/>
                        </a:spcBef>
                        <a:spcAft>
                          <a:spcPts val="0"/>
                        </a:spcAft>
                      </a:pPr>
                      <a:r>
                        <a:rPr lang="en-US" sz="2400" dirty="0">
                          <a:effectLst/>
                        </a:rPr>
                        <a:t>text</a:t>
                      </a:r>
                      <a:endParaRPr lang="en-US" sz="2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206375" marR="0" algn="ctr">
                        <a:lnSpc>
                          <a:spcPct val="115000"/>
                        </a:lnSpc>
                        <a:spcBef>
                          <a:spcPts val="655"/>
                        </a:spcBef>
                        <a:spcAft>
                          <a:spcPts val="0"/>
                        </a:spcAft>
                      </a:pPr>
                      <a:r>
                        <a:rPr lang="en-US" sz="2400">
                          <a:effectLst/>
                        </a:rPr>
                        <a:t>Not</a:t>
                      </a:r>
                      <a:r>
                        <a:rPr lang="en-US" sz="2400" spc="-5">
                          <a:effectLst/>
                        </a:rPr>
                        <a:t> </a:t>
                      </a:r>
                      <a:r>
                        <a:rPr lang="en-US" sz="2400">
                          <a:effectLst/>
                        </a:rPr>
                        <a:t>null</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81610" marR="0" algn="ctr">
                        <a:lnSpc>
                          <a:spcPct val="115000"/>
                        </a:lnSpc>
                        <a:spcBef>
                          <a:spcPts val="655"/>
                        </a:spcBef>
                        <a:spcAft>
                          <a:spcPts val="0"/>
                        </a:spcAft>
                      </a:pPr>
                      <a:r>
                        <a:rPr lang="en-US" sz="2400">
                          <a:effectLst/>
                        </a:rPr>
                        <a:t>Jaap for chanting</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826102">
                <a:tc>
                  <a:txBody>
                    <a:bodyPr/>
                    <a:lstStyle/>
                    <a:p>
                      <a:pPr marL="109220" marR="0" algn="ctr">
                        <a:lnSpc>
                          <a:spcPct val="115000"/>
                        </a:lnSpc>
                        <a:spcBef>
                          <a:spcPts val="845"/>
                        </a:spcBef>
                        <a:spcAft>
                          <a:spcPts val="0"/>
                        </a:spcAft>
                      </a:pPr>
                      <a:r>
                        <a:rPr lang="en-US" sz="2400">
                          <a:effectLst/>
                        </a:rPr>
                        <a:t>CreatedOn</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70180" marR="0" algn="ctr">
                        <a:lnSpc>
                          <a:spcPct val="115000"/>
                        </a:lnSpc>
                        <a:spcBef>
                          <a:spcPts val="675"/>
                        </a:spcBef>
                        <a:spcAft>
                          <a:spcPts val="0"/>
                        </a:spcAft>
                      </a:pPr>
                      <a:r>
                        <a:rPr lang="en-US" sz="2400">
                          <a:effectLst/>
                        </a:rPr>
                        <a:t>date</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206375" marR="0" algn="ctr">
                        <a:lnSpc>
                          <a:spcPct val="115000"/>
                        </a:lnSpc>
                        <a:spcBef>
                          <a:spcPts val="845"/>
                        </a:spcBef>
                        <a:spcAft>
                          <a:spcPts val="0"/>
                        </a:spcAft>
                      </a:pPr>
                      <a:r>
                        <a:rPr lang="en-US" sz="2400">
                          <a:effectLst/>
                        </a:rPr>
                        <a:t>Not</a:t>
                      </a:r>
                      <a:r>
                        <a:rPr lang="en-US" sz="2400" spc="-5">
                          <a:effectLst/>
                        </a:rPr>
                        <a:t> </a:t>
                      </a:r>
                      <a:r>
                        <a:rPr lang="en-US" sz="2400">
                          <a:effectLst/>
                        </a:rPr>
                        <a:t>null </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84785" marR="0" algn="ctr">
                        <a:lnSpc>
                          <a:spcPct val="115000"/>
                        </a:lnSpc>
                        <a:spcBef>
                          <a:spcPts val="845"/>
                        </a:spcBef>
                        <a:spcAft>
                          <a:spcPts val="0"/>
                        </a:spcAft>
                      </a:pPr>
                      <a:r>
                        <a:rPr lang="en-US" sz="2400">
                          <a:effectLst/>
                        </a:rPr>
                        <a:t>Date and time of jaap creation</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826102">
                <a:tc>
                  <a:txBody>
                    <a:bodyPr/>
                    <a:lstStyle/>
                    <a:p>
                      <a:pPr marL="109220" marR="0" algn="ctr">
                        <a:lnSpc>
                          <a:spcPct val="115000"/>
                        </a:lnSpc>
                        <a:spcBef>
                          <a:spcPts val="845"/>
                        </a:spcBef>
                        <a:spcAft>
                          <a:spcPts val="0"/>
                        </a:spcAft>
                      </a:pPr>
                      <a:r>
                        <a:rPr lang="en-US" sz="2400" dirty="0" err="1">
                          <a:effectLst/>
                        </a:rPr>
                        <a:t>StartOn</a:t>
                      </a:r>
                      <a:endParaRPr lang="en-US" sz="2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solidFill>
                      <a:schemeClr val="accent1"/>
                    </a:solidFill>
                  </a:tcPr>
                </a:tc>
                <a:tc>
                  <a:txBody>
                    <a:bodyPr/>
                    <a:lstStyle/>
                    <a:p>
                      <a:pPr marL="170180" marR="0" algn="ctr">
                        <a:lnSpc>
                          <a:spcPct val="115000"/>
                        </a:lnSpc>
                        <a:spcBef>
                          <a:spcPts val="675"/>
                        </a:spcBef>
                        <a:spcAft>
                          <a:spcPts val="0"/>
                        </a:spcAft>
                      </a:pPr>
                      <a:r>
                        <a:rPr lang="en-US" sz="2400">
                          <a:effectLst/>
                        </a:rPr>
                        <a:t>date</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206375" marR="0" algn="ctr">
                        <a:lnSpc>
                          <a:spcPct val="115000"/>
                        </a:lnSpc>
                        <a:spcBef>
                          <a:spcPts val="845"/>
                        </a:spcBef>
                        <a:spcAft>
                          <a:spcPts val="0"/>
                        </a:spcAft>
                      </a:pPr>
                      <a:r>
                        <a:rPr lang="en-US" sz="2400">
                          <a:effectLst/>
                        </a:rPr>
                        <a:t>Null</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84785" marR="0" algn="ctr">
                        <a:lnSpc>
                          <a:spcPct val="115000"/>
                        </a:lnSpc>
                        <a:spcBef>
                          <a:spcPts val="845"/>
                        </a:spcBef>
                        <a:spcAft>
                          <a:spcPts val="0"/>
                        </a:spcAft>
                      </a:pPr>
                      <a:r>
                        <a:rPr lang="en-US" sz="2400">
                          <a:effectLst/>
                        </a:rPr>
                        <a:t>Date of jaap to be started on</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826102">
                <a:tc>
                  <a:txBody>
                    <a:bodyPr/>
                    <a:lstStyle/>
                    <a:p>
                      <a:pPr marL="109220" marR="0" algn="ctr">
                        <a:lnSpc>
                          <a:spcPct val="115000"/>
                        </a:lnSpc>
                        <a:spcBef>
                          <a:spcPts val="845"/>
                        </a:spcBef>
                        <a:spcAft>
                          <a:spcPts val="0"/>
                        </a:spcAft>
                      </a:pPr>
                      <a:r>
                        <a:rPr lang="en-US" sz="2400">
                          <a:effectLst/>
                        </a:rPr>
                        <a:t>ClosedOn</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70180" marR="0" algn="ctr">
                        <a:lnSpc>
                          <a:spcPct val="115000"/>
                        </a:lnSpc>
                        <a:spcBef>
                          <a:spcPts val="675"/>
                        </a:spcBef>
                        <a:spcAft>
                          <a:spcPts val="0"/>
                        </a:spcAft>
                      </a:pPr>
                      <a:r>
                        <a:rPr lang="en-US" sz="2400">
                          <a:effectLst/>
                        </a:rPr>
                        <a:t>date</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206375" marR="0" algn="ctr">
                        <a:lnSpc>
                          <a:spcPct val="115000"/>
                        </a:lnSpc>
                        <a:spcBef>
                          <a:spcPts val="845"/>
                        </a:spcBef>
                        <a:spcAft>
                          <a:spcPts val="0"/>
                        </a:spcAft>
                      </a:pPr>
                      <a:r>
                        <a:rPr lang="en-US" sz="2400">
                          <a:effectLst/>
                        </a:rPr>
                        <a:t>Null</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84785" marR="0" algn="ctr">
                        <a:lnSpc>
                          <a:spcPct val="115000"/>
                        </a:lnSpc>
                        <a:spcBef>
                          <a:spcPts val="845"/>
                        </a:spcBef>
                        <a:spcAft>
                          <a:spcPts val="0"/>
                        </a:spcAft>
                      </a:pPr>
                      <a:r>
                        <a:rPr lang="en-US" sz="2400">
                          <a:effectLst/>
                        </a:rPr>
                        <a:t>Date of jaap creation to be closed on</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1054528">
                <a:tc>
                  <a:txBody>
                    <a:bodyPr/>
                    <a:lstStyle/>
                    <a:p>
                      <a:pPr marL="109220" marR="0" algn="ctr">
                        <a:lnSpc>
                          <a:spcPct val="115000"/>
                        </a:lnSpc>
                        <a:spcBef>
                          <a:spcPts val="845"/>
                        </a:spcBef>
                        <a:spcAft>
                          <a:spcPts val="0"/>
                        </a:spcAft>
                      </a:pPr>
                      <a:r>
                        <a:rPr lang="en-US" sz="2400">
                          <a:effectLst/>
                        </a:rPr>
                        <a:t>status</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70180" marR="0" algn="ctr">
                        <a:lnSpc>
                          <a:spcPct val="115000"/>
                        </a:lnSpc>
                        <a:spcBef>
                          <a:spcPts val="675"/>
                        </a:spcBef>
                        <a:spcAft>
                          <a:spcPts val="0"/>
                        </a:spcAft>
                      </a:pPr>
                      <a:r>
                        <a:rPr lang="en-US" sz="2400" dirty="0" err="1">
                          <a:effectLst/>
                        </a:rPr>
                        <a:t>tinyint</a:t>
                      </a:r>
                      <a:endParaRPr lang="en-US" sz="2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206375" marR="0" algn="ctr">
                        <a:lnSpc>
                          <a:spcPct val="115000"/>
                        </a:lnSpc>
                        <a:spcBef>
                          <a:spcPts val="845"/>
                        </a:spcBef>
                        <a:spcAft>
                          <a:spcPts val="0"/>
                        </a:spcAft>
                      </a:pPr>
                      <a:r>
                        <a:rPr lang="en-US" sz="2400">
                          <a:effectLst/>
                        </a:rPr>
                        <a:t>Not</a:t>
                      </a:r>
                      <a:r>
                        <a:rPr lang="en-US" sz="2400" spc="-5">
                          <a:effectLst/>
                        </a:rPr>
                        <a:t> </a:t>
                      </a:r>
                      <a:r>
                        <a:rPr lang="en-US" sz="2400">
                          <a:effectLst/>
                        </a:rPr>
                        <a:t>null</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84785" marR="0" algn="ctr">
                        <a:lnSpc>
                          <a:spcPct val="115000"/>
                        </a:lnSpc>
                        <a:spcBef>
                          <a:spcPts val="845"/>
                        </a:spcBef>
                        <a:spcAft>
                          <a:spcPts val="0"/>
                        </a:spcAft>
                      </a:pPr>
                      <a:r>
                        <a:rPr lang="en-US" sz="2400" dirty="0">
                          <a:effectLst/>
                        </a:rPr>
                        <a:t>Status</a:t>
                      </a:r>
                      <a:r>
                        <a:rPr lang="en-US" sz="2400" spc="-25" dirty="0">
                          <a:effectLst/>
                        </a:rPr>
                        <a:t> </a:t>
                      </a:r>
                      <a:r>
                        <a:rPr lang="en-US" sz="2400" dirty="0">
                          <a:effectLst/>
                        </a:rPr>
                        <a:t>of</a:t>
                      </a:r>
                      <a:r>
                        <a:rPr lang="en-US" sz="2400" spc="-35" dirty="0">
                          <a:effectLst/>
                        </a:rPr>
                        <a:t> </a:t>
                      </a:r>
                      <a:r>
                        <a:rPr lang="en-US" sz="2400" dirty="0">
                          <a:effectLst/>
                        </a:rPr>
                        <a:t>jaap: 0= incomplete,1= complete</a:t>
                      </a:r>
                      <a:endParaRPr lang="en-US" sz="2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bl>
          </a:graphicData>
        </a:graphic>
      </p:graphicFrame>
      <p:sp>
        <p:nvSpPr>
          <p:cNvPr id="6" name="TextBox 5"/>
          <p:cNvSpPr txBox="1"/>
          <p:nvPr/>
        </p:nvSpPr>
        <p:spPr>
          <a:xfrm>
            <a:off x="8161198" y="1873250"/>
            <a:ext cx="1965603" cy="738664"/>
          </a:xfrm>
          <a:prstGeom prst="rect">
            <a:avLst/>
          </a:prstGeom>
          <a:noFill/>
        </p:spPr>
        <p:txBody>
          <a:bodyPr wrap="none" rtlCol="0">
            <a:spAutoFit/>
          </a:bodyPr>
          <a:lstStyle/>
          <a:p>
            <a:pPr algn="ctr"/>
            <a:r>
              <a:rPr lang="en-US" sz="4200" b="1" dirty="0" err="1">
                <a:latin typeface="Times New Roman" panose="02020603050405020304" pitchFamily="18" charset="0"/>
                <a:cs typeface="Times New Roman" panose="02020603050405020304" pitchFamily="18" charset="0"/>
              </a:rPr>
              <a:t>t</a:t>
            </a:r>
            <a:r>
              <a:rPr lang="en-US" sz="4200" b="1" dirty="0" err="1" smtClean="0">
                <a:latin typeface="Times New Roman" panose="02020603050405020304" pitchFamily="18" charset="0"/>
                <a:cs typeface="Times New Roman" panose="02020603050405020304" pitchFamily="18" charset="0"/>
              </a:rPr>
              <a:t>bljaa</a:t>
            </a:r>
            <a:r>
              <a:rPr lang="en-US" sz="4200" b="1" dirty="0" err="1" smtClean="0">
                <a:latin typeface="Times New Roman" panose="02020603050405020304" pitchFamily="18" charset="0"/>
                <a:cs typeface="Times New Roman" panose="02020603050405020304" pitchFamily="18" charset="0"/>
              </a:rPr>
              <a:t>p</a:t>
            </a:r>
            <a:r>
              <a:rPr lang="en-US" sz="4200" b="1" dirty="0" smtClean="0">
                <a:latin typeface="Times New Roman" panose="02020603050405020304" pitchFamily="18" charset="0"/>
                <a:cs typeface="Times New Roman" panose="02020603050405020304" pitchFamily="18" charset="0"/>
              </a:rPr>
              <a:t> </a:t>
            </a:r>
            <a:endParaRPr lang="en-US" sz="4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144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object 2"/>
          <p:cNvPicPr/>
          <p:nvPr/>
        </p:nvPicPr>
        <p:blipFill>
          <a:blip r:embed="rId2" cstate="print"/>
          <a:stretch>
            <a:fillRect/>
          </a:stretch>
        </p:blipFill>
        <p:spPr>
          <a:xfrm>
            <a:off x="0" y="-1"/>
            <a:ext cx="18288000" cy="10287000"/>
          </a:xfrm>
          <a:prstGeom prst="rect">
            <a:avLst/>
          </a:prstGeom>
        </p:spPr>
      </p:pic>
      <p:sp>
        <p:nvSpPr>
          <p:cNvPr id="3" name="object 5"/>
          <p:cNvSpPr txBox="1">
            <a:spLocks noGrp="1"/>
          </p:cNvSpPr>
          <p:nvPr>
            <p:ph type="title"/>
          </p:nvPr>
        </p:nvSpPr>
        <p:spPr>
          <a:xfrm>
            <a:off x="5257800" y="196850"/>
            <a:ext cx="7772399" cy="935513"/>
          </a:xfrm>
          <a:prstGeom prst="rect">
            <a:avLst/>
          </a:prstGeom>
        </p:spPr>
        <p:txBody>
          <a:bodyPr vert="horz" wrap="square" lIns="0" tIns="12065" rIns="0" bIns="0" rtlCol="0">
            <a:spAutoFit/>
          </a:bodyPr>
          <a:lstStyle/>
          <a:p>
            <a:pPr marL="12700" algn="ctr">
              <a:lnSpc>
                <a:spcPct val="100000"/>
              </a:lnSpc>
              <a:spcBef>
                <a:spcPts val="95"/>
              </a:spcBef>
            </a:pPr>
            <a:r>
              <a:rPr lang="en-US" sz="6000" b="1" dirty="0" smtClean="0">
                <a:latin typeface="Times New Roman" panose="02020603050405020304" pitchFamily="18" charset="0"/>
                <a:cs typeface="Times New Roman" panose="02020603050405020304" pitchFamily="18" charset="0"/>
              </a:rPr>
              <a:t>Data dictionary</a:t>
            </a:r>
            <a:endParaRPr sz="6000"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824893530"/>
              </p:ext>
            </p:extLst>
          </p:nvPr>
        </p:nvGraphicFramePr>
        <p:xfrm>
          <a:off x="2362197" y="2787650"/>
          <a:ext cx="13563604" cy="6568346"/>
        </p:xfrm>
        <a:graphic>
          <a:graphicData uri="http://schemas.openxmlformats.org/drawingml/2006/table">
            <a:tbl>
              <a:tblPr firstRow="1" firstCol="1" lastRow="1" lastCol="1" bandRow="1" bandCol="1">
                <a:tableStyleId>{5C22544A-7EE6-4342-B048-85BDC9FD1C3A}</a:tableStyleId>
              </a:tblPr>
              <a:tblGrid>
                <a:gridCol w="3390901"/>
                <a:gridCol w="3390901"/>
                <a:gridCol w="3390901"/>
                <a:gridCol w="3390901"/>
              </a:tblGrid>
              <a:tr h="758886">
                <a:tc>
                  <a:txBody>
                    <a:bodyPr/>
                    <a:lstStyle/>
                    <a:p>
                      <a:pPr marL="109220" marR="0" algn="ctr">
                        <a:lnSpc>
                          <a:spcPct val="115000"/>
                        </a:lnSpc>
                        <a:spcBef>
                          <a:spcPts val="35"/>
                        </a:spcBef>
                        <a:spcAft>
                          <a:spcPts val="0"/>
                        </a:spcAft>
                      </a:pPr>
                      <a:r>
                        <a:rPr lang="en-US" sz="2400" b="1" dirty="0">
                          <a:effectLst/>
                          <a:latin typeface="Times New Roman" panose="02020603050405020304" pitchFamily="18" charset="0"/>
                          <a:ea typeface="Times New Roman" panose="02020603050405020304" pitchFamily="18" charset="0"/>
                          <a:cs typeface="Mangal" panose="02040503050203030202" pitchFamily="18" charset="0"/>
                        </a:rPr>
                        <a:t>Field name</a:t>
                      </a:r>
                      <a:endParaRPr lang="en-US" sz="2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35"/>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Data Type</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35"/>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Constraints</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35"/>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Description</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753465">
                <a:tc>
                  <a:txBody>
                    <a:bodyPr/>
                    <a:lstStyle/>
                    <a:p>
                      <a:pPr marL="109220" marR="0" algn="ctr">
                        <a:lnSpc>
                          <a:spcPct val="115000"/>
                        </a:lnSpc>
                        <a:spcBef>
                          <a:spcPts val="675"/>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id</a:t>
                      </a:r>
                      <a:endParaRPr lang="en-US" sz="2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Int</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Primary key</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Unique id for Jaap</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753465">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FullName</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varchar(255)</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Not null</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Name of user	</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754550">
                <a:tc>
                  <a:txBody>
                    <a:bodyPr/>
                    <a:lstStyle/>
                    <a:p>
                      <a:pPr marL="109220" marR="0" algn="ctr">
                        <a:lnSpc>
                          <a:spcPct val="115000"/>
                        </a:lnSpc>
                        <a:spcBef>
                          <a:spcPts val="675"/>
                        </a:spcBef>
                        <a:spcAft>
                          <a:spcPts val="0"/>
                        </a:spcAft>
                      </a:pPr>
                      <a:r>
                        <a:rPr lang="en-US" sz="24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userName</a:t>
                      </a:r>
                      <a:endParaRPr lang="en-US" sz="2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varchar(255)</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Not null</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User name of an user</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826102">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userMobile</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varchar(255)</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Not null</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tabLst>
                          <a:tab pos="924560" algn="l"/>
                          <a:tab pos="1256030" algn="l"/>
                        </a:tabLs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Phone no. of	an user</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826102">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password</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solidFill>
                      <a:schemeClr val="accent1"/>
                    </a:solidFill>
                  </a:tcPr>
                </a:tc>
                <a:tc>
                  <a:txBody>
                    <a:bodyPr/>
                    <a:lstStyle/>
                    <a:p>
                      <a:pPr marL="109220" marR="0" algn="ctr">
                        <a:lnSpc>
                          <a:spcPct val="115000"/>
                        </a:lnSpc>
                        <a:spcBef>
                          <a:spcPts val="675"/>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r>
                        <a:rPr lang="en-US" sz="2400" dirty="0" err="1"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varchar</a:t>
                      </a:r>
                      <a:r>
                        <a:rPr lang="en-US" sz="2400" dirty="0"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(255</a:t>
                      </a:r>
                      <a:r>
                        <a:rPr lang="en-US"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US" sz="2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Not null</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tabLst>
                          <a:tab pos="918210" algn="l"/>
                          <a:tab pos="1256030" algn="l"/>
                        </a:tabLs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Password of user</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826102">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status</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Tinyint(4)</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Not Null</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Status of user: 0=active, 1=banned</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1054528">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created_on</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date</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Not Null</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Date of user creation</a:t>
                      </a:r>
                      <a:endParaRPr lang="en-US" sz="2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bl>
          </a:graphicData>
        </a:graphic>
      </p:graphicFrame>
      <p:sp>
        <p:nvSpPr>
          <p:cNvPr id="6" name="TextBox 5"/>
          <p:cNvSpPr txBox="1"/>
          <p:nvPr/>
        </p:nvSpPr>
        <p:spPr>
          <a:xfrm>
            <a:off x="8243753" y="1873250"/>
            <a:ext cx="1800493" cy="738664"/>
          </a:xfrm>
          <a:prstGeom prst="rect">
            <a:avLst/>
          </a:prstGeom>
          <a:noFill/>
        </p:spPr>
        <p:txBody>
          <a:bodyPr wrap="none" rtlCol="0">
            <a:spAutoFit/>
          </a:bodyPr>
          <a:lstStyle/>
          <a:p>
            <a:pPr algn="ctr"/>
            <a:r>
              <a:rPr lang="en-US" sz="4200" b="1" dirty="0" err="1" smtClean="0">
                <a:latin typeface="Times New Roman" panose="02020603050405020304" pitchFamily="18" charset="0"/>
                <a:cs typeface="Times New Roman" panose="02020603050405020304" pitchFamily="18" charset="0"/>
              </a:rPr>
              <a:t>tbluser</a:t>
            </a:r>
            <a:endParaRPr lang="en-US" sz="4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2041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object 2"/>
          <p:cNvPicPr/>
          <p:nvPr/>
        </p:nvPicPr>
        <p:blipFill>
          <a:blip r:embed="rId2" cstate="print"/>
          <a:stretch>
            <a:fillRect/>
          </a:stretch>
        </p:blipFill>
        <p:spPr>
          <a:xfrm>
            <a:off x="0" y="-1"/>
            <a:ext cx="18288000" cy="10287000"/>
          </a:xfrm>
          <a:prstGeom prst="rect">
            <a:avLst/>
          </a:prstGeom>
        </p:spPr>
      </p:pic>
      <p:sp>
        <p:nvSpPr>
          <p:cNvPr id="3" name="object 5"/>
          <p:cNvSpPr txBox="1">
            <a:spLocks noGrp="1"/>
          </p:cNvSpPr>
          <p:nvPr>
            <p:ph type="title"/>
          </p:nvPr>
        </p:nvSpPr>
        <p:spPr>
          <a:xfrm>
            <a:off x="5257800" y="196850"/>
            <a:ext cx="7772399" cy="935513"/>
          </a:xfrm>
          <a:prstGeom prst="rect">
            <a:avLst/>
          </a:prstGeom>
        </p:spPr>
        <p:txBody>
          <a:bodyPr vert="horz" wrap="square" lIns="0" tIns="12065" rIns="0" bIns="0" rtlCol="0">
            <a:spAutoFit/>
          </a:bodyPr>
          <a:lstStyle/>
          <a:p>
            <a:pPr marL="12700" algn="ctr">
              <a:lnSpc>
                <a:spcPct val="100000"/>
              </a:lnSpc>
              <a:spcBef>
                <a:spcPts val="95"/>
              </a:spcBef>
            </a:pPr>
            <a:r>
              <a:rPr lang="en-US" sz="6000" b="1" dirty="0" smtClean="0">
                <a:latin typeface="Times New Roman" panose="02020603050405020304" pitchFamily="18" charset="0"/>
                <a:cs typeface="Times New Roman" panose="02020603050405020304" pitchFamily="18" charset="0"/>
              </a:rPr>
              <a:t>Data dictionary</a:t>
            </a:r>
            <a:endParaRPr sz="6000"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44963031"/>
              </p:ext>
            </p:extLst>
          </p:nvPr>
        </p:nvGraphicFramePr>
        <p:xfrm>
          <a:off x="2362197" y="2787650"/>
          <a:ext cx="13563604" cy="6657246"/>
        </p:xfrm>
        <a:graphic>
          <a:graphicData uri="http://schemas.openxmlformats.org/drawingml/2006/table">
            <a:tbl>
              <a:tblPr firstRow="1" firstCol="1" lastRow="1" lastCol="1" bandRow="1" bandCol="1">
                <a:tableStyleId>{5C22544A-7EE6-4342-B048-85BDC9FD1C3A}</a:tableStyleId>
              </a:tblPr>
              <a:tblGrid>
                <a:gridCol w="3390901"/>
                <a:gridCol w="3390901"/>
                <a:gridCol w="3390901"/>
                <a:gridCol w="3390901"/>
              </a:tblGrid>
              <a:tr h="758886">
                <a:tc>
                  <a:txBody>
                    <a:bodyPr/>
                    <a:lstStyle/>
                    <a:p>
                      <a:pPr marL="109220" marR="0" algn="ctr">
                        <a:lnSpc>
                          <a:spcPct val="115000"/>
                        </a:lnSpc>
                        <a:spcBef>
                          <a:spcPts val="35"/>
                        </a:spcBef>
                        <a:spcAft>
                          <a:spcPts val="0"/>
                        </a:spcAft>
                      </a:pPr>
                      <a:r>
                        <a:rPr lang="en-US" sz="2400" b="1" dirty="0">
                          <a:effectLst/>
                          <a:latin typeface="Times New Roman" panose="02020603050405020304" pitchFamily="18" charset="0"/>
                          <a:ea typeface="Times New Roman" panose="02020603050405020304" pitchFamily="18" charset="0"/>
                          <a:cs typeface="Mangal" panose="02040503050203030202" pitchFamily="18" charset="0"/>
                        </a:rPr>
                        <a:t>Field name</a:t>
                      </a:r>
                      <a:endParaRPr lang="en-US" sz="2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35"/>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Data Type</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35"/>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Constraints</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35"/>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Description</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753465">
                <a:tc>
                  <a:txBody>
                    <a:bodyPr/>
                    <a:lstStyle/>
                    <a:p>
                      <a:pPr marL="109220" marR="0" algn="ctr">
                        <a:lnSpc>
                          <a:spcPct val="115000"/>
                        </a:lnSpc>
                        <a:spcBef>
                          <a:spcPts val="675"/>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id</a:t>
                      </a:r>
                      <a:endParaRPr lang="en-US" sz="2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Int(11)</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Primary key</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Unique id for Jaap</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753465">
                <a:tc>
                  <a:txBody>
                    <a:bodyPr/>
                    <a:lstStyle/>
                    <a:p>
                      <a:pPr marL="109220" marR="0" algn="ctr">
                        <a:lnSpc>
                          <a:spcPct val="115000"/>
                        </a:lnSpc>
                        <a:spcBef>
                          <a:spcPts val="675"/>
                        </a:spcBef>
                        <a:spcAft>
                          <a:spcPts val="0"/>
                        </a:spcAft>
                      </a:pPr>
                      <a:r>
                        <a:rPr lang="en-US" sz="24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FullName</a:t>
                      </a:r>
                      <a:endParaRPr lang="en-US" sz="2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varchar(150)</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Not null</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Name of member	</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754550">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MobileNo</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varchar(50)</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Not null</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tabLst>
                          <a:tab pos="924560" algn="l"/>
                          <a:tab pos="1256030" algn="l"/>
                        </a:tabLs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Phone no. of	an member</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826102">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Password</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varchar(1000)</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Not null</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tabLst>
                          <a:tab pos="918210" algn="l"/>
                          <a:tab pos="1256030" algn="l"/>
                        </a:tabLs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Password of member</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826102">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Address</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solidFill>
                      <a:schemeClr val="accent1"/>
                    </a:solidFill>
                  </a:tcP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Text</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Not null</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tabLst>
                          <a:tab pos="918210" algn="l"/>
                          <a:tab pos="1256030" algn="l"/>
                        </a:tabLs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Address of member</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826102">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CreatedOn</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date</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Not Null</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Date of member creation</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1054528">
                <a:tc>
                  <a:txBody>
                    <a:bodyPr/>
                    <a:lstStyle/>
                    <a:p>
                      <a:pPr marL="109220" marR="0" algn="ctr">
                        <a:lnSpc>
                          <a:spcPct val="115000"/>
                        </a:lnSpc>
                        <a:spcBef>
                          <a:spcPts val="67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status</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b="0" dirty="0" err="1"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Tinyint</a:t>
                      </a:r>
                      <a:r>
                        <a:rPr lang="en-US" sz="2400" b="0" dirty="0"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a:t>
                      </a:r>
                      <a:r>
                        <a:rPr lang="en-US" sz="2400" b="1" dirty="0"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US" sz="2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b="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Not Null</a:t>
                      </a:r>
                      <a:endParaRPr lang="en-US" sz="2400" b="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109220" marR="0" algn="ctr">
                        <a:lnSpc>
                          <a:spcPct val="115000"/>
                        </a:lnSpc>
                        <a:spcBef>
                          <a:spcPts val="675"/>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Status of member: 0=active, 1=banned</a:t>
                      </a:r>
                      <a:endParaRPr lang="en-US" sz="2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bl>
          </a:graphicData>
        </a:graphic>
      </p:graphicFrame>
      <p:sp>
        <p:nvSpPr>
          <p:cNvPr id="6" name="TextBox 5"/>
          <p:cNvSpPr txBox="1"/>
          <p:nvPr/>
        </p:nvSpPr>
        <p:spPr>
          <a:xfrm>
            <a:off x="7713159" y="1873250"/>
            <a:ext cx="2861682" cy="738664"/>
          </a:xfrm>
          <a:prstGeom prst="rect">
            <a:avLst/>
          </a:prstGeom>
          <a:noFill/>
        </p:spPr>
        <p:txBody>
          <a:bodyPr wrap="none" rtlCol="0">
            <a:spAutoFit/>
          </a:bodyPr>
          <a:lstStyle/>
          <a:p>
            <a:pPr algn="ctr"/>
            <a:r>
              <a:rPr lang="en-US" sz="4200" b="1" dirty="0" err="1" smtClean="0">
                <a:latin typeface="Times New Roman" panose="02020603050405020304" pitchFamily="18" charset="0"/>
                <a:cs typeface="Times New Roman" panose="02020603050405020304" pitchFamily="18" charset="0"/>
              </a:rPr>
              <a:t>tblmember</a:t>
            </a:r>
            <a:r>
              <a:rPr lang="en-US" sz="4200" b="1" dirty="0" smtClean="0">
                <a:latin typeface="Times New Roman" panose="02020603050405020304" pitchFamily="18" charset="0"/>
                <a:cs typeface="Times New Roman" panose="02020603050405020304" pitchFamily="18" charset="0"/>
              </a:rPr>
              <a:t> </a:t>
            </a:r>
            <a:endParaRPr lang="en-US" sz="4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301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object 2"/>
          <p:cNvPicPr/>
          <p:nvPr/>
        </p:nvPicPr>
        <p:blipFill>
          <a:blip r:embed="rId2" cstate="print"/>
          <a:stretch>
            <a:fillRect/>
          </a:stretch>
        </p:blipFill>
        <p:spPr>
          <a:xfrm>
            <a:off x="0" y="-1"/>
            <a:ext cx="18288000" cy="10287000"/>
          </a:xfrm>
          <a:prstGeom prst="rect">
            <a:avLst/>
          </a:prstGeom>
        </p:spPr>
      </p:pic>
      <p:sp>
        <p:nvSpPr>
          <p:cNvPr id="3" name="object 5"/>
          <p:cNvSpPr txBox="1">
            <a:spLocks noGrp="1"/>
          </p:cNvSpPr>
          <p:nvPr>
            <p:ph type="title"/>
          </p:nvPr>
        </p:nvSpPr>
        <p:spPr>
          <a:xfrm>
            <a:off x="5257800" y="196850"/>
            <a:ext cx="7772399" cy="935513"/>
          </a:xfrm>
          <a:prstGeom prst="rect">
            <a:avLst/>
          </a:prstGeom>
        </p:spPr>
        <p:txBody>
          <a:bodyPr vert="horz" wrap="square" lIns="0" tIns="12065" rIns="0" bIns="0" rtlCol="0">
            <a:spAutoFit/>
          </a:bodyPr>
          <a:lstStyle/>
          <a:p>
            <a:pPr marL="12700" algn="ctr">
              <a:lnSpc>
                <a:spcPct val="100000"/>
              </a:lnSpc>
              <a:spcBef>
                <a:spcPts val="95"/>
              </a:spcBef>
            </a:pPr>
            <a:r>
              <a:rPr lang="en-US" sz="6000" b="1" dirty="0" smtClean="0">
                <a:latin typeface="Times New Roman" panose="02020603050405020304" pitchFamily="18" charset="0"/>
                <a:cs typeface="Times New Roman" panose="02020603050405020304" pitchFamily="18" charset="0"/>
              </a:rPr>
              <a:t>Data dictionary</a:t>
            </a:r>
            <a:endParaRPr sz="6000"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128634086"/>
              </p:ext>
            </p:extLst>
          </p:nvPr>
        </p:nvGraphicFramePr>
        <p:xfrm>
          <a:off x="2362197" y="2787650"/>
          <a:ext cx="13563604" cy="6139215"/>
        </p:xfrm>
        <a:graphic>
          <a:graphicData uri="http://schemas.openxmlformats.org/drawingml/2006/table">
            <a:tbl>
              <a:tblPr firstRow="1" firstCol="1" lastRow="1" lastCol="1" bandRow="1" bandCol="1">
                <a:tableStyleId>{5C22544A-7EE6-4342-B048-85BDC9FD1C3A}</a:tableStyleId>
              </a:tblPr>
              <a:tblGrid>
                <a:gridCol w="3390901"/>
                <a:gridCol w="3390901"/>
                <a:gridCol w="3390901"/>
                <a:gridCol w="3390901"/>
              </a:tblGrid>
              <a:tr h="758886">
                <a:tc>
                  <a:txBody>
                    <a:bodyPr/>
                    <a:lstStyle/>
                    <a:p>
                      <a:pPr marL="69850" marR="0" algn="ctr">
                        <a:lnSpc>
                          <a:spcPct val="115000"/>
                        </a:lnSpc>
                        <a:spcBef>
                          <a:spcPts val="10"/>
                        </a:spcBef>
                        <a:spcAft>
                          <a:spcPts val="0"/>
                        </a:spcAft>
                      </a:pPr>
                      <a:r>
                        <a:rPr lang="en-US" sz="2400" b="1" dirty="0">
                          <a:effectLst/>
                          <a:latin typeface="Times New Roman" panose="02020603050405020304" pitchFamily="18" charset="0"/>
                          <a:ea typeface="Times New Roman" panose="02020603050405020304" pitchFamily="18" charset="0"/>
                          <a:cs typeface="Mangal" panose="02040503050203030202" pitchFamily="18" charset="0"/>
                        </a:rPr>
                        <a:t>Field</a:t>
                      </a:r>
                      <a:r>
                        <a:rPr lang="en-US" sz="2400" b="1" spc="-20"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2400" b="1" dirty="0">
                          <a:effectLst/>
                          <a:latin typeface="Times New Roman" panose="02020603050405020304" pitchFamily="18" charset="0"/>
                          <a:ea typeface="Times New Roman" panose="02020603050405020304" pitchFamily="18" charset="0"/>
                          <a:cs typeface="Mangal" panose="02040503050203030202" pitchFamily="18" charset="0"/>
                        </a:rPr>
                        <a:t>name</a:t>
                      </a:r>
                      <a:endParaRPr lang="en-US" sz="2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72390" marR="0" algn="ctr">
                        <a:lnSpc>
                          <a:spcPct val="115000"/>
                        </a:lnSpc>
                        <a:spcBef>
                          <a:spcPts val="10"/>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Data</a:t>
                      </a:r>
                      <a:r>
                        <a:rPr lang="en-US" sz="2400" b="1" spc="-15">
                          <a:effectLst/>
                          <a:latin typeface="Times New Roman" panose="02020603050405020304" pitchFamily="18" charset="0"/>
                          <a:ea typeface="Times New Roman" panose="02020603050405020304" pitchFamily="18" charset="0"/>
                          <a:cs typeface="Mangal" panose="02040503050203030202" pitchFamily="18" charset="0"/>
                        </a:rPr>
                        <a:t> </a:t>
                      </a:r>
                      <a:r>
                        <a:rPr lang="en-US" sz="2400" b="1">
                          <a:effectLst/>
                          <a:latin typeface="Times New Roman" panose="02020603050405020304" pitchFamily="18" charset="0"/>
                          <a:ea typeface="Times New Roman" panose="02020603050405020304" pitchFamily="18" charset="0"/>
                          <a:cs typeface="Mangal" panose="02040503050203030202" pitchFamily="18" charset="0"/>
                        </a:rPr>
                        <a:t>Type</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69215" marR="0" algn="ctr">
                        <a:lnSpc>
                          <a:spcPct val="115000"/>
                        </a:lnSpc>
                        <a:spcBef>
                          <a:spcPts val="10"/>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Constraints</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72390" marR="0" algn="ctr">
                        <a:lnSpc>
                          <a:spcPct val="115000"/>
                        </a:lnSpc>
                        <a:spcBef>
                          <a:spcPts val="10"/>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Description</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753465">
                <a:tc>
                  <a:txBody>
                    <a:bodyPr/>
                    <a:lstStyle/>
                    <a:p>
                      <a:pPr marL="69850" marR="0" algn="ctr">
                        <a:lnSpc>
                          <a:spcPct val="115000"/>
                        </a:lnSpc>
                        <a:spcBef>
                          <a:spcPts val="1035"/>
                        </a:spcBef>
                        <a:spcAft>
                          <a:spcPts val="0"/>
                        </a:spcAft>
                      </a:pPr>
                      <a:r>
                        <a:rPr lang="en-US" sz="2400" u="sng">
                          <a:effectLst/>
                          <a:latin typeface="Times New Roman" panose="02020603050405020304" pitchFamily="18" charset="0"/>
                          <a:ea typeface="Times New Roman" panose="02020603050405020304" pitchFamily="18" charset="0"/>
                          <a:cs typeface="Mangal" panose="02040503050203030202" pitchFamily="18" charset="0"/>
                        </a:rPr>
                        <a:t>id</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7239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Int(11)</a:t>
                      </a:r>
                    </a:p>
                  </a:txBody>
                  <a:tcPr marL="0" marR="0" marT="0" marB="0" anchor="ctr"/>
                </a:tc>
                <a:tc>
                  <a:txBody>
                    <a:bodyPr/>
                    <a:lstStyle/>
                    <a:p>
                      <a:pPr marL="69215"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Primary</a:t>
                      </a:r>
                      <a:r>
                        <a:rPr lang="en-US" sz="2400" spc="-20">
                          <a:effectLst/>
                          <a:latin typeface="Times New Roman" panose="02020603050405020304" pitchFamily="18" charset="0"/>
                          <a:ea typeface="Times New Roman" panose="02020603050405020304" pitchFamily="18" charset="0"/>
                          <a:cs typeface="Mangal" panose="02040503050203030202" pitchFamily="18" charset="0"/>
                        </a:rPr>
                        <a:t> </a:t>
                      </a:r>
                      <a:r>
                        <a:rPr lang="en-US" sz="2400">
                          <a:effectLst/>
                          <a:latin typeface="Times New Roman" panose="02020603050405020304" pitchFamily="18" charset="0"/>
                          <a:ea typeface="Times New Roman" panose="02020603050405020304" pitchFamily="18" charset="0"/>
                          <a:cs typeface="Mangal" panose="02040503050203030202" pitchFamily="18" charset="0"/>
                        </a:rPr>
                        <a:t>key</a:t>
                      </a:r>
                    </a:p>
                  </a:txBody>
                  <a:tcPr marL="0" marR="0" marT="0" marB="0" anchor="ctr"/>
                </a:tc>
                <a:tc>
                  <a:txBody>
                    <a:bodyPr/>
                    <a:lstStyle/>
                    <a:p>
                      <a:pPr marL="7239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Unique id of jaapdetails</a:t>
                      </a:r>
                    </a:p>
                  </a:txBody>
                  <a:tcPr marL="0" marR="0" marT="0" marB="0" anchor="ctr"/>
                </a:tc>
              </a:tr>
              <a:tr h="753465">
                <a:tc>
                  <a:txBody>
                    <a:bodyPr/>
                    <a:lstStyle/>
                    <a:p>
                      <a:pPr marL="0" marR="0" algn="ctr">
                        <a:lnSpc>
                          <a:spcPct val="115000"/>
                        </a:lnSpc>
                        <a:spcBef>
                          <a:spcPts val="25"/>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 </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p>
                      <a:pPr marL="69850" marR="0" algn="ctr">
                        <a:lnSpc>
                          <a:spcPct val="115000"/>
                        </a:lnSpc>
                        <a:spcBef>
                          <a:spcPts val="0"/>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JaapId</a:t>
                      </a:r>
                    </a:p>
                  </a:txBody>
                  <a:tcPr marL="0" marR="0" marT="0" marB="0" anchor="ctr"/>
                </a:tc>
                <a:tc>
                  <a:txBody>
                    <a:bodyPr/>
                    <a:lstStyle/>
                    <a:p>
                      <a:pPr marL="0" marR="0" algn="ctr">
                        <a:lnSpc>
                          <a:spcPct val="115000"/>
                        </a:lnSpc>
                        <a:spcBef>
                          <a:spcPts val="0"/>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 </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p>
                      <a:pPr marL="72390" marR="0" algn="ctr">
                        <a:lnSpc>
                          <a:spcPct val="115000"/>
                        </a:lnSpc>
                        <a:spcBef>
                          <a:spcPts val="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Int(11)</a:t>
                      </a:r>
                    </a:p>
                  </a:txBody>
                  <a:tcPr marL="0" marR="0" marT="0" marB="0" anchor="ctr"/>
                </a:tc>
                <a:tc>
                  <a:txBody>
                    <a:bodyPr/>
                    <a:lstStyle/>
                    <a:p>
                      <a:pPr marL="0" marR="0" algn="ctr">
                        <a:lnSpc>
                          <a:spcPct val="115000"/>
                        </a:lnSpc>
                        <a:spcBef>
                          <a:spcPts val="25"/>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 </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p>
                      <a:pPr marL="69215" marR="0" algn="ctr">
                        <a:lnSpc>
                          <a:spcPct val="115000"/>
                        </a:lnSpc>
                        <a:spcBef>
                          <a:spcPts val="0"/>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Foreign</a:t>
                      </a:r>
                      <a:r>
                        <a:rPr lang="en-US" sz="2400" spc="-20">
                          <a:effectLst/>
                          <a:latin typeface="Times New Roman" panose="02020603050405020304" pitchFamily="18" charset="0"/>
                          <a:ea typeface="Times New Roman" panose="02020603050405020304" pitchFamily="18" charset="0"/>
                          <a:cs typeface="Mangal" panose="02040503050203030202" pitchFamily="18" charset="0"/>
                        </a:rPr>
                        <a:t> </a:t>
                      </a:r>
                      <a:r>
                        <a:rPr lang="en-US" sz="2400">
                          <a:effectLst/>
                          <a:latin typeface="Times New Roman" panose="02020603050405020304" pitchFamily="18" charset="0"/>
                          <a:ea typeface="Times New Roman" panose="02020603050405020304" pitchFamily="18" charset="0"/>
                          <a:cs typeface="Mangal" panose="02040503050203030202" pitchFamily="18" charset="0"/>
                        </a:rPr>
                        <a:t>key</a:t>
                      </a:r>
                    </a:p>
                  </a:txBody>
                  <a:tcPr marL="0" marR="0" marT="0" marB="0" anchor="ctr"/>
                </a:tc>
                <a:tc>
                  <a:txBody>
                    <a:bodyPr/>
                    <a:lstStyle/>
                    <a:p>
                      <a:pPr marL="72390" marR="0" algn="ctr">
                        <a:lnSpc>
                          <a:spcPct val="115000"/>
                        </a:lnSpc>
                        <a:spcBef>
                          <a:spcPts val="0"/>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 </a:t>
                      </a:r>
                    </a:p>
                    <a:p>
                      <a:pPr marL="72390" marR="0" algn="ctr">
                        <a:lnSpc>
                          <a:spcPct val="115000"/>
                        </a:lnSpc>
                        <a:spcBef>
                          <a:spcPts val="0"/>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Unique id of Jaap</a:t>
                      </a:r>
                    </a:p>
                  </a:txBody>
                  <a:tcPr marL="0" marR="0" marT="0" marB="0" anchor="ctr"/>
                </a:tc>
              </a:tr>
              <a:tr h="754550">
                <a:tc>
                  <a:txBody>
                    <a:bodyPr/>
                    <a:lstStyle/>
                    <a:p>
                      <a:pPr marL="69850" marR="0" algn="ctr">
                        <a:lnSpc>
                          <a:spcPct val="115000"/>
                        </a:lnSpc>
                        <a:spcBef>
                          <a:spcPts val="820"/>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MemberId</a:t>
                      </a:r>
                    </a:p>
                  </a:txBody>
                  <a:tcPr marL="0" marR="0" marT="0" marB="0" anchor="ctr"/>
                </a:tc>
                <a:tc>
                  <a:txBody>
                    <a:bodyPr/>
                    <a:lstStyle/>
                    <a:p>
                      <a:pPr marL="0" marR="0" algn="ctr">
                        <a:lnSpc>
                          <a:spcPct val="115000"/>
                        </a:lnSpc>
                        <a:spcBef>
                          <a:spcPts val="50"/>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 </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p>
                      <a:pPr marL="72390" marR="0" algn="ctr">
                        <a:lnSpc>
                          <a:spcPct val="115000"/>
                        </a:lnSpc>
                        <a:spcBef>
                          <a:spcPts val="0"/>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Int(11)</a:t>
                      </a:r>
                    </a:p>
                  </a:txBody>
                  <a:tcPr marL="0" marR="0" marT="0" marB="0" anchor="ctr"/>
                </a:tc>
                <a:tc>
                  <a:txBody>
                    <a:bodyPr/>
                    <a:lstStyle/>
                    <a:p>
                      <a:pPr marL="69215" marR="0" algn="ctr">
                        <a:lnSpc>
                          <a:spcPct val="115000"/>
                        </a:lnSpc>
                        <a:spcBef>
                          <a:spcPts val="820"/>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Foreign</a:t>
                      </a:r>
                      <a:r>
                        <a:rPr lang="en-US" sz="2400" spc="-20">
                          <a:effectLst/>
                          <a:latin typeface="Times New Roman" panose="02020603050405020304" pitchFamily="18" charset="0"/>
                          <a:ea typeface="Times New Roman" panose="02020603050405020304" pitchFamily="18" charset="0"/>
                          <a:cs typeface="Mangal" panose="02040503050203030202" pitchFamily="18" charset="0"/>
                        </a:rPr>
                        <a:t> </a:t>
                      </a:r>
                      <a:r>
                        <a:rPr lang="en-US" sz="2400">
                          <a:effectLst/>
                          <a:latin typeface="Times New Roman" panose="02020603050405020304" pitchFamily="18" charset="0"/>
                          <a:ea typeface="Times New Roman" panose="02020603050405020304" pitchFamily="18" charset="0"/>
                          <a:cs typeface="Mangal" panose="02040503050203030202" pitchFamily="18" charset="0"/>
                        </a:rPr>
                        <a:t>key</a:t>
                      </a:r>
                    </a:p>
                  </a:txBody>
                  <a:tcPr marL="0" marR="0" marT="0" marB="0" anchor="ctr"/>
                </a:tc>
                <a:tc>
                  <a:txBody>
                    <a:bodyPr/>
                    <a:lstStyle/>
                    <a:p>
                      <a:pPr marL="72390" marR="0" algn="ctr">
                        <a:lnSpc>
                          <a:spcPct val="115000"/>
                        </a:lnSpc>
                        <a:spcBef>
                          <a:spcPts val="820"/>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Unique id of member</a:t>
                      </a:r>
                    </a:p>
                  </a:txBody>
                  <a:tcPr marL="0" marR="0" marT="0" marB="0" anchor="ctr"/>
                </a:tc>
              </a:tr>
              <a:tr h="826102">
                <a:tc>
                  <a:txBody>
                    <a:bodyPr/>
                    <a:lstStyle/>
                    <a:p>
                      <a:pPr marL="0" marR="0" algn="ctr">
                        <a:lnSpc>
                          <a:spcPct val="115000"/>
                        </a:lnSpc>
                        <a:spcBef>
                          <a:spcPts val="25"/>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 </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p>
                      <a:pPr marL="69850" marR="0" algn="ctr">
                        <a:lnSpc>
                          <a:spcPct val="115000"/>
                        </a:lnSpc>
                        <a:spcBef>
                          <a:spcPts val="0"/>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CreatedOn</a:t>
                      </a:r>
                    </a:p>
                  </a:txBody>
                  <a:tcPr marL="0" marR="0" marT="0" marB="0" anchor="ctr"/>
                </a:tc>
                <a:tc>
                  <a:txBody>
                    <a:bodyPr/>
                    <a:lstStyle/>
                    <a:p>
                      <a:pPr marL="0" marR="0" algn="ctr">
                        <a:lnSpc>
                          <a:spcPct val="115000"/>
                        </a:lnSpc>
                        <a:spcBef>
                          <a:spcPts val="0"/>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 </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p>
                      <a:pPr marL="72390" marR="0" algn="ctr">
                        <a:lnSpc>
                          <a:spcPct val="115000"/>
                        </a:lnSpc>
                        <a:spcBef>
                          <a:spcPts val="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date</a:t>
                      </a:r>
                    </a:p>
                  </a:txBody>
                  <a:tcPr marL="0" marR="0" marT="0" marB="0" anchor="ctr"/>
                </a:tc>
                <a:tc>
                  <a:txBody>
                    <a:bodyPr/>
                    <a:lstStyle/>
                    <a:p>
                      <a:pPr marL="0" marR="0" algn="ctr">
                        <a:lnSpc>
                          <a:spcPct val="115000"/>
                        </a:lnSpc>
                        <a:spcBef>
                          <a:spcPts val="25"/>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 </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p>
                      <a:pPr marL="69215" marR="0" algn="ctr">
                        <a:lnSpc>
                          <a:spcPct val="115000"/>
                        </a:lnSpc>
                        <a:spcBef>
                          <a:spcPts val="0"/>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Not</a:t>
                      </a:r>
                      <a:r>
                        <a:rPr lang="en-US" sz="2400" spc="-5">
                          <a:effectLst/>
                          <a:latin typeface="Times New Roman" panose="02020603050405020304" pitchFamily="18" charset="0"/>
                          <a:ea typeface="Times New Roman" panose="02020603050405020304" pitchFamily="18" charset="0"/>
                          <a:cs typeface="Mangal" panose="02040503050203030202" pitchFamily="18" charset="0"/>
                        </a:rPr>
                        <a:t> </a:t>
                      </a:r>
                      <a:r>
                        <a:rPr lang="en-US" sz="2400">
                          <a:effectLst/>
                          <a:latin typeface="Times New Roman" panose="02020603050405020304" pitchFamily="18" charset="0"/>
                          <a:ea typeface="Times New Roman" panose="02020603050405020304" pitchFamily="18" charset="0"/>
                          <a:cs typeface="Mangal" panose="02040503050203030202" pitchFamily="18" charset="0"/>
                        </a:rPr>
                        <a:t>null</a:t>
                      </a:r>
                    </a:p>
                  </a:txBody>
                  <a:tcPr marL="0" marR="0" marT="0" marB="0" anchor="ctr"/>
                </a:tc>
                <a:tc>
                  <a:txBody>
                    <a:bodyPr/>
                    <a:lstStyle/>
                    <a:p>
                      <a:pPr marL="72390" marR="0" algn="ctr">
                        <a:lnSpc>
                          <a:spcPct val="115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p>
                      <a:pPr marL="72390" marR="0" algn="ctr">
                        <a:lnSpc>
                          <a:spcPct val="115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Date of details created</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826102">
                <a:tc>
                  <a:txBody>
                    <a:bodyPr/>
                    <a:lstStyle/>
                    <a:p>
                      <a:pPr marL="0" marR="0" algn="ctr">
                        <a:lnSpc>
                          <a:spcPct val="115000"/>
                        </a:lnSpc>
                        <a:spcBef>
                          <a:spcPts val="50"/>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 </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p>
                      <a:pPr marL="69850" marR="0" algn="ctr">
                        <a:lnSpc>
                          <a:spcPct val="115000"/>
                        </a:lnSpc>
                        <a:spcBef>
                          <a:spcPts val="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Month</a:t>
                      </a:r>
                    </a:p>
                  </a:txBody>
                  <a:tcPr marL="0" marR="0" marT="0" marB="0" anchor="ctr">
                    <a:solidFill>
                      <a:schemeClr val="accent1"/>
                    </a:solidFill>
                  </a:tcPr>
                </a:tc>
                <a:tc>
                  <a:txBody>
                    <a:bodyPr/>
                    <a:lstStyle/>
                    <a:p>
                      <a:pPr marL="0" marR="0" algn="ctr">
                        <a:lnSpc>
                          <a:spcPct val="115000"/>
                        </a:lnSpc>
                        <a:spcBef>
                          <a:spcPts val="30"/>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 </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p>
                      <a:pPr marL="72390" marR="0" algn="ctr">
                        <a:lnSpc>
                          <a:spcPct val="115000"/>
                        </a:lnSpc>
                        <a:spcBef>
                          <a:spcPts val="0"/>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text</a:t>
                      </a:r>
                    </a:p>
                  </a:txBody>
                  <a:tcPr marL="0" marR="0" marT="0" marB="0" anchor="ctr"/>
                </a:tc>
                <a:tc>
                  <a:txBody>
                    <a:bodyPr/>
                    <a:lstStyle/>
                    <a:p>
                      <a:pPr marL="0" marR="0" algn="ctr">
                        <a:lnSpc>
                          <a:spcPct val="115000"/>
                        </a:lnSpc>
                        <a:spcBef>
                          <a:spcPts val="50"/>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 </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p>
                      <a:pPr marL="69215" marR="0" algn="ctr">
                        <a:lnSpc>
                          <a:spcPct val="115000"/>
                        </a:lnSpc>
                        <a:spcBef>
                          <a:spcPts val="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Not</a:t>
                      </a:r>
                      <a:r>
                        <a:rPr lang="en-US" sz="2400" spc="-5">
                          <a:effectLst/>
                          <a:latin typeface="Times New Roman" panose="02020603050405020304" pitchFamily="18" charset="0"/>
                          <a:ea typeface="Times New Roman" panose="02020603050405020304" pitchFamily="18" charset="0"/>
                          <a:cs typeface="Mangal" panose="02040503050203030202" pitchFamily="18" charset="0"/>
                        </a:rPr>
                        <a:t> </a:t>
                      </a:r>
                      <a:r>
                        <a:rPr lang="en-US" sz="2400">
                          <a:effectLst/>
                          <a:latin typeface="Times New Roman" panose="02020603050405020304" pitchFamily="18" charset="0"/>
                          <a:ea typeface="Times New Roman" panose="02020603050405020304" pitchFamily="18" charset="0"/>
                          <a:cs typeface="Mangal" panose="02040503050203030202" pitchFamily="18" charset="0"/>
                        </a:rPr>
                        <a:t>null</a:t>
                      </a:r>
                    </a:p>
                  </a:txBody>
                  <a:tcPr marL="0" marR="0" marT="0" marB="0" anchor="ctr"/>
                </a:tc>
                <a:tc>
                  <a:txBody>
                    <a:bodyPr/>
                    <a:lstStyle/>
                    <a:p>
                      <a:pPr marL="72390" marR="0" algn="ctr">
                        <a:lnSpc>
                          <a:spcPct val="115000"/>
                        </a:lnSpc>
                        <a:spcBef>
                          <a:spcPts val="0"/>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 </a:t>
                      </a:r>
                    </a:p>
                    <a:p>
                      <a:pPr marL="72390" marR="0" algn="ctr">
                        <a:lnSpc>
                          <a:spcPct val="115000"/>
                        </a:lnSpc>
                        <a:spcBef>
                          <a:spcPts val="0"/>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Name of Month for jaap count submitted</a:t>
                      </a:r>
                    </a:p>
                  </a:txBody>
                  <a:tcPr marL="0" marR="0" marT="0" marB="0" anchor="ctr"/>
                </a:tc>
              </a:tr>
              <a:tr h="826102">
                <a:tc>
                  <a:txBody>
                    <a:bodyPr/>
                    <a:lstStyle/>
                    <a:p>
                      <a:pPr marL="6985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JaapCount</a:t>
                      </a:r>
                    </a:p>
                  </a:txBody>
                  <a:tcPr marL="0" marR="0" marT="0" marB="0" anchor="ctr"/>
                </a:tc>
                <a:tc>
                  <a:txBody>
                    <a:bodyPr/>
                    <a:lstStyle/>
                    <a:p>
                      <a:pPr marL="7239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Int(11)</a:t>
                      </a:r>
                    </a:p>
                  </a:txBody>
                  <a:tcPr marL="0" marR="0" marT="0" marB="0" anchor="ctr"/>
                </a:tc>
                <a:tc>
                  <a:txBody>
                    <a:bodyPr/>
                    <a:lstStyle/>
                    <a:p>
                      <a:pPr marL="69215"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Not</a:t>
                      </a:r>
                      <a:r>
                        <a:rPr lang="en-US" sz="2400" spc="-5">
                          <a:effectLst/>
                          <a:latin typeface="Times New Roman" panose="02020603050405020304" pitchFamily="18" charset="0"/>
                          <a:ea typeface="Times New Roman" panose="02020603050405020304" pitchFamily="18" charset="0"/>
                          <a:cs typeface="Mangal" panose="02040503050203030202" pitchFamily="18" charset="0"/>
                        </a:rPr>
                        <a:t> </a:t>
                      </a:r>
                      <a:r>
                        <a:rPr lang="en-US" sz="2400">
                          <a:effectLst/>
                          <a:latin typeface="Times New Roman" panose="02020603050405020304" pitchFamily="18" charset="0"/>
                          <a:ea typeface="Times New Roman" panose="02020603050405020304" pitchFamily="18" charset="0"/>
                          <a:cs typeface="Mangal" panose="02040503050203030202" pitchFamily="18" charset="0"/>
                        </a:rPr>
                        <a:t>null</a:t>
                      </a:r>
                    </a:p>
                  </a:txBody>
                  <a:tcPr marL="0" marR="0" marT="0" marB="0" anchor="ctr"/>
                </a:tc>
                <a:tc>
                  <a:txBody>
                    <a:bodyPr/>
                    <a:lstStyle/>
                    <a:p>
                      <a:pPr marL="72390" marR="0" algn="ctr">
                        <a:lnSpc>
                          <a:spcPct val="115000"/>
                        </a:lnSpc>
                        <a:spcBef>
                          <a:spcPts val="705"/>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Number of jaap counts chanted.</a:t>
                      </a:r>
                    </a:p>
                  </a:txBody>
                  <a:tcPr marL="0" marR="0" marT="0" marB="0" anchor="ctr"/>
                </a:tc>
              </a:tr>
            </a:tbl>
          </a:graphicData>
        </a:graphic>
      </p:graphicFrame>
      <p:sp>
        <p:nvSpPr>
          <p:cNvPr id="6" name="TextBox 5"/>
          <p:cNvSpPr txBox="1"/>
          <p:nvPr/>
        </p:nvSpPr>
        <p:spPr>
          <a:xfrm>
            <a:off x="7480725" y="1873250"/>
            <a:ext cx="3326552" cy="738664"/>
          </a:xfrm>
          <a:prstGeom prst="rect">
            <a:avLst/>
          </a:prstGeom>
          <a:noFill/>
        </p:spPr>
        <p:txBody>
          <a:bodyPr wrap="none" rtlCol="0">
            <a:spAutoFit/>
          </a:bodyPr>
          <a:lstStyle/>
          <a:p>
            <a:pPr algn="ctr"/>
            <a:r>
              <a:rPr lang="en-US" sz="4200" b="1" dirty="0" err="1" smtClean="0">
                <a:latin typeface="Times New Roman" panose="02020603050405020304" pitchFamily="18" charset="0"/>
                <a:cs typeface="Times New Roman" panose="02020603050405020304" pitchFamily="18" charset="0"/>
              </a:rPr>
              <a:t>tbljaapdetails</a:t>
            </a:r>
            <a:endParaRPr lang="en-US" sz="4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217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object 2"/>
          <p:cNvPicPr/>
          <p:nvPr/>
        </p:nvPicPr>
        <p:blipFill>
          <a:blip r:embed="rId2" cstate="print"/>
          <a:stretch>
            <a:fillRect/>
          </a:stretch>
        </p:blipFill>
        <p:spPr>
          <a:xfrm>
            <a:off x="0" y="-1"/>
            <a:ext cx="18288000" cy="10287000"/>
          </a:xfrm>
          <a:prstGeom prst="rect">
            <a:avLst/>
          </a:prstGeom>
        </p:spPr>
      </p:pic>
      <p:sp>
        <p:nvSpPr>
          <p:cNvPr id="3" name="object 5"/>
          <p:cNvSpPr txBox="1">
            <a:spLocks noGrp="1"/>
          </p:cNvSpPr>
          <p:nvPr>
            <p:ph type="title"/>
          </p:nvPr>
        </p:nvSpPr>
        <p:spPr>
          <a:xfrm>
            <a:off x="5257800" y="196850"/>
            <a:ext cx="7772399" cy="935513"/>
          </a:xfrm>
          <a:prstGeom prst="rect">
            <a:avLst/>
          </a:prstGeom>
        </p:spPr>
        <p:txBody>
          <a:bodyPr vert="horz" wrap="square" lIns="0" tIns="12065" rIns="0" bIns="0" rtlCol="0">
            <a:spAutoFit/>
          </a:bodyPr>
          <a:lstStyle/>
          <a:p>
            <a:pPr marL="12700" algn="ctr">
              <a:lnSpc>
                <a:spcPct val="100000"/>
              </a:lnSpc>
              <a:spcBef>
                <a:spcPts val="95"/>
              </a:spcBef>
            </a:pPr>
            <a:r>
              <a:rPr lang="en-US" sz="6000" b="1" dirty="0" smtClean="0">
                <a:latin typeface="Times New Roman" panose="02020603050405020304" pitchFamily="18" charset="0"/>
                <a:cs typeface="Times New Roman" panose="02020603050405020304" pitchFamily="18" charset="0"/>
              </a:rPr>
              <a:t>Data dictionary</a:t>
            </a:r>
            <a:endParaRPr sz="6000"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53261920"/>
              </p:ext>
            </p:extLst>
          </p:nvPr>
        </p:nvGraphicFramePr>
        <p:xfrm>
          <a:off x="2362197" y="2787650"/>
          <a:ext cx="13563604" cy="5114354"/>
        </p:xfrm>
        <a:graphic>
          <a:graphicData uri="http://schemas.openxmlformats.org/drawingml/2006/table">
            <a:tbl>
              <a:tblPr firstRow="1" firstCol="1" lastRow="1" lastCol="1" bandRow="1" bandCol="1">
                <a:tableStyleId>{5C22544A-7EE6-4342-B048-85BDC9FD1C3A}</a:tableStyleId>
              </a:tblPr>
              <a:tblGrid>
                <a:gridCol w="3390901"/>
                <a:gridCol w="3390901"/>
                <a:gridCol w="3390901"/>
                <a:gridCol w="3390901"/>
              </a:tblGrid>
              <a:tr h="758886">
                <a:tc>
                  <a:txBody>
                    <a:bodyPr/>
                    <a:lstStyle/>
                    <a:p>
                      <a:pPr marL="69850" marR="0" algn="ctr">
                        <a:lnSpc>
                          <a:spcPct val="115000"/>
                        </a:lnSpc>
                        <a:spcBef>
                          <a:spcPts val="10"/>
                        </a:spcBef>
                        <a:spcAft>
                          <a:spcPts val="0"/>
                        </a:spcAft>
                      </a:pPr>
                      <a:r>
                        <a:rPr lang="en-US" sz="2400" b="1" dirty="0">
                          <a:effectLst/>
                          <a:latin typeface="Times New Roman" panose="02020603050405020304" pitchFamily="18" charset="0"/>
                          <a:ea typeface="Times New Roman" panose="02020603050405020304" pitchFamily="18" charset="0"/>
                          <a:cs typeface="Mangal" panose="02040503050203030202" pitchFamily="18" charset="0"/>
                        </a:rPr>
                        <a:t>Field name</a:t>
                      </a:r>
                      <a:endParaRPr lang="en-US" sz="2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69850" marR="0" algn="ctr">
                        <a:lnSpc>
                          <a:spcPct val="115000"/>
                        </a:lnSpc>
                        <a:spcBef>
                          <a:spcPts val="10"/>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Data Type</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69850" marR="0" algn="ctr">
                        <a:lnSpc>
                          <a:spcPct val="115000"/>
                        </a:lnSpc>
                        <a:spcBef>
                          <a:spcPts val="10"/>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Constraints</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c>
                  <a:txBody>
                    <a:bodyPr/>
                    <a:lstStyle/>
                    <a:p>
                      <a:pPr marL="69850" marR="0" algn="ctr">
                        <a:lnSpc>
                          <a:spcPct val="115000"/>
                        </a:lnSpc>
                        <a:spcBef>
                          <a:spcPts val="10"/>
                        </a:spcBef>
                        <a:spcAft>
                          <a:spcPts val="0"/>
                        </a:spcAft>
                      </a:pPr>
                      <a:r>
                        <a:rPr lang="en-US" sz="2400" b="1">
                          <a:effectLst/>
                          <a:latin typeface="Times New Roman" panose="02020603050405020304" pitchFamily="18" charset="0"/>
                          <a:ea typeface="Times New Roman" panose="02020603050405020304" pitchFamily="18" charset="0"/>
                          <a:cs typeface="Mangal" panose="02040503050203030202" pitchFamily="18" charset="0"/>
                        </a:rPr>
                        <a:t>Description</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753465">
                <a:tc>
                  <a:txBody>
                    <a:bodyPr/>
                    <a:lstStyle/>
                    <a:p>
                      <a:pPr marL="6985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SubscribedID</a:t>
                      </a:r>
                    </a:p>
                  </a:txBody>
                  <a:tcPr marL="0" marR="0" marT="0" marB="0" anchor="ctr"/>
                </a:tc>
                <a:tc>
                  <a:txBody>
                    <a:bodyPr/>
                    <a:lstStyle/>
                    <a:p>
                      <a:pPr marL="6985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Int(11)</a:t>
                      </a:r>
                    </a:p>
                  </a:txBody>
                  <a:tcPr marL="0" marR="0" marT="0" marB="0" anchor="ctr"/>
                </a:tc>
                <a:tc>
                  <a:txBody>
                    <a:bodyPr/>
                    <a:lstStyle/>
                    <a:p>
                      <a:pPr marL="6985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Primary key</a:t>
                      </a:r>
                    </a:p>
                  </a:txBody>
                  <a:tcPr marL="0" marR="0" marT="0" marB="0" anchor="ctr"/>
                </a:tc>
                <a:tc>
                  <a:txBody>
                    <a:bodyPr/>
                    <a:lstStyle/>
                    <a:p>
                      <a:pPr marL="6985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Unique id of subscription</a:t>
                      </a:r>
                    </a:p>
                  </a:txBody>
                  <a:tcPr marL="0" marR="0" marT="0" marB="0" anchor="ctr"/>
                </a:tc>
              </a:tr>
              <a:tr h="753465">
                <a:tc>
                  <a:txBody>
                    <a:bodyPr/>
                    <a:lstStyle/>
                    <a:p>
                      <a:pPr marL="6985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JaapId</a:t>
                      </a:r>
                    </a:p>
                  </a:txBody>
                  <a:tcPr marL="0" marR="0" marT="0" marB="0" anchor="ctr"/>
                </a:tc>
                <a:tc>
                  <a:txBody>
                    <a:bodyPr/>
                    <a:lstStyle/>
                    <a:p>
                      <a:pPr marL="6985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Int(11)</a:t>
                      </a:r>
                    </a:p>
                  </a:txBody>
                  <a:tcPr marL="0" marR="0" marT="0" marB="0" anchor="ctr"/>
                </a:tc>
                <a:tc>
                  <a:txBody>
                    <a:bodyPr/>
                    <a:lstStyle/>
                    <a:p>
                      <a:pPr marL="6985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Primary key</a:t>
                      </a:r>
                    </a:p>
                  </a:txBody>
                  <a:tcPr marL="0" marR="0" marT="0" marB="0" anchor="ctr"/>
                </a:tc>
                <a:tc>
                  <a:txBody>
                    <a:bodyPr/>
                    <a:lstStyle/>
                    <a:p>
                      <a:pPr marL="6985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Unique id of Jaap</a:t>
                      </a:r>
                    </a:p>
                  </a:txBody>
                  <a:tcPr marL="0" marR="0" marT="0" marB="0" anchor="ctr"/>
                </a:tc>
              </a:tr>
              <a:tr h="754550">
                <a:tc>
                  <a:txBody>
                    <a:bodyPr/>
                    <a:lstStyle/>
                    <a:p>
                      <a:pPr marL="6985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MemberId</a:t>
                      </a:r>
                    </a:p>
                  </a:txBody>
                  <a:tcPr marL="0" marR="0" marT="0" marB="0" anchor="ctr"/>
                </a:tc>
                <a:tc>
                  <a:txBody>
                    <a:bodyPr/>
                    <a:lstStyle/>
                    <a:p>
                      <a:pPr marL="6985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Int(11)</a:t>
                      </a:r>
                    </a:p>
                  </a:txBody>
                  <a:tcPr marL="0" marR="0" marT="0" marB="0" anchor="ctr"/>
                </a:tc>
                <a:tc>
                  <a:txBody>
                    <a:bodyPr/>
                    <a:lstStyle/>
                    <a:p>
                      <a:pPr marL="6985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Primary key</a:t>
                      </a:r>
                    </a:p>
                  </a:txBody>
                  <a:tcPr marL="0" marR="0" marT="0" marB="0" anchor="ctr"/>
                </a:tc>
                <a:tc>
                  <a:txBody>
                    <a:bodyPr/>
                    <a:lstStyle/>
                    <a:p>
                      <a:pPr marL="6985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Unique id of member</a:t>
                      </a:r>
                    </a:p>
                  </a:txBody>
                  <a:tcPr marL="0" marR="0" marT="0" marB="0" anchor="ctr"/>
                </a:tc>
              </a:tr>
              <a:tr h="865834">
                <a:tc>
                  <a:txBody>
                    <a:bodyPr/>
                    <a:lstStyle/>
                    <a:p>
                      <a:pPr marL="6985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CreatedOn</a:t>
                      </a:r>
                    </a:p>
                  </a:txBody>
                  <a:tcPr marL="0" marR="0" marT="0" marB="0" anchor="ctr"/>
                </a:tc>
                <a:tc>
                  <a:txBody>
                    <a:bodyPr/>
                    <a:lstStyle/>
                    <a:p>
                      <a:pPr marL="6985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Datetime </a:t>
                      </a:r>
                    </a:p>
                  </a:txBody>
                  <a:tcPr marL="0" marR="0" marT="0" marB="0" anchor="ctr"/>
                </a:tc>
                <a:tc>
                  <a:txBody>
                    <a:bodyPr/>
                    <a:lstStyle/>
                    <a:p>
                      <a:pPr marL="6985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Not null</a:t>
                      </a:r>
                    </a:p>
                  </a:txBody>
                  <a:tcPr marL="0" marR="0" marT="0" marB="0" anchor="ctr"/>
                </a:tc>
                <a:tc>
                  <a:txBody>
                    <a:bodyPr/>
                    <a:lstStyle/>
                    <a:p>
                      <a:pPr marL="69850" marR="0" algn="ctr">
                        <a:lnSpc>
                          <a:spcPct val="115000"/>
                        </a:lnSpc>
                        <a:spcBef>
                          <a:spcPts val="1035"/>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Date of </a:t>
                      </a:r>
                      <a:r>
                        <a:rPr lang="en-US" sz="2400">
                          <a:effectLst/>
                          <a:latin typeface="Times New Roman" panose="02020603050405020304" pitchFamily="18" charset="0"/>
                          <a:ea typeface="Times New Roman" panose="02020603050405020304" pitchFamily="18" charset="0"/>
                          <a:cs typeface="Mangal" panose="02040503050203030202" pitchFamily="18" charset="0"/>
                        </a:rPr>
                        <a:t>subscription</a:t>
                      </a:r>
                      <a:r>
                        <a:rPr lang="en-US" sz="24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done.</a:t>
                      </a:r>
                      <a:endParaRPr lang="en-US" sz="24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tr>
              <a:tr h="826102">
                <a:tc>
                  <a:txBody>
                    <a:bodyPr/>
                    <a:lstStyle/>
                    <a:p>
                      <a:pPr marL="6985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status</a:t>
                      </a:r>
                    </a:p>
                  </a:txBody>
                  <a:tcPr marL="0" marR="0" marT="0" marB="0" anchor="ctr">
                    <a:solidFill>
                      <a:schemeClr val="accent1"/>
                    </a:solidFill>
                  </a:tcPr>
                </a:tc>
                <a:tc>
                  <a:txBody>
                    <a:bodyPr/>
                    <a:lstStyle/>
                    <a:p>
                      <a:pPr marL="6985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Tinyint(4)</a:t>
                      </a:r>
                    </a:p>
                  </a:txBody>
                  <a:tcPr marL="0" marR="0" marT="0" marB="0" anchor="ctr"/>
                </a:tc>
                <a:tc>
                  <a:txBody>
                    <a:bodyPr/>
                    <a:lstStyle/>
                    <a:p>
                      <a:pPr marL="69850" marR="0" algn="ctr">
                        <a:lnSpc>
                          <a:spcPct val="115000"/>
                        </a:lnSpc>
                        <a:spcBef>
                          <a:spcPts val="1035"/>
                        </a:spcBef>
                        <a:spcAft>
                          <a:spcPts val="0"/>
                        </a:spcAft>
                      </a:pPr>
                      <a:r>
                        <a:rPr lang="en-US" sz="2400">
                          <a:effectLst/>
                          <a:latin typeface="Times New Roman" panose="02020603050405020304" pitchFamily="18" charset="0"/>
                          <a:ea typeface="Times New Roman" panose="02020603050405020304" pitchFamily="18" charset="0"/>
                          <a:cs typeface="Mangal" panose="02040503050203030202" pitchFamily="18" charset="0"/>
                        </a:rPr>
                        <a:t>Not null</a:t>
                      </a:r>
                    </a:p>
                  </a:txBody>
                  <a:tcPr marL="0" marR="0" marT="0" marB="0" anchor="ctr"/>
                </a:tc>
                <a:tc>
                  <a:txBody>
                    <a:bodyPr/>
                    <a:lstStyle/>
                    <a:p>
                      <a:pPr marL="69850" marR="0" algn="ctr">
                        <a:lnSpc>
                          <a:spcPct val="115000"/>
                        </a:lnSpc>
                        <a:spcBef>
                          <a:spcPts val="1035"/>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Status of subscription : 0=Unsubscribe, 1=Subscribe	</a:t>
                      </a:r>
                    </a:p>
                  </a:txBody>
                  <a:tcPr marL="0" marR="0" marT="0" marB="0" anchor="ctr"/>
                </a:tc>
              </a:tr>
            </a:tbl>
          </a:graphicData>
        </a:graphic>
      </p:graphicFrame>
      <p:sp>
        <p:nvSpPr>
          <p:cNvPr id="6" name="TextBox 5"/>
          <p:cNvSpPr txBox="1"/>
          <p:nvPr/>
        </p:nvSpPr>
        <p:spPr>
          <a:xfrm>
            <a:off x="7495151" y="1873250"/>
            <a:ext cx="3297698" cy="738664"/>
          </a:xfrm>
          <a:prstGeom prst="rect">
            <a:avLst/>
          </a:prstGeom>
          <a:noFill/>
        </p:spPr>
        <p:txBody>
          <a:bodyPr wrap="none" rtlCol="0">
            <a:spAutoFit/>
          </a:bodyPr>
          <a:lstStyle/>
          <a:p>
            <a:pPr algn="ctr"/>
            <a:r>
              <a:rPr lang="en-US" sz="4200" b="1" dirty="0" err="1" smtClean="0">
                <a:latin typeface="Times New Roman" panose="02020603050405020304" pitchFamily="18" charset="0"/>
                <a:cs typeface="Times New Roman" panose="02020603050405020304" pitchFamily="18" charset="0"/>
              </a:rPr>
              <a:t>tblsubscribed</a:t>
            </a:r>
            <a:endParaRPr lang="en-US" sz="4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850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object 2"/>
          <p:cNvPicPr/>
          <p:nvPr/>
        </p:nvPicPr>
        <p:blipFill>
          <a:blip r:embed="rId2" cstate="print"/>
          <a:stretch>
            <a:fillRect/>
          </a:stretch>
        </p:blipFill>
        <p:spPr>
          <a:xfrm>
            <a:off x="0" y="-1"/>
            <a:ext cx="18288000" cy="10287000"/>
          </a:xfrm>
          <a:prstGeom prst="rect">
            <a:avLst/>
          </a:prstGeom>
        </p:spPr>
      </p:pic>
      <p:sp>
        <p:nvSpPr>
          <p:cNvPr id="3" name="object 5"/>
          <p:cNvSpPr txBox="1">
            <a:spLocks noGrp="1"/>
          </p:cNvSpPr>
          <p:nvPr>
            <p:ph type="title"/>
          </p:nvPr>
        </p:nvSpPr>
        <p:spPr>
          <a:xfrm>
            <a:off x="5257799" y="213749"/>
            <a:ext cx="7772399" cy="1858842"/>
          </a:xfrm>
          <a:prstGeom prst="rect">
            <a:avLst/>
          </a:prstGeom>
        </p:spPr>
        <p:txBody>
          <a:bodyPr vert="horz" wrap="square" lIns="0" tIns="12065" rIns="0" bIns="0" rtlCol="0">
            <a:spAutoFit/>
          </a:bodyPr>
          <a:lstStyle/>
          <a:p>
            <a:pPr marL="12700" algn="ctr">
              <a:lnSpc>
                <a:spcPct val="100000"/>
              </a:lnSpc>
              <a:spcBef>
                <a:spcPts val="95"/>
              </a:spcBef>
            </a:pPr>
            <a:r>
              <a:rPr lang="en-US" sz="6000" b="1" dirty="0" smtClean="0">
                <a:latin typeface="Times New Roman" panose="02020603050405020304" pitchFamily="18" charset="0"/>
                <a:cs typeface="Times New Roman" panose="02020603050405020304" pitchFamily="18" charset="0"/>
              </a:rPr>
              <a:t>Dra</a:t>
            </a:r>
            <a:r>
              <a:rPr lang="en-US" sz="6000" b="1" dirty="0" smtClean="0">
                <a:latin typeface="Times New Roman" panose="02020603050405020304" pitchFamily="18" charset="0"/>
                <a:cs typeface="Times New Roman" panose="02020603050405020304" pitchFamily="18" charset="0"/>
              </a:rPr>
              <a:t>wback and limitations</a:t>
            </a:r>
            <a:endParaRPr sz="6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35150" y="3550895"/>
            <a:ext cx="15163800" cy="5257800"/>
          </a:xfrm>
          <a:prstGeom prst="rect">
            <a:avLst/>
          </a:prstGeom>
          <a:noFill/>
        </p:spPr>
        <p:txBody>
          <a:bodyPr wrap="square" rtlCol="0" anchor="ctr" anchorCtr="0">
            <a:noAutofit/>
          </a:bodyPr>
          <a:lstStyle/>
          <a:p>
            <a:pPr>
              <a:lnSpc>
                <a:spcPct val="150000"/>
              </a:lnSpc>
            </a:pPr>
            <a:r>
              <a:rPr lang="en-US" sz="2400" b="1" dirty="0" smtClean="0">
                <a:latin typeface="Times New Roman" panose="02020603050405020304" pitchFamily="18" charset="0"/>
                <a:cs typeface="Times New Roman" panose="02020603050405020304" pitchFamily="18" charset="0"/>
              </a:rPr>
              <a:t>1. Dependency on Technology:</a:t>
            </a:r>
            <a:r>
              <a:rPr lang="en-US" sz="2400" dirty="0" smtClean="0">
                <a:latin typeface="Times New Roman" panose="02020603050405020304" pitchFamily="18" charset="0"/>
                <a:cs typeface="Times New Roman" panose="02020603050405020304" pitchFamily="18" charset="0"/>
              </a:rPr>
              <a:t> The Jaap Counter System relies heavily on technology and internet connectivity. Users in areas with limited access to technology or unstable internet connections may face challenges in accessing the system consistently</a:t>
            </a:r>
            <a:r>
              <a:rPr lang="en-US" sz="2400" b="1" dirty="0" smtClean="0">
                <a:latin typeface="Times New Roman" panose="02020603050405020304" pitchFamily="18" charset="0"/>
                <a:cs typeface="Times New Roman" panose="02020603050405020304" pitchFamily="18" charset="0"/>
              </a:rPr>
              <a:t>. </a:t>
            </a:r>
          </a:p>
          <a:p>
            <a:pPr>
              <a:lnSpc>
                <a:spcPct val="150000"/>
              </a:lnSpc>
            </a:pPr>
            <a:r>
              <a:rPr lang="en-US" sz="2400" b="1" dirty="0" smtClean="0">
                <a:latin typeface="Times New Roman" panose="02020603050405020304" pitchFamily="18" charset="0"/>
                <a:cs typeface="Times New Roman" panose="02020603050405020304" pitchFamily="18" charset="0"/>
              </a:rPr>
              <a:t>2. Privacy Concerns</a:t>
            </a:r>
            <a:r>
              <a:rPr lang="en-US" sz="2400" dirty="0" smtClean="0">
                <a:latin typeface="Times New Roman" panose="02020603050405020304" pitchFamily="18" charset="0"/>
                <a:cs typeface="Times New Roman" panose="02020603050405020304" pitchFamily="18" charset="0"/>
              </a:rPr>
              <a:t>: Storing personal spiritual practices and data online may raise privacy concerns for some users. Despite implementing security measures, there is always a risk of data breaches or unauthorized access, potentially compromising the privacy of users' spiritual practices. </a:t>
            </a:r>
          </a:p>
          <a:p>
            <a:pPr>
              <a:lnSpc>
                <a:spcPct val="150000"/>
              </a:lnSpc>
            </a:pPr>
            <a:r>
              <a:rPr lang="en-US" sz="2400" b="1" dirty="0" smtClean="0">
                <a:latin typeface="Times New Roman" panose="02020603050405020304" pitchFamily="18" charset="0"/>
                <a:cs typeface="Times New Roman" panose="02020603050405020304" pitchFamily="18" charset="0"/>
              </a:rPr>
              <a:t>3. User Adoption and Engagement: </a:t>
            </a:r>
            <a:r>
              <a:rPr lang="en-US" sz="2400" dirty="0" smtClean="0">
                <a:latin typeface="Times New Roman" panose="02020603050405020304" pitchFamily="18" charset="0"/>
                <a:cs typeface="Times New Roman" panose="02020603050405020304" pitchFamily="18" charset="0"/>
              </a:rPr>
              <a:t>Encouraging users to adopt the system and maintain consistent engagement with their spiritual practices may be challenging. Some users may prefer traditional pen-and-paper methods or be hesitant to share their spiritual journey online due to privacy or cultural reasons. </a:t>
            </a:r>
          </a:p>
          <a:p>
            <a:pPr>
              <a:lnSpc>
                <a:spcPct val="150000"/>
              </a:lnSpc>
            </a:pPr>
            <a:r>
              <a:rPr lang="en-US" sz="2400" b="1" dirty="0" smtClean="0">
                <a:latin typeface="Times New Roman" panose="02020603050405020304" pitchFamily="18" charset="0"/>
                <a:cs typeface="Times New Roman" panose="02020603050405020304" pitchFamily="18" charset="0"/>
              </a:rPr>
              <a:t>4. Customization Complexity: </a:t>
            </a:r>
            <a:r>
              <a:rPr lang="en-US" sz="2400" dirty="0" smtClean="0">
                <a:latin typeface="Times New Roman" panose="02020603050405020304" pitchFamily="18" charset="0"/>
                <a:cs typeface="Times New Roman" panose="02020603050405020304" pitchFamily="18" charset="0"/>
              </a:rPr>
              <a:t>While the system offers customization options for creating and managing jaaps, the process may be complex for members with limited technical proficiency. Simplifying the user interface and providing clear instructions may help mitigate this limitation.</a:t>
            </a:r>
          </a:p>
          <a:p>
            <a:pPr>
              <a:lnSpc>
                <a:spcPct val="150000"/>
              </a:lnSpc>
            </a:pPr>
            <a:r>
              <a:rPr lang="en-US" sz="2400" b="1" dirty="0" smtClean="0">
                <a:latin typeface="Times New Roman" panose="02020603050405020304" pitchFamily="18" charset="0"/>
                <a:cs typeface="Times New Roman" panose="02020603050405020304" pitchFamily="18" charset="0"/>
              </a:rPr>
              <a:t>5. Limited Personalization: </a:t>
            </a:r>
            <a:r>
              <a:rPr lang="en-US" sz="2400" dirty="0" smtClean="0">
                <a:latin typeface="Times New Roman" panose="02020603050405020304" pitchFamily="18" charset="0"/>
                <a:cs typeface="Times New Roman" panose="02020603050405020304" pitchFamily="18" charset="0"/>
              </a:rPr>
              <a:t>Despite offering customization options, the system may not fully cater to the diverse </a:t>
            </a:r>
          </a:p>
          <a:p>
            <a:pPr>
              <a:lnSpc>
                <a:spcPct val="150000"/>
              </a:lnSpc>
            </a:pPr>
            <a:r>
              <a:rPr lang="en-US" sz="2400" dirty="0" smtClean="0">
                <a:latin typeface="Times New Roman" panose="02020603050405020304" pitchFamily="18" charset="0"/>
                <a:cs typeface="Times New Roman" panose="02020603050405020304" pitchFamily="18" charset="0"/>
              </a:rPr>
              <a:t>spiritual preferences and practices of all users. Some individuals may require additional </a:t>
            </a:r>
          </a:p>
          <a:p>
            <a:pPr>
              <a:lnSpc>
                <a:spcPct val="150000"/>
              </a:lnSpc>
            </a:pPr>
            <a:r>
              <a:rPr lang="en-US" sz="2400" dirty="0" smtClean="0">
                <a:latin typeface="Times New Roman" panose="02020603050405020304" pitchFamily="18" charset="0"/>
                <a:cs typeface="Times New Roman" panose="02020603050405020304" pitchFamily="18" charset="0"/>
              </a:rPr>
              <a:t>features or flexibility that the system does not currently provide.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4858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object 2"/>
          <p:cNvPicPr/>
          <p:nvPr/>
        </p:nvPicPr>
        <p:blipFill>
          <a:blip r:embed="rId2" cstate="print"/>
          <a:stretch>
            <a:fillRect/>
          </a:stretch>
        </p:blipFill>
        <p:spPr>
          <a:xfrm>
            <a:off x="0" y="-1"/>
            <a:ext cx="18288000" cy="10287000"/>
          </a:xfrm>
          <a:prstGeom prst="rect">
            <a:avLst/>
          </a:prstGeom>
        </p:spPr>
      </p:pic>
      <p:sp>
        <p:nvSpPr>
          <p:cNvPr id="3" name="object 5"/>
          <p:cNvSpPr txBox="1">
            <a:spLocks noGrp="1"/>
          </p:cNvSpPr>
          <p:nvPr>
            <p:ph type="title"/>
          </p:nvPr>
        </p:nvSpPr>
        <p:spPr>
          <a:xfrm>
            <a:off x="5257800" y="345508"/>
            <a:ext cx="7772399" cy="935513"/>
          </a:xfrm>
          <a:prstGeom prst="rect">
            <a:avLst/>
          </a:prstGeom>
        </p:spPr>
        <p:txBody>
          <a:bodyPr vert="horz" wrap="square" lIns="0" tIns="12065" rIns="0" bIns="0" rtlCol="0">
            <a:spAutoFit/>
          </a:bodyPr>
          <a:lstStyle/>
          <a:p>
            <a:pPr marL="12700" algn="ctr">
              <a:lnSpc>
                <a:spcPct val="100000"/>
              </a:lnSpc>
              <a:spcBef>
                <a:spcPts val="95"/>
              </a:spcBef>
            </a:pPr>
            <a:r>
              <a:rPr lang="en-US" sz="6000" b="1" dirty="0" smtClean="0">
                <a:latin typeface="Times New Roman" panose="02020603050405020304" pitchFamily="18" charset="0"/>
                <a:cs typeface="Times New Roman" panose="02020603050405020304" pitchFamily="18" charset="0"/>
              </a:rPr>
              <a:t>Proposed Enhancement</a:t>
            </a:r>
            <a:endParaRPr sz="6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62099" y="2101850"/>
            <a:ext cx="15163800" cy="7392645"/>
          </a:xfrm>
          <a:prstGeom prst="rect">
            <a:avLst/>
          </a:prstGeom>
          <a:noFill/>
        </p:spPr>
        <p:txBody>
          <a:bodyPr wrap="square" rtlCol="0" anchor="ctr" anchorCtr="0">
            <a:noAutofit/>
          </a:bodyPr>
          <a:lstStyle/>
          <a:p>
            <a:pPr marL="342900" indent="-342900">
              <a:lnSpc>
                <a:spcPct val="15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Offline Functionality: </a:t>
            </a:r>
            <a:r>
              <a:rPr lang="en-US" sz="2400" dirty="0" smtClean="0">
                <a:latin typeface="Times New Roman" panose="02020603050405020304" pitchFamily="18" charset="0"/>
                <a:cs typeface="Times New Roman" panose="02020603050405020304" pitchFamily="18" charset="0"/>
              </a:rPr>
              <a:t> Introducing offline capabilities, such as offline jaap count entry and synchronization, would improve accessibility and usability for users in areas with limited internet connectivity. </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Customizable Privacy Settings</a:t>
            </a:r>
            <a:r>
              <a:rPr lang="en-US" sz="2400" dirty="0" smtClean="0">
                <a:latin typeface="Times New Roman" panose="02020603050405020304" pitchFamily="18" charset="0"/>
                <a:cs typeface="Times New Roman" panose="02020603050405020304" pitchFamily="18" charset="0"/>
              </a:rPr>
              <a:t>: Implementing customizable privacy settings would allow users to control the visibility of their jaap counts and other personal information, addressing privacy concerns while maintaining a sense of community. </a:t>
            </a:r>
          </a:p>
          <a:p>
            <a:pPr marL="342900" indent="-342900">
              <a:lnSpc>
                <a:spcPct val="15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Integration with Wearable Devices:</a:t>
            </a:r>
            <a:r>
              <a:rPr lang="en-US" sz="2400" dirty="0" smtClean="0">
                <a:latin typeface="Times New Roman" panose="02020603050405020304" pitchFamily="18" charset="0"/>
                <a:cs typeface="Times New Roman" panose="02020603050405020304" pitchFamily="18" charset="0"/>
              </a:rPr>
              <a:t> Integrating the system with wearable devices capable of tracking biometric data, such as heart rate variability, could provide users with additional insights into the physiological effects of their spiritual practices. </a:t>
            </a:r>
          </a:p>
          <a:p>
            <a:pPr marL="342900" indent="-342900">
              <a:lnSpc>
                <a:spcPct val="15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Enhanced Community Features:</a:t>
            </a:r>
            <a:r>
              <a:rPr lang="en-US" sz="2400" dirty="0" smtClean="0">
                <a:latin typeface="Times New Roman" panose="02020603050405020304" pitchFamily="18" charset="0"/>
                <a:cs typeface="Times New Roman" panose="02020603050405020304" pitchFamily="18" charset="0"/>
              </a:rPr>
              <a:t> Expanding community features, such as forums, live events, and mentorship programs, would further foster a sense of belonging and support among users. </a:t>
            </a:r>
          </a:p>
          <a:p>
            <a:pPr marL="342900" indent="-342900">
              <a:lnSpc>
                <a:spcPct val="15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Advanced Analytics and Insights:</a:t>
            </a:r>
            <a:r>
              <a:rPr lang="en-US" sz="2400" dirty="0" smtClean="0">
                <a:latin typeface="Times New Roman" panose="02020603050405020304" pitchFamily="18" charset="0"/>
                <a:cs typeface="Times New Roman" panose="02020603050405020304" pitchFamily="18" charset="0"/>
              </a:rPr>
              <a:t> Developing advanced analytics capabilities to provide users with personalized insights and recommendations based on their jaap practice and behavior patterns would enhance user engagement and satisfaction.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23114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object 2"/>
          <p:cNvPicPr/>
          <p:nvPr/>
        </p:nvPicPr>
        <p:blipFill>
          <a:blip r:embed="rId2" cstate="print"/>
          <a:stretch>
            <a:fillRect/>
          </a:stretch>
        </p:blipFill>
        <p:spPr>
          <a:xfrm>
            <a:off x="0" y="-1"/>
            <a:ext cx="18288000" cy="10287000"/>
          </a:xfrm>
          <a:prstGeom prst="rect">
            <a:avLst/>
          </a:prstGeom>
        </p:spPr>
      </p:pic>
      <p:sp>
        <p:nvSpPr>
          <p:cNvPr id="16" name="object 5"/>
          <p:cNvSpPr txBox="1">
            <a:spLocks noGrp="1"/>
          </p:cNvSpPr>
          <p:nvPr>
            <p:ph type="title"/>
          </p:nvPr>
        </p:nvSpPr>
        <p:spPr>
          <a:xfrm>
            <a:off x="5257800" y="1119092"/>
            <a:ext cx="7772399" cy="935513"/>
          </a:xfrm>
          <a:prstGeom prst="rect">
            <a:avLst/>
          </a:prstGeom>
        </p:spPr>
        <p:txBody>
          <a:bodyPr vert="horz" wrap="square" lIns="0" tIns="12065" rIns="0" bIns="0" rtlCol="0">
            <a:spAutoFit/>
          </a:bodyPr>
          <a:lstStyle/>
          <a:p>
            <a:pPr marL="12700" algn="ctr">
              <a:lnSpc>
                <a:spcPct val="100000"/>
              </a:lnSpc>
              <a:spcBef>
                <a:spcPts val="95"/>
              </a:spcBef>
            </a:pPr>
            <a:r>
              <a:rPr lang="en-US" sz="6000" b="1" dirty="0">
                <a:latin typeface="Times New Roman" panose="02020603050405020304" pitchFamily="18" charset="0"/>
                <a:cs typeface="Times New Roman" panose="02020603050405020304" pitchFamily="18" charset="0"/>
              </a:rPr>
              <a:t>Conclusion</a:t>
            </a:r>
            <a:endParaRPr sz="6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1562099" y="2254250"/>
            <a:ext cx="15163800" cy="7391400"/>
          </a:xfrm>
          <a:prstGeom prst="rect">
            <a:avLst/>
          </a:prstGeom>
          <a:noFill/>
        </p:spPr>
        <p:txBody>
          <a:bodyPr wrap="square" rtlCol="0" anchor="ctr" anchorCtr="0">
            <a:normAutofit/>
          </a:bodyPr>
          <a:lstStyle/>
          <a:p>
            <a:pPr>
              <a:lnSpc>
                <a:spcPct val="200000"/>
              </a:lnSpc>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conclusion, the Jaap Counter System represents a valuable tool for individuals seeking to integrate spiritual practices into their </a:t>
            </a:r>
            <a:r>
              <a:rPr lang="en-US" sz="2800" dirty="0" smtClean="0">
                <a:latin typeface="Times New Roman" panose="02020603050405020304" pitchFamily="18" charset="0"/>
                <a:cs typeface="Times New Roman" panose="02020603050405020304" pitchFamily="18" charset="0"/>
              </a:rPr>
              <a:t>lives</a:t>
            </a:r>
            <a:r>
              <a:rPr lang="en-US" sz="2800" dirty="0">
                <a:latin typeface="Times New Roman" panose="02020603050405020304" pitchFamily="18" charset="0"/>
                <a:cs typeface="Times New Roman" panose="02020603050405020304" pitchFamily="18" charset="0"/>
              </a:rPr>
              <a:t>. By harnessing the power of technology, the system provides users with a convenient and accessible platform for chanting mantras or jaaps, tracking their progress, and engaging with a supportive community. While the system may have some limitations, such as dependency on technology and privacy concerns, future enhancements hold the promise of further improving its usability, effectiveness, and inclusivity. Overall, the Jaap Counter System stands as a testament to the transformative potential of combining ancient spiritual practices with modern technology to promote mental well-being and spiritual growth.</a:t>
            </a:r>
          </a:p>
          <a:p>
            <a:pPr>
              <a:lnSpc>
                <a:spcPct val="150000"/>
              </a:lnSpc>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998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44450"/>
            <a:ext cx="18288000" cy="10287000"/>
          </a:xfrm>
          <a:prstGeom prst="rect">
            <a:avLst/>
          </a:prstGeom>
        </p:spPr>
      </p:pic>
      <p:sp>
        <p:nvSpPr>
          <p:cNvPr id="14" name="TextBox 13"/>
          <p:cNvSpPr txBox="1"/>
          <p:nvPr/>
        </p:nvSpPr>
        <p:spPr>
          <a:xfrm>
            <a:off x="5544296" y="4079954"/>
            <a:ext cx="7199408" cy="2215991"/>
          </a:xfrm>
          <a:prstGeom prst="rect">
            <a:avLst/>
          </a:prstGeom>
          <a:noFill/>
        </p:spPr>
        <p:txBody>
          <a:bodyPr wrap="none" rtlCol="0" anchor="ctr">
            <a:spAutoFit/>
          </a:bodyPr>
          <a:lstStyle/>
          <a:p>
            <a:pPr algn="ctr"/>
            <a:r>
              <a:rPr lang="en-US" sz="13800" b="1" spc="800" dirty="0" smtClean="0">
                <a:latin typeface="Times New Roman" panose="02020603050405020304" pitchFamily="18" charset="0"/>
                <a:cs typeface="Times New Roman" panose="02020603050405020304" pitchFamily="18" charset="0"/>
              </a:rPr>
              <a:t>Thanks!</a:t>
            </a:r>
            <a:endParaRPr lang="en-US"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700" y="-24823"/>
            <a:ext cx="18288000" cy="10287000"/>
          </a:xfrm>
          <a:prstGeom prst="rect">
            <a:avLst/>
          </a:prstGeom>
        </p:spPr>
      </p:pic>
      <p:sp>
        <p:nvSpPr>
          <p:cNvPr id="5" name="object 5"/>
          <p:cNvSpPr txBox="1">
            <a:spLocks noGrp="1"/>
          </p:cNvSpPr>
          <p:nvPr>
            <p:ph type="title"/>
          </p:nvPr>
        </p:nvSpPr>
        <p:spPr>
          <a:xfrm>
            <a:off x="5626855" y="1127468"/>
            <a:ext cx="7059689" cy="935513"/>
          </a:xfrm>
          <a:prstGeom prst="rect">
            <a:avLst/>
          </a:prstGeom>
        </p:spPr>
        <p:txBody>
          <a:bodyPr vert="horz" wrap="square" lIns="0" tIns="12065" rIns="0" bIns="0" rtlCol="0">
            <a:spAutoFit/>
          </a:bodyPr>
          <a:lstStyle/>
          <a:p>
            <a:pPr marL="12700" algn="ctr">
              <a:lnSpc>
                <a:spcPct val="100000"/>
              </a:lnSpc>
              <a:spcBef>
                <a:spcPts val="95"/>
              </a:spcBef>
            </a:pPr>
            <a:r>
              <a:rPr lang="en-US" sz="6000" b="1" spc="385" dirty="0" smtClean="0"/>
              <a:t>Existing System</a:t>
            </a:r>
            <a:endParaRPr sz="6000" b="1" dirty="0"/>
          </a:p>
        </p:txBody>
      </p:sp>
      <p:sp>
        <p:nvSpPr>
          <p:cNvPr id="16" name="object 16"/>
          <p:cNvSpPr txBox="1"/>
          <p:nvPr/>
        </p:nvSpPr>
        <p:spPr>
          <a:xfrm>
            <a:off x="14222348" y="3205384"/>
            <a:ext cx="80010" cy="311150"/>
          </a:xfrm>
          <a:prstGeom prst="rect">
            <a:avLst/>
          </a:prstGeom>
        </p:spPr>
        <p:txBody>
          <a:bodyPr vert="horz" wrap="square" lIns="0" tIns="15240" rIns="0" bIns="0" rtlCol="0">
            <a:spAutoFit/>
          </a:bodyPr>
          <a:lstStyle/>
          <a:p>
            <a:pPr marL="12700" algn="ctr">
              <a:lnSpc>
                <a:spcPct val="100000"/>
              </a:lnSpc>
              <a:spcBef>
                <a:spcPts val="120"/>
              </a:spcBef>
            </a:pPr>
            <a:r>
              <a:rPr sz="1850" spc="-195" dirty="0">
                <a:solidFill>
                  <a:srgbClr val="2B563B"/>
                </a:solidFill>
                <a:latin typeface="Verdana"/>
                <a:cs typeface="Verdana"/>
              </a:rPr>
              <a:t>.</a:t>
            </a:r>
            <a:endParaRPr sz="1850">
              <a:latin typeface="Verdana"/>
              <a:cs typeface="Verdana"/>
            </a:endParaRPr>
          </a:p>
        </p:txBody>
      </p:sp>
      <p:sp>
        <p:nvSpPr>
          <p:cNvPr id="3" name="TextBox 2"/>
          <p:cNvSpPr txBox="1"/>
          <p:nvPr/>
        </p:nvSpPr>
        <p:spPr>
          <a:xfrm>
            <a:off x="1530350" y="3516534"/>
            <a:ext cx="15163800" cy="5257800"/>
          </a:xfrm>
          <a:prstGeom prst="rect">
            <a:avLst/>
          </a:prstGeom>
          <a:noFill/>
        </p:spPr>
        <p:txBody>
          <a:bodyPr wrap="square" rtlCol="0" anchor="ctr" anchorCtr="0">
            <a:normAutofit/>
          </a:bodyPr>
          <a:lstStyle/>
          <a:p>
            <a:pPr algn="l">
              <a:lnSpc>
                <a:spcPct val="200000"/>
              </a:lnSpc>
            </a:pPr>
            <a:r>
              <a:rPr lang="en-US" sz="2800" dirty="0" smtClean="0">
                <a:latin typeface="Times New Roman" panose="02020603050405020304" pitchFamily="18" charset="0"/>
                <a:cs typeface="Times New Roman" panose="02020603050405020304" pitchFamily="18" charset="0"/>
              </a:rPr>
              <a:t>The existing system is very tedious as it involves the manual data storage. Also maintaining the customer records through files and books is tedious job.  </a:t>
            </a:r>
          </a:p>
          <a:p>
            <a:pPr algn="l">
              <a:lnSpc>
                <a:spcPct val="200000"/>
              </a:lnSpc>
            </a:pPr>
            <a:endParaRPr lang="en-US" sz="2800" dirty="0" smtClean="0">
              <a:latin typeface="Times New Roman" panose="02020603050405020304" pitchFamily="18" charset="0"/>
              <a:cs typeface="Times New Roman" panose="02020603050405020304" pitchFamily="18" charset="0"/>
            </a:endParaRPr>
          </a:p>
          <a:p>
            <a:pPr marL="457200" indent="-457200" algn="l">
              <a:lnSpc>
                <a:spcPct val="2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It is tedious to manage historical data which needs much space to keep all the previous year data. </a:t>
            </a:r>
          </a:p>
          <a:p>
            <a:pPr marL="457200" indent="-457200" algn="l">
              <a:lnSpc>
                <a:spcPct val="2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Monthly counts details must be entered into books are very difficult to maintain. </a:t>
            </a:r>
          </a:p>
          <a:p>
            <a:pPr marL="457200" indent="-457200" algn="l">
              <a:lnSpc>
                <a:spcPct val="2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It is difficult to maintain important information in books.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614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700" y="-24823"/>
            <a:ext cx="18288000" cy="10287000"/>
          </a:xfrm>
          <a:prstGeom prst="rect">
            <a:avLst/>
          </a:prstGeom>
        </p:spPr>
      </p:pic>
      <p:sp>
        <p:nvSpPr>
          <p:cNvPr id="5" name="object 5"/>
          <p:cNvSpPr txBox="1">
            <a:spLocks noGrp="1"/>
          </p:cNvSpPr>
          <p:nvPr>
            <p:ph type="title"/>
          </p:nvPr>
        </p:nvSpPr>
        <p:spPr>
          <a:xfrm>
            <a:off x="5346699" y="1187450"/>
            <a:ext cx="7620001" cy="935513"/>
          </a:xfrm>
          <a:prstGeom prst="rect">
            <a:avLst/>
          </a:prstGeom>
        </p:spPr>
        <p:txBody>
          <a:bodyPr vert="horz" wrap="square" lIns="0" tIns="12065" rIns="0" bIns="0" rtlCol="0">
            <a:spAutoFit/>
          </a:bodyPr>
          <a:lstStyle/>
          <a:p>
            <a:pPr marL="12700" algn="ctr">
              <a:lnSpc>
                <a:spcPct val="100000"/>
              </a:lnSpc>
              <a:spcBef>
                <a:spcPts val="95"/>
              </a:spcBef>
            </a:pPr>
            <a:r>
              <a:rPr lang="en-US" sz="6000" b="1" spc="385" dirty="0" smtClean="0"/>
              <a:t>Need Of System</a:t>
            </a:r>
            <a:endParaRPr sz="6000" b="1" dirty="0"/>
          </a:p>
        </p:txBody>
      </p:sp>
      <p:sp>
        <p:nvSpPr>
          <p:cNvPr id="16" name="object 16"/>
          <p:cNvSpPr txBox="1"/>
          <p:nvPr/>
        </p:nvSpPr>
        <p:spPr>
          <a:xfrm>
            <a:off x="14222348" y="3205384"/>
            <a:ext cx="80010" cy="311150"/>
          </a:xfrm>
          <a:prstGeom prst="rect">
            <a:avLst/>
          </a:prstGeom>
        </p:spPr>
        <p:txBody>
          <a:bodyPr vert="horz" wrap="square" lIns="0" tIns="15240" rIns="0" bIns="0" rtlCol="0">
            <a:spAutoFit/>
          </a:bodyPr>
          <a:lstStyle/>
          <a:p>
            <a:pPr marL="12700">
              <a:lnSpc>
                <a:spcPct val="100000"/>
              </a:lnSpc>
              <a:spcBef>
                <a:spcPts val="120"/>
              </a:spcBef>
            </a:pPr>
            <a:r>
              <a:rPr sz="1850" spc="-195" dirty="0">
                <a:solidFill>
                  <a:srgbClr val="2B563B"/>
                </a:solidFill>
                <a:latin typeface="Verdana"/>
                <a:cs typeface="Verdana"/>
              </a:rPr>
              <a:t>.</a:t>
            </a:r>
            <a:endParaRPr sz="1850">
              <a:latin typeface="Verdana"/>
              <a:cs typeface="Verdana"/>
            </a:endParaRPr>
          </a:p>
        </p:txBody>
      </p:sp>
      <p:sp>
        <p:nvSpPr>
          <p:cNvPr id="3" name="TextBox 2"/>
          <p:cNvSpPr txBox="1"/>
          <p:nvPr/>
        </p:nvSpPr>
        <p:spPr>
          <a:xfrm>
            <a:off x="1574800" y="2635250"/>
            <a:ext cx="15163800" cy="6400800"/>
          </a:xfrm>
          <a:prstGeom prst="rect">
            <a:avLst/>
          </a:prstGeom>
          <a:noFill/>
        </p:spPr>
        <p:txBody>
          <a:bodyPr wrap="square" rtlCol="0" anchor="ctr" anchorCtr="0">
            <a:noAutofit/>
          </a:bodyPr>
          <a:lstStyle/>
          <a:p>
            <a:pPr marL="457200" indent="-457200" algn="l">
              <a:lnSpc>
                <a:spcPct val="15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Simplify Tracking: </a:t>
            </a:r>
            <a:r>
              <a:rPr lang="en-US" sz="2800" dirty="0" smtClean="0">
                <a:latin typeface="Times New Roman" panose="02020603050405020304" pitchFamily="18" charset="0"/>
                <a:cs typeface="Times New Roman" panose="02020603050405020304" pitchFamily="18" charset="0"/>
              </a:rPr>
              <a:t>A digital platform simplifies the process of recording and tracking jaaps, eliminating the need for pen and paper and reducing the potential for errors. </a:t>
            </a:r>
          </a:p>
          <a:p>
            <a:pPr marL="457200" indent="-457200" algn="l">
              <a:lnSpc>
                <a:spcPct val="150000"/>
              </a:lnSpc>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Improve Accessibility: </a:t>
            </a:r>
            <a:r>
              <a:rPr lang="en-US" sz="2800" dirty="0" smtClean="0">
                <a:latin typeface="Times New Roman" panose="02020603050405020304" pitchFamily="18" charset="0"/>
                <a:cs typeface="Times New Roman" panose="02020603050405020304" pitchFamily="18" charset="0"/>
              </a:rPr>
              <a:t>Users can access their jaap records anytime and anywhere, providing greater flexibility and convenience. </a:t>
            </a:r>
          </a:p>
          <a:p>
            <a:pPr marL="457200" indent="-457200" algn="l">
              <a:lnSpc>
                <a:spcPct val="150000"/>
              </a:lnSpc>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Enhance Accountability: </a:t>
            </a:r>
            <a:r>
              <a:rPr lang="en-US" sz="2800" dirty="0" smtClean="0">
                <a:latin typeface="Times New Roman" panose="02020603050405020304" pitchFamily="18" charset="0"/>
                <a:cs typeface="Times New Roman" panose="02020603050405020304" pitchFamily="18" charset="0"/>
              </a:rPr>
              <a:t>By allowing Members to subscribe to jaaps and view progress, the system encourages regular practice and accountability.</a:t>
            </a:r>
          </a:p>
          <a:p>
            <a:pPr marL="457200" indent="-457200" algn="l">
              <a:lnSpc>
                <a:spcPct val="15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Maintain Historical Data: </a:t>
            </a:r>
            <a:r>
              <a:rPr lang="en-US" sz="2800" dirty="0" smtClean="0">
                <a:latin typeface="Times New Roman" panose="02020603050405020304" pitchFamily="18" charset="0"/>
                <a:cs typeface="Times New Roman" panose="02020603050405020304" pitchFamily="18" charset="0"/>
              </a:rPr>
              <a:t>The system ensures that historical data is recorded and easily retrievable, enabling users to inspect their spiritual journey and progress in time.</a:t>
            </a:r>
          </a:p>
          <a:p>
            <a:pPr marL="457200" indent="-457200" algn="l">
              <a:lnSpc>
                <a:spcPct val="15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Foster Community Engagement: </a:t>
            </a:r>
            <a:r>
              <a:rPr lang="en-US" sz="2800" dirty="0" smtClean="0">
                <a:latin typeface="Times New Roman" panose="02020603050405020304" pitchFamily="18" charset="0"/>
                <a:cs typeface="Times New Roman" panose="02020603050405020304" pitchFamily="18" charset="0"/>
              </a:rPr>
              <a:t>Community features such as commenting and sharing progress allow users to connect with others, fostering a sense of community.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8837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700" y="-24823"/>
            <a:ext cx="18288000" cy="10287000"/>
          </a:xfrm>
          <a:prstGeom prst="rect">
            <a:avLst/>
          </a:prstGeom>
        </p:spPr>
      </p:pic>
      <p:sp>
        <p:nvSpPr>
          <p:cNvPr id="5" name="object 5"/>
          <p:cNvSpPr txBox="1">
            <a:spLocks noGrp="1"/>
          </p:cNvSpPr>
          <p:nvPr>
            <p:ph type="title"/>
          </p:nvPr>
        </p:nvSpPr>
        <p:spPr>
          <a:xfrm>
            <a:off x="5346699" y="1187450"/>
            <a:ext cx="7620001" cy="935513"/>
          </a:xfrm>
          <a:prstGeom prst="rect">
            <a:avLst/>
          </a:prstGeom>
        </p:spPr>
        <p:txBody>
          <a:bodyPr vert="horz" wrap="square" lIns="0" tIns="12065" rIns="0" bIns="0" rtlCol="0">
            <a:spAutoFit/>
          </a:bodyPr>
          <a:lstStyle/>
          <a:p>
            <a:pPr marL="12700" algn="ctr">
              <a:lnSpc>
                <a:spcPct val="100000"/>
              </a:lnSpc>
              <a:spcBef>
                <a:spcPts val="95"/>
              </a:spcBef>
            </a:pPr>
            <a:r>
              <a:rPr lang="en-US" sz="6000" b="1" spc="385" dirty="0" smtClean="0"/>
              <a:t>Proposed</a:t>
            </a:r>
            <a:r>
              <a:rPr lang="en-US" sz="6000" b="1" spc="385" dirty="0" smtClean="0"/>
              <a:t> System</a:t>
            </a:r>
            <a:endParaRPr sz="6000" b="1" dirty="0"/>
          </a:p>
        </p:txBody>
      </p:sp>
      <p:sp>
        <p:nvSpPr>
          <p:cNvPr id="16" name="object 16"/>
          <p:cNvSpPr txBox="1"/>
          <p:nvPr/>
        </p:nvSpPr>
        <p:spPr>
          <a:xfrm>
            <a:off x="14222348" y="3205384"/>
            <a:ext cx="80010" cy="311150"/>
          </a:xfrm>
          <a:prstGeom prst="rect">
            <a:avLst/>
          </a:prstGeom>
        </p:spPr>
        <p:txBody>
          <a:bodyPr vert="horz" wrap="square" lIns="0" tIns="15240" rIns="0" bIns="0" rtlCol="0">
            <a:spAutoFit/>
          </a:bodyPr>
          <a:lstStyle/>
          <a:p>
            <a:pPr marL="12700">
              <a:lnSpc>
                <a:spcPct val="100000"/>
              </a:lnSpc>
              <a:spcBef>
                <a:spcPts val="120"/>
              </a:spcBef>
            </a:pPr>
            <a:r>
              <a:rPr sz="1850" spc="-195" dirty="0">
                <a:solidFill>
                  <a:srgbClr val="2B563B"/>
                </a:solidFill>
                <a:latin typeface="Verdana"/>
                <a:cs typeface="Verdana"/>
              </a:rPr>
              <a:t>.</a:t>
            </a:r>
            <a:endParaRPr sz="1850">
              <a:latin typeface="Verdana"/>
              <a:cs typeface="Verdana"/>
            </a:endParaRPr>
          </a:p>
        </p:txBody>
      </p:sp>
      <p:sp>
        <p:nvSpPr>
          <p:cNvPr id="3" name="TextBox 2"/>
          <p:cNvSpPr txBox="1"/>
          <p:nvPr/>
        </p:nvSpPr>
        <p:spPr>
          <a:xfrm>
            <a:off x="1574800" y="2635250"/>
            <a:ext cx="15163800" cy="7239000"/>
          </a:xfrm>
          <a:prstGeom prst="rect">
            <a:avLst/>
          </a:prstGeom>
          <a:noFill/>
        </p:spPr>
        <p:txBody>
          <a:bodyPr wrap="square" rtlCol="0" anchor="ctr" anchorCtr="0">
            <a:noAutofit/>
          </a:bodyPr>
          <a:lstStyle/>
          <a:p>
            <a:pPr marL="342900" indent="-342900" algn="l">
              <a:lnSpc>
                <a:spcPct val="150000"/>
              </a:lnSpc>
              <a:buFont typeface="Arial" panose="020B0604020202020204" pitchFamily="34" charset="0"/>
              <a:buChar char="•"/>
            </a:pPr>
            <a:r>
              <a:rPr lang="en-US" sz="2500" b="1" dirty="0" smtClean="0">
                <a:latin typeface="Times New Roman" panose="02020603050405020304" pitchFamily="18" charset="0"/>
                <a:cs typeface="Times New Roman" panose="02020603050405020304" pitchFamily="18" charset="0"/>
              </a:rPr>
              <a:t>Member Registration and Authentication:</a:t>
            </a:r>
            <a:r>
              <a:rPr lang="en-US" sz="2500" dirty="0" smtClean="0">
                <a:latin typeface="Times New Roman" panose="02020603050405020304" pitchFamily="18" charset="0"/>
                <a:cs typeface="Times New Roman" panose="02020603050405020304" pitchFamily="18" charset="0"/>
              </a:rPr>
              <a:t>  Member can create accounts on the platform securely and authenticate themselves to access the system's features.</a:t>
            </a:r>
          </a:p>
          <a:p>
            <a:pPr marL="342900" indent="-342900" algn="l">
              <a:lnSpc>
                <a:spcPct val="150000"/>
              </a:lnSpc>
              <a:buFont typeface="Arial" panose="020B0604020202020204" pitchFamily="34" charset="0"/>
              <a:buChar char="•"/>
            </a:pPr>
            <a:r>
              <a:rPr lang="en-US" sz="2500" b="1" dirty="0" smtClean="0">
                <a:latin typeface="Times New Roman" panose="02020603050405020304" pitchFamily="18" charset="0"/>
                <a:cs typeface="Times New Roman" panose="02020603050405020304" pitchFamily="18" charset="0"/>
              </a:rPr>
              <a:t>Jaap Creation and Customization: </a:t>
            </a:r>
            <a:r>
              <a:rPr lang="en-US" sz="2500" dirty="0" smtClean="0">
                <a:latin typeface="Times New Roman" panose="02020603050405020304" pitchFamily="18" charset="0"/>
                <a:cs typeface="Times New Roman" panose="02020603050405020304" pitchFamily="18" charset="0"/>
              </a:rPr>
              <a:t>Users have the flexibility to create personalized jaaps, specifying the mantra, start date, end date, and any additional details relevant to their spiritual practice. </a:t>
            </a:r>
          </a:p>
          <a:p>
            <a:pPr marL="342900" indent="-342900" algn="l">
              <a:lnSpc>
                <a:spcPct val="150000"/>
              </a:lnSpc>
              <a:buFont typeface="Arial" panose="020B0604020202020204" pitchFamily="34" charset="0"/>
              <a:buChar char="•"/>
            </a:pPr>
            <a:r>
              <a:rPr lang="en-US" sz="2500" b="1" dirty="0" smtClean="0">
                <a:latin typeface="Times New Roman" panose="02020603050405020304" pitchFamily="18" charset="0"/>
                <a:cs typeface="Times New Roman" panose="02020603050405020304" pitchFamily="18" charset="0"/>
              </a:rPr>
              <a:t>Jaap Subscription and Management:</a:t>
            </a:r>
            <a:r>
              <a:rPr lang="en-US" sz="2500" dirty="0" smtClean="0">
                <a:latin typeface="Times New Roman" panose="02020603050405020304" pitchFamily="18" charset="0"/>
                <a:cs typeface="Times New Roman" panose="02020603050405020304" pitchFamily="18" charset="0"/>
              </a:rPr>
              <a:t> Member can browse and subscribe to existing jaaps created by User, enabling them to participate in communal spiritual practices and receive updates on their progress. </a:t>
            </a:r>
          </a:p>
          <a:p>
            <a:pPr marL="342900" indent="-342900" algn="l">
              <a:lnSpc>
                <a:spcPct val="150000"/>
              </a:lnSpc>
              <a:buFont typeface="Arial" panose="020B0604020202020204" pitchFamily="34" charset="0"/>
              <a:buChar char="•"/>
            </a:pPr>
            <a:r>
              <a:rPr lang="en-US" sz="2500" b="1" dirty="0" smtClean="0">
                <a:latin typeface="Times New Roman" panose="02020603050405020304" pitchFamily="18" charset="0"/>
                <a:cs typeface="Times New Roman" panose="02020603050405020304" pitchFamily="18" charset="0"/>
              </a:rPr>
              <a:t>Jaap Count Tracking and Editing</a:t>
            </a:r>
            <a:r>
              <a:rPr lang="en-US" sz="2500" dirty="0" smtClean="0">
                <a:latin typeface="Times New Roman" panose="02020603050405020304" pitchFamily="18" charset="0"/>
                <a:cs typeface="Times New Roman" panose="02020603050405020304" pitchFamily="18" charset="0"/>
              </a:rPr>
              <a:t>: The system allows Members to enter their jaap counts for subscribed jaaps on a monthly basis, with options to edit or update counts as needed. </a:t>
            </a:r>
          </a:p>
          <a:p>
            <a:pPr marL="342900" indent="-342900" algn="l">
              <a:lnSpc>
                <a:spcPct val="150000"/>
              </a:lnSpc>
              <a:buFont typeface="Arial" panose="020B0604020202020204" pitchFamily="34" charset="0"/>
              <a:buChar char="•"/>
            </a:pPr>
            <a:r>
              <a:rPr lang="en-US" sz="2500" b="1" dirty="0" smtClean="0">
                <a:latin typeface="Times New Roman" panose="02020603050405020304" pitchFamily="18" charset="0"/>
                <a:cs typeface="Times New Roman" panose="02020603050405020304" pitchFamily="18" charset="0"/>
              </a:rPr>
              <a:t>Admin Panel for System Management:  </a:t>
            </a:r>
            <a:r>
              <a:rPr lang="en-US" sz="2500" dirty="0" smtClean="0">
                <a:latin typeface="Times New Roman" panose="02020603050405020304" pitchFamily="18" charset="0"/>
                <a:cs typeface="Times New Roman" panose="02020603050405020304" pitchFamily="18" charset="0"/>
              </a:rPr>
              <a:t>Users have access to a dedicated admin panel for managing Members and Users accounts, overseeing jaap creation and moderation, and ensuring the overall integrity and security of the system </a:t>
            </a:r>
          </a:p>
          <a:p>
            <a:pPr marL="342900" indent="-342900" algn="l">
              <a:lnSpc>
                <a:spcPct val="150000"/>
              </a:lnSpc>
              <a:buFont typeface="Arial" panose="020B0604020202020204" pitchFamily="34" charset="0"/>
              <a:buChar char="•"/>
            </a:pPr>
            <a:r>
              <a:rPr lang="en-US" sz="2500" b="1" dirty="0" smtClean="0">
                <a:latin typeface="Times New Roman" panose="02020603050405020304" pitchFamily="18" charset="0"/>
                <a:cs typeface="Times New Roman" panose="02020603050405020304" pitchFamily="18" charset="0"/>
              </a:rPr>
              <a:t>Privacy and Security Measures</a:t>
            </a:r>
            <a:r>
              <a:rPr lang="en-US" sz="2500" dirty="0" smtClean="0">
                <a:latin typeface="Times New Roman" panose="02020603050405020304" pitchFamily="18" charset="0"/>
                <a:cs typeface="Times New Roman" panose="02020603050405020304" pitchFamily="18" charset="0"/>
              </a:rPr>
              <a:t>: The system implements robust privacy and security measures to safeguard user data and ensure confidentiality, including encryption protocols and access controls. </a:t>
            </a:r>
          </a:p>
        </p:txBody>
      </p:sp>
    </p:spTree>
    <p:extLst>
      <p:ext uri="{BB962C8B-B14F-4D97-AF65-F5344CB8AC3E}">
        <p14:creationId xmlns:p14="http://schemas.microsoft.com/office/powerpoint/2010/main" val="2387266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object 2"/>
          <p:cNvPicPr/>
          <p:nvPr/>
        </p:nvPicPr>
        <p:blipFill>
          <a:blip r:embed="rId2" cstate="print"/>
          <a:stretch>
            <a:fillRect/>
          </a:stretch>
        </p:blipFill>
        <p:spPr>
          <a:xfrm>
            <a:off x="0" y="-1"/>
            <a:ext cx="18288000" cy="10287000"/>
          </a:xfrm>
          <a:prstGeom prst="rect">
            <a:avLst/>
          </a:prstGeom>
        </p:spPr>
      </p:pic>
      <p:sp>
        <p:nvSpPr>
          <p:cNvPr id="16" name="object 5"/>
          <p:cNvSpPr txBox="1">
            <a:spLocks noGrp="1"/>
          </p:cNvSpPr>
          <p:nvPr>
            <p:ph type="title"/>
          </p:nvPr>
        </p:nvSpPr>
        <p:spPr>
          <a:xfrm>
            <a:off x="5257800" y="1119092"/>
            <a:ext cx="7772399" cy="935513"/>
          </a:xfrm>
          <a:prstGeom prst="rect">
            <a:avLst/>
          </a:prstGeom>
        </p:spPr>
        <p:txBody>
          <a:bodyPr vert="horz" wrap="square" lIns="0" tIns="12065" rIns="0" bIns="0" rtlCol="0">
            <a:spAutoFit/>
          </a:bodyPr>
          <a:lstStyle/>
          <a:p>
            <a:pPr marL="12700" algn="ctr">
              <a:lnSpc>
                <a:spcPct val="100000"/>
              </a:lnSpc>
              <a:spcBef>
                <a:spcPts val="95"/>
              </a:spcBef>
            </a:pPr>
            <a:r>
              <a:rPr lang="en-US" sz="6000" b="1" dirty="0">
                <a:latin typeface="Times New Roman" panose="02020603050405020304" pitchFamily="18" charset="0"/>
                <a:cs typeface="Times New Roman" panose="02020603050405020304" pitchFamily="18" charset="0"/>
              </a:rPr>
              <a:t>Objective of </a:t>
            </a:r>
            <a:r>
              <a:rPr lang="en-US" sz="6000" b="1" dirty="0" smtClean="0">
                <a:latin typeface="Times New Roman" panose="02020603050405020304" pitchFamily="18" charset="0"/>
                <a:cs typeface="Times New Roman" panose="02020603050405020304" pitchFamily="18" charset="0"/>
              </a:rPr>
              <a:t>System</a:t>
            </a:r>
            <a:endParaRPr sz="6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1562099" y="2254250"/>
            <a:ext cx="15163800" cy="6554445"/>
          </a:xfrm>
          <a:prstGeom prst="rect">
            <a:avLst/>
          </a:prstGeom>
          <a:noFill/>
        </p:spPr>
        <p:txBody>
          <a:bodyPr wrap="square" rtlCol="0" anchor="ctr" anchorCtr="0">
            <a:normAutofit fontScale="92500"/>
          </a:bodyPr>
          <a:lstStyle/>
          <a:p>
            <a:pPr marL="514350" indent="-514350">
              <a:lnSpc>
                <a:spcPct val="200000"/>
              </a:lnSpc>
              <a:buFont typeface="+mj-lt"/>
              <a:buAutoNum type="arabicPeriod"/>
            </a:pPr>
            <a:r>
              <a:rPr lang="en-US" sz="2800" dirty="0">
                <a:latin typeface="Times New Roman" panose="02020603050405020304" pitchFamily="18" charset="0"/>
                <a:cs typeface="Times New Roman" panose="02020603050405020304" pitchFamily="18" charset="0"/>
              </a:rPr>
              <a:t>To provide users with a user-friendly and intuitive platform for engaging in spiritual practices, specifically the chanting of mantras or jaaps.</a:t>
            </a:r>
          </a:p>
          <a:p>
            <a:pPr marL="514350" indent="-514350">
              <a:lnSpc>
                <a:spcPct val="200000"/>
              </a:lnSpc>
              <a:buFont typeface="+mj-lt"/>
              <a:buAutoNum type="arabicPeriod"/>
            </a:pPr>
            <a:r>
              <a:rPr lang="en-US" sz="2800" dirty="0">
                <a:latin typeface="Times New Roman" panose="02020603050405020304" pitchFamily="18" charset="0"/>
                <a:cs typeface="Times New Roman" panose="02020603050405020304" pitchFamily="18" charset="0"/>
              </a:rPr>
              <a:t>To enable users to set personal jaap goals, track their progress over time, and receive encouragement and support from a community of like-minded individuals.</a:t>
            </a:r>
          </a:p>
          <a:p>
            <a:pPr marL="514350" indent="-514350">
              <a:lnSpc>
                <a:spcPct val="200000"/>
              </a:lnSpc>
              <a:buFont typeface="+mj-lt"/>
              <a:buAutoNum type="arabicPeriod"/>
            </a:pPr>
            <a:r>
              <a:rPr lang="en-US" sz="2800" dirty="0">
                <a:latin typeface="Times New Roman" panose="02020603050405020304" pitchFamily="18" charset="0"/>
                <a:cs typeface="Times New Roman" panose="02020603050405020304" pitchFamily="18" charset="0"/>
              </a:rPr>
              <a:t>To facilitate accountability and motivation by allowing users to subscribe to specific jaaps, enter monthly jaap counts, and view their total jaap counts over time.</a:t>
            </a:r>
          </a:p>
          <a:p>
            <a:pPr marL="514350" indent="-514350">
              <a:lnSpc>
                <a:spcPct val="200000"/>
              </a:lnSpc>
              <a:buFont typeface="+mj-lt"/>
              <a:buAutoNum type="arabicPeriod"/>
            </a:pPr>
            <a:r>
              <a:rPr lang="en-US" sz="2800" dirty="0">
                <a:latin typeface="Times New Roman" panose="02020603050405020304" pitchFamily="18" charset="0"/>
                <a:cs typeface="Times New Roman" panose="02020603050405020304" pitchFamily="18" charset="0"/>
              </a:rPr>
              <a:t>To offer administrators the tools to manage and moderate the system effectively, ensuring a positive and enriching user experience for all participants.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object 2"/>
          <p:cNvPicPr/>
          <p:nvPr/>
        </p:nvPicPr>
        <p:blipFill>
          <a:blip r:embed="rId2" cstate="print"/>
          <a:stretch>
            <a:fillRect/>
          </a:stretch>
        </p:blipFill>
        <p:spPr>
          <a:xfrm>
            <a:off x="0" y="-1"/>
            <a:ext cx="18288000" cy="10287000"/>
          </a:xfrm>
          <a:prstGeom prst="rect">
            <a:avLst/>
          </a:prstGeom>
        </p:spPr>
      </p:pic>
      <p:sp>
        <p:nvSpPr>
          <p:cNvPr id="16" name="object 5"/>
          <p:cNvSpPr txBox="1">
            <a:spLocks noGrp="1"/>
          </p:cNvSpPr>
          <p:nvPr>
            <p:ph type="title"/>
          </p:nvPr>
        </p:nvSpPr>
        <p:spPr>
          <a:xfrm>
            <a:off x="5257800" y="1119092"/>
            <a:ext cx="7772399" cy="935513"/>
          </a:xfrm>
          <a:prstGeom prst="rect">
            <a:avLst/>
          </a:prstGeom>
        </p:spPr>
        <p:txBody>
          <a:bodyPr vert="horz" wrap="square" lIns="0" tIns="12065" rIns="0" bIns="0" rtlCol="0">
            <a:spAutoFit/>
          </a:bodyPr>
          <a:lstStyle/>
          <a:p>
            <a:pPr marL="12700" algn="ctr">
              <a:lnSpc>
                <a:spcPct val="100000"/>
              </a:lnSpc>
              <a:spcBef>
                <a:spcPts val="95"/>
              </a:spcBef>
            </a:pPr>
            <a:r>
              <a:rPr lang="en-US" sz="6000" b="1" dirty="0" smtClean="0">
                <a:latin typeface="Times New Roman" panose="02020603050405020304" pitchFamily="18" charset="0"/>
                <a:cs typeface="Times New Roman" panose="02020603050405020304" pitchFamily="18" charset="0"/>
              </a:rPr>
              <a:t>Scope </a:t>
            </a:r>
            <a:r>
              <a:rPr lang="en-US" sz="6000" b="1" dirty="0" smtClean="0">
                <a:latin typeface="Times New Roman" panose="02020603050405020304" pitchFamily="18" charset="0"/>
                <a:cs typeface="Times New Roman" panose="02020603050405020304" pitchFamily="18" charset="0"/>
              </a:rPr>
              <a:t>of </a:t>
            </a:r>
            <a:r>
              <a:rPr lang="en-US" sz="6000" b="1" dirty="0" smtClean="0">
                <a:latin typeface="Times New Roman" panose="02020603050405020304" pitchFamily="18" charset="0"/>
                <a:cs typeface="Times New Roman" panose="02020603050405020304" pitchFamily="18" charset="0"/>
              </a:rPr>
              <a:t>System</a:t>
            </a:r>
            <a:endParaRPr sz="6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1562099" y="2863850"/>
            <a:ext cx="15163800" cy="6858000"/>
          </a:xfrm>
          <a:prstGeom prst="rect">
            <a:avLst/>
          </a:prstGeom>
          <a:noFill/>
        </p:spPr>
        <p:txBody>
          <a:bodyPr wrap="square" rtlCol="0" anchor="ctr" anchorCtr="0">
            <a:normAutofit lnSpcReduction="10000"/>
          </a:bodyPr>
          <a:lstStyle/>
          <a:p>
            <a:pPr marL="457200" indent="-457200">
              <a:lnSpc>
                <a:spcPct val="2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User Registration and Authentication </a:t>
            </a:r>
          </a:p>
          <a:p>
            <a:pPr marL="457200" indent="-457200">
              <a:lnSpc>
                <a:spcPct val="2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Jaap Creation and Subscription </a:t>
            </a:r>
          </a:p>
          <a:p>
            <a:pPr marL="457200" indent="-457200">
              <a:lnSpc>
                <a:spcPct val="2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Jaap Count Entry and Editing </a:t>
            </a:r>
          </a:p>
          <a:p>
            <a:pPr marL="457200" indent="-457200">
              <a:lnSpc>
                <a:spcPct val="2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Monthly Jaap Count Reporting </a:t>
            </a:r>
          </a:p>
          <a:p>
            <a:pPr marL="457200" indent="-457200">
              <a:lnSpc>
                <a:spcPct val="2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Total Jaap Count Aggregation </a:t>
            </a:r>
          </a:p>
          <a:p>
            <a:pPr marL="457200" indent="-457200">
              <a:lnSpc>
                <a:spcPct val="2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User Profile Management </a:t>
            </a:r>
          </a:p>
          <a:p>
            <a:pPr marL="457200" indent="-457200">
              <a:lnSpc>
                <a:spcPct val="2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Community Engagement Features </a:t>
            </a:r>
          </a:p>
          <a:p>
            <a:pPr marL="457200" indent="-457200">
              <a:lnSpc>
                <a:spcPct val="2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Admin Panel for System Management and Moderation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8418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
            <a:ext cx="18288000" cy="10287000"/>
          </a:xfrm>
          <a:prstGeom prst="rect">
            <a:avLst/>
          </a:prstGeom>
        </p:spPr>
      </p:pic>
      <p:sp>
        <p:nvSpPr>
          <p:cNvPr id="24" name="object 5"/>
          <p:cNvSpPr txBox="1">
            <a:spLocks noGrp="1"/>
          </p:cNvSpPr>
          <p:nvPr>
            <p:ph type="title"/>
          </p:nvPr>
        </p:nvSpPr>
        <p:spPr>
          <a:xfrm>
            <a:off x="5257800" y="1119092"/>
            <a:ext cx="7772399" cy="935513"/>
          </a:xfrm>
          <a:prstGeom prst="rect">
            <a:avLst/>
          </a:prstGeom>
        </p:spPr>
        <p:txBody>
          <a:bodyPr vert="horz" wrap="square" lIns="0" tIns="12065" rIns="0" bIns="0" rtlCol="0">
            <a:spAutoFit/>
          </a:bodyPr>
          <a:lstStyle/>
          <a:p>
            <a:pPr marL="12700" algn="ctr">
              <a:lnSpc>
                <a:spcPct val="100000"/>
              </a:lnSpc>
              <a:spcBef>
                <a:spcPts val="95"/>
              </a:spcBef>
            </a:pPr>
            <a:r>
              <a:rPr lang="en-US" sz="6000" b="1" dirty="0" smtClean="0">
                <a:latin typeface="Times New Roman" panose="02020603050405020304" pitchFamily="18" charset="0"/>
                <a:cs typeface="Times New Roman" panose="02020603050405020304" pitchFamily="18" charset="0"/>
              </a:rPr>
              <a:t>Modules </a:t>
            </a:r>
            <a:endParaRPr sz="60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1562099" y="2330450"/>
            <a:ext cx="15163800" cy="6777997"/>
          </a:xfrm>
          <a:prstGeom prst="rect">
            <a:avLst/>
          </a:prstGeom>
          <a:noFill/>
        </p:spPr>
        <p:txBody>
          <a:bodyPr wrap="square" rtlCol="0" anchor="ctr" anchorCtr="0">
            <a:noAutofit/>
          </a:bodyPr>
          <a:lstStyle/>
          <a:p>
            <a:pPr marL="514350" indent="-514350" algn="l">
              <a:lnSpc>
                <a:spcPct val="200000"/>
              </a:lnSpc>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User Management.</a:t>
            </a:r>
          </a:p>
          <a:p>
            <a:pPr marL="514350" indent="-514350" algn="l">
              <a:lnSpc>
                <a:spcPct val="200000"/>
              </a:lnSpc>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Member Management.</a:t>
            </a:r>
          </a:p>
          <a:p>
            <a:pPr marL="514350" indent="-514350" algn="l">
              <a:lnSpc>
                <a:spcPct val="200000"/>
              </a:lnSpc>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Search Management.</a:t>
            </a:r>
          </a:p>
          <a:p>
            <a:pPr marL="514350" indent="-514350" algn="l">
              <a:lnSpc>
                <a:spcPct val="200000"/>
              </a:lnSpc>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Subscription Management .</a:t>
            </a:r>
          </a:p>
          <a:p>
            <a:pPr marL="514350" indent="-514350" algn="l">
              <a:lnSpc>
                <a:spcPct val="200000"/>
              </a:lnSpc>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Jaap Management.</a:t>
            </a:r>
          </a:p>
          <a:p>
            <a:pPr marL="514350" indent="-514350" algn="l">
              <a:lnSpc>
                <a:spcPct val="200000"/>
              </a:lnSpc>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Jaap Count Management.</a:t>
            </a:r>
          </a:p>
          <a:p>
            <a:pPr marL="514350" indent="-514350" algn="l">
              <a:lnSpc>
                <a:spcPct val="200000"/>
              </a:lnSpc>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Community </a:t>
            </a:r>
            <a:r>
              <a:rPr lang="en-US" sz="2800" b="1" dirty="0">
                <a:latin typeface="Times New Roman" panose="02020603050405020304" pitchFamily="18" charset="0"/>
                <a:cs typeface="Times New Roman" panose="02020603050405020304" pitchFamily="18" charset="0"/>
              </a:rPr>
              <a:t>Progress</a:t>
            </a:r>
            <a:r>
              <a:rPr lang="en-US" sz="2800" dirty="0"/>
              <a:t> </a:t>
            </a:r>
            <a:r>
              <a:rPr lang="en-US" sz="2800" b="1" dirty="0" smtClean="0">
                <a:latin typeface="Times New Roman" panose="02020603050405020304" pitchFamily="18" charset="0"/>
                <a:cs typeface="Times New Roman" panose="02020603050405020304" pitchFamily="18" charset="0"/>
              </a:rPr>
              <a:t>Management</a:t>
            </a:r>
            <a:endParaRPr lang="en-US" sz="2800" b="1"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object 2"/>
          <p:cNvPicPr/>
          <p:nvPr/>
        </p:nvPicPr>
        <p:blipFill>
          <a:blip r:embed="rId2" cstate="print"/>
          <a:stretch>
            <a:fillRect/>
          </a:stretch>
        </p:blipFill>
        <p:spPr>
          <a:xfrm>
            <a:off x="0" y="-1"/>
            <a:ext cx="18288000" cy="10287000"/>
          </a:xfrm>
          <a:prstGeom prst="rect">
            <a:avLst/>
          </a:prstGeom>
        </p:spPr>
      </p:pic>
      <p:sp>
        <p:nvSpPr>
          <p:cNvPr id="16" name="object 5"/>
          <p:cNvSpPr txBox="1">
            <a:spLocks noGrp="1"/>
          </p:cNvSpPr>
          <p:nvPr>
            <p:ph type="title"/>
          </p:nvPr>
        </p:nvSpPr>
        <p:spPr>
          <a:xfrm>
            <a:off x="5257800" y="1119092"/>
            <a:ext cx="7772399" cy="935513"/>
          </a:xfrm>
          <a:prstGeom prst="rect">
            <a:avLst/>
          </a:prstGeom>
        </p:spPr>
        <p:txBody>
          <a:bodyPr vert="horz" wrap="square" lIns="0" tIns="12065" rIns="0" bIns="0" rtlCol="0">
            <a:spAutoFit/>
          </a:bodyPr>
          <a:lstStyle/>
          <a:p>
            <a:pPr marL="12700" algn="ctr">
              <a:lnSpc>
                <a:spcPct val="100000"/>
              </a:lnSpc>
              <a:spcBef>
                <a:spcPts val="95"/>
              </a:spcBef>
            </a:pPr>
            <a:r>
              <a:rPr lang="en-US" sz="6000" b="1" dirty="0" smtClean="0">
                <a:latin typeface="Times New Roman" panose="02020603050405020304" pitchFamily="18" charset="0"/>
                <a:cs typeface="Times New Roman" panose="02020603050405020304" pitchFamily="18" charset="0"/>
              </a:rPr>
              <a:t>Operating environment</a:t>
            </a:r>
            <a:endParaRPr sz="6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1562099" y="3173698"/>
            <a:ext cx="15163800" cy="6167152"/>
          </a:xfrm>
          <a:prstGeom prst="rect">
            <a:avLst/>
          </a:prstGeom>
          <a:noFill/>
        </p:spPr>
        <p:txBody>
          <a:bodyPr wrap="square" rtlCol="0" anchor="ctr" anchorCtr="0">
            <a:normAutofit lnSpcReduction="10000"/>
          </a:bodyPr>
          <a:lstStyle/>
          <a:p>
            <a:pPr>
              <a:lnSpc>
                <a:spcPct val="200000"/>
              </a:lnSpc>
            </a:pPr>
            <a:r>
              <a:rPr lang="en-US" sz="3200" b="1" dirty="0" smtClean="0">
                <a:latin typeface="Times New Roman" panose="02020603050405020304" pitchFamily="18" charset="0"/>
                <a:cs typeface="Times New Roman" panose="02020603050405020304" pitchFamily="18" charset="0"/>
              </a:rPr>
              <a:t>Hardware </a:t>
            </a:r>
          </a:p>
          <a:p>
            <a:pPr marL="514350" indent="-514350">
              <a:lnSpc>
                <a:spcPct val="2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RAM: Minimum 2 GB. </a:t>
            </a:r>
          </a:p>
          <a:p>
            <a:pPr marL="514350" indent="-514350">
              <a:lnSpc>
                <a:spcPct val="2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Disk Space: Minimum 1GB.</a:t>
            </a:r>
          </a:p>
          <a:p>
            <a:pPr marL="514350" indent="-514350">
              <a:lnSpc>
                <a:spcPct val="2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Processor: Pentium-2, 3, 4 and above. </a:t>
            </a:r>
          </a:p>
          <a:p>
            <a:pPr>
              <a:lnSpc>
                <a:spcPct val="200000"/>
              </a:lnSpc>
            </a:pPr>
            <a:endParaRPr lang="en-US" sz="2800" dirty="0" smtClean="0">
              <a:latin typeface="Times New Roman" panose="02020603050405020304" pitchFamily="18" charset="0"/>
              <a:cs typeface="Times New Roman" panose="02020603050405020304" pitchFamily="18" charset="0"/>
            </a:endParaRPr>
          </a:p>
          <a:p>
            <a:pPr>
              <a:lnSpc>
                <a:spcPct val="200000"/>
              </a:lnSpc>
            </a:pPr>
            <a:r>
              <a:rPr lang="en-US" sz="3200" b="1" dirty="0" smtClean="0">
                <a:latin typeface="Times New Roman" panose="02020603050405020304" pitchFamily="18" charset="0"/>
                <a:cs typeface="Times New Roman" panose="02020603050405020304" pitchFamily="18" charset="0"/>
              </a:rPr>
              <a:t>Software </a:t>
            </a:r>
            <a:endParaRPr lang="en-US" sz="3200" b="1" dirty="0">
              <a:latin typeface="Times New Roman" panose="02020603050405020304" pitchFamily="18" charset="0"/>
              <a:cs typeface="Times New Roman" panose="02020603050405020304" pitchFamily="18" charset="0"/>
            </a:endParaRPr>
          </a:p>
          <a:p>
            <a:pPr marL="457200" indent="-457200">
              <a:lnSpc>
                <a:spcPct val="2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Operating System: Windows 7 &amp; above.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5181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B563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TotalTime>
  <Words>1605</Words>
  <Application>Microsoft Office PowerPoint</Application>
  <PresentationFormat>Custom</PresentationFormat>
  <Paragraphs>281</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Georgia</vt:lpstr>
      <vt:lpstr>Mangal</vt:lpstr>
      <vt:lpstr>Times New Roman</vt:lpstr>
      <vt:lpstr>Verdana</vt:lpstr>
      <vt:lpstr>Office Theme</vt:lpstr>
      <vt:lpstr>Jaap System</vt:lpstr>
      <vt:lpstr>Introduction</vt:lpstr>
      <vt:lpstr>Existing System</vt:lpstr>
      <vt:lpstr>Need Of System</vt:lpstr>
      <vt:lpstr>Proposed System</vt:lpstr>
      <vt:lpstr>Objective of System</vt:lpstr>
      <vt:lpstr>Scope of System</vt:lpstr>
      <vt:lpstr>Modules </vt:lpstr>
      <vt:lpstr>Operating environment</vt:lpstr>
      <vt:lpstr>Technology used</vt:lpstr>
      <vt:lpstr>Analysis and design</vt:lpstr>
      <vt:lpstr>PowerPoint Presentation</vt:lpstr>
      <vt:lpstr>PowerPoint Presentation</vt:lpstr>
      <vt:lpstr>PowerPoint Presentation</vt:lpstr>
      <vt:lpstr>Class Diagram</vt:lpstr>
      <vt:lpstr>ER Diagram</vt:lpstr>
      <vt:lpstr>Data Flow Diagram</vt:lpstr>
      <vt:lpstr>Activity Diagram</vt:lpstr>
      <vt:lpstr>Use Case Diagram</vt:lpstr>
      <vt:lpstr>Deployment Diagram</vt:lpstr>
      <vt:lpstr>Data dictionary</vt:lpstr>
      <vt:lpstr>Data dictionary</vt:lpstr>
      <vt:lpstr>Data dictionary</vt:lpstr>
      <vt:lpstr>Data dictionary</vt:lpstr>
      <vt:lpstr>Data dictionary</vt:lpstr>
      <vt:lpstr>Drawback and limitations</vt:lpstr>
      <vt:lpstr>Proposed Enhancement</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Jaap Counting System</dc:title>
  <cp:lastModifiedBy>lenovo</cp:lastModifiedBy>
  <cp:revision>26</cp:revision>
  <dcterms:created xsi:type="dcterms:W3CDTF">2024-05-03T08:16:12Z</dcterms:created>
  <dcterms:modified xsi:type="dcterms:W3CDTF">2024-05-27T11:50:14Z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2024-05-03T00:00:00Z</vt:filetime>
  </property>
  <property fmtid="{D5CDD505-2E9C-101B-9397-08002B2CF9AE}" pid="3" name="Creator">
    <vt:lpwstr>Chromium</vt:lpwstr>
  </property>
  <property fmtid="{D5CDD505-2E9C-101B-9397-08002B2CF9AE}" pid="4" name="LastSaved">
    <vt:filetime>2024-05-03T00:00:00Z</vt:filetime>
  </property>
  <property fmtid="{D5CDD505-2E9C-101B-9397-08002B2CF9AE}" pid="5" name="Producer">
    <vt:lpwstr>GPL Ghostscript 10.02.0</vt:lpwstr>
  </property>
</Properties>
</file>