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65" r:id="rId4"/>
    <p:sldId id="266" r:id="rId5"/>
    <p:sldId id="267" r:id="rId6"/>
    <p:sldId id="268" r:id="rId7"/>
    <p:sldId id="269" r:id="rId8"/>
    <p:sldId id="270" r:id="rId9"/>
    <p:sldId id="271" r:id="rId10"/>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AA79AD-BE1D-4424-A379-119528A8C846}" v="21" dt="2024-09-05T19:35:47.6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KAR RAHATE" userId="abf0a4dd6ee1741e" providerId="LiveId" clId="{97AA79AD-BE1D-4424-A379-119528A8C846}"/>
    <pc:docChg chg="undo redo custSel addSld delSld modSld">
      <pc:chgData name="OMKAR RAHATE" userId="abf0a4dd6ee1741e" providerId="LiveId" clId="{97AA79AD-BE1D-4424-A379-119528A8C846}" dt="2024-09-05T19:38:14.064" v="809" actId="255"/>
      <pc:docMkLst>
        <pc:docMk/>
      </pc:docMkLst>
      <pc:sldChg chg="addSp delSp modSp mod">
        <pc:chgData name="OMKAR RAHATE" userId="abf0a4dd6ee1741e" providerId="LiveId" clId="{97AA79AD-BE1D-4424-A379-119528A8C846}" dt="2024-09-05T19:02:44.189" v="174" actId="14100"/>
        <pc:sldMkLst>
          <pc:docMk/>
          <pc:sldMk cId="0" sldId="256"/>
        </pc:sldMkLst>
        <pc:spChg chg="mod">
          <ac:chgData name="OMKAR RAHATE" userId="abf0a4dd6ee1741e" providerId="LiveId" clId="{97AA79AD-BE1D-4424-A379-119528A8C846}" dt="2024-09-05T18:47:08.402" v="7" actId="207"/>
          <ac:spMkLst>
            <pc:docMk/>
            <pc:sldMk cId="0" sldId="256"/>
            <ac:spMk id="3" creationId="{00000000-0000-0000-0000-000000000000}"/>
          </ac:spMkLst>
        </pc:spChg>
        <pc:spChg chg="mod">
          <ac:chgData name="OMKAR RAHATE" userId="abf0a4dd6ee1741e" providerId="LiveId" clId="{97AA79AD-BE1D-4424-A379-119528A8C846}" dt="2024-09-05T18:56:18.448" v="98" actId="113"/>
          <ac:spMkLst>
            <pc:docMk/>
            <pc:sldMk cId="0" sldId="256"/>
            <ac:spMk id="4" creationId="{00000000-0000-0000-0000-000000000000}"/>
          </ac:spMkLst>
        </pc:spChg>
        <pc:spChg chg="del">
          <ac:chgData name="OMKAR RAHATE" userId="abf0a4dd6ee1741e" providerId="LiveId" clId="{97AA79AD-BE1D-4424-A379-119528A8C846}" dt="2024-09-05T18:49:13.427" v="30" actId="478"/>
          <ac:spMkLst>
            <pc:docMk/>
            <pc:sldMk cId="0" sldId="256"/>
            <ac:spMk id="5" creationId="{00000000-0000-0000-0000-000000000000}"/>
          </ac:spMkLst>
        </pc:spChg>
        <pc:spChg chg="mod">
          <ac:chgData name="OMKAR RAHATE" userId="abf0a4dd6ee1741e" providerId="LiveId" clId="{97AA79AD-BE1D-4424-A379-119528A8C846}" dt="2024-09-05T18:56:22.588" v="99" actId="113"/>
          <ac:spMkLst>
            <pc:docMk/>
            <pc:sldMk cId="0" sldId="256"/>
            <ac:spMk id="7" creationId="{00000000-0000-0000-0000-000000000000}"/>
          </ac:spMkLst>
        </pc:spChg>
        <pc:picChg chg="add del mod ord">
          <ac:chgData name="OMKAR RAHATE" userId="abf0a4dd6ee1741e" providerId="LiveId" clId="{97AA79AD-BE1D-4424-A379-119528A8C846}" dt="2024-09-05T19:01:17.672" v="162"/>
          <ac:picMkLst>
            <pc:docMk/>
            <pc:sldMk cId="0" sldId="256"/>
            <ac:picMk id="2" creationId="{00000000-0000-0000-0000-000000000000}"/>
          </ac:picMkLst>
        </pc:picChg>
        <pc:picChg chg="del">
          <ac:chgData name="OMKAR RAHATE" userId="abf0a4dd6ee1741e" providerId="LiveId" clId="{97AA79AD-BE1D-4424-A379-119528A8C846}" dt="2024-09-05T18:49:11.010" v="29" actId="478"/>
          <ac:picMkLst>
            <pc:docMk/>
            <pc:sldMk cId="0" sldId="256"/>
            <ac:picMk id="6" creationId="{00000000-0000-0000-0000-000000000000}"/>
          </ac:picMkLst>
        </pc:picChg>
        <pc:picChg chg="add mod">
          <ac:chgData name="OMKAR RAHATE" userId="abf0a4dd6ee1741e" providerId="LiveId" clId="{97AA79AD-BE1D-4424-A379-119528A8C846}" dt="2024-09-05T18:46:36.198" v="3" actId="1076"/>
          <ac:picMkLst>
            <pc:docMk/>
            <pc:sldMk cId="0" sldId="256"/>
            <ac:picMk id="8" creationId="{37C30988-9352-DCA4-DFBD-551ABBA7E650}"/>
          </ac:picMkLst>
        </pc:picChg>
        <pc:picChg chg="add del mod">
          <ac:chgData name="OMKAR RAHATE" userId="abf0a4dd6ee1741e" providerId="LiveId" clId="{97AA79AD-BE1D-4424-A379-119528A8C846}" dt="2024-09-05T19:02:29.673" v="170" actId="478"/>
          <ac:picMkLst>
            <pc:docMk/>
            <pc:sldMk cId="0" sldId="256"/>
            <ac:picMk id="9" creationId="{C342498B-2243-7ECD-CCA2-8FE2EEB785F5}"/>
          </ac:picMkLst>
        </pc:picChg>
        <pc:picChg chg="add mod">
          <ac:chgData name="OMKAR RAHATE" userId="abf0a4dd6ee1741e" providerId="LiveId" clId="{97AA79AD-BE1D-4424-A379-119528A8C846}" dt="2024-09-05T19:02:44.189" v="174" actId="14100"/>
          <ac:picMkLst>
            <pc:docMk/>
            <pc:sldMk cId="0" sldId="256"/>
            <ac:picMk id="10" creationId="{5DE48F3D-6084-044E-56B5-FF930BBFF5E8}"/>
          </ac:picMkLst>
        </pc:picChg>
      </pc:sldChg>
      <pc:sldChg chg="delSp modSp mod">
        <pc:chgData name="OMKAR RAHATE" userId="abf0a4dd6ee1741e" providerId="LiveId" clId="{97AA79AD-BE1D-4424-A379-119528A8C846}" dt="2024-09-05T19:11:07.785" v="259" actId="255"/>
        <pc:sldMkLst>
          <pc:docMk/>
          <pc:sldMk cId="0" sldId="257"/>
        </pc:sldMkLst>
        <pc:spChg chg="mod">
          <ac:chgData name="OMKAR RAHATE" userId="abf0a4dd6ee1741e" providerId="LiveId" clId="{97AA79AD-BE1D-4424-A379-119528A8C846}" dt="2024-09-05T18:56:47.804" v="103" actId="14100"/>
          <ac:spMkLst>
            <pc:docMk/>
            <pc:sldMk cId="0" sldId="257"/>
            <ac:spMk id="3" creationId="{00000000-0000-0000-0000-000000000000}"/>
          </ac:spMkLst>
        </pc:spChg>
        <pc:spChg chg="del mod">
          <ac:chgData name="OMKAR RAHATE" userId="abf0a4dd6ee1741e" providerId="LiveId" clId="{97AA79AD-BE1D-4424-A379-119528A8C846}" dt="2024-09-05T18:51:47.409" v="58" actId="478"/>
          <ac:spMkLst>
            <pc:docMk/>
            <pc:sldMk cId="0" sldId="257"/>
            <ac:spMk id="4" creationId="{00000000-0000-0000-0000-000000000000}"/>
          </ac:spMkLst>
        </pc:spChg>
        <pc:spChg chg="mod">
          <ac:chgData name="OMKAR RAHATE" userId="abf0a4dd6ee1741e" providerId="LiveId" clId="{97AA79AD-BE1D-4424-A379-119528A8C846}" dt="2024-09-05T19:11:02.778" v="258" actId="255"/>
          <ac:spMkLst>
            <pc:docMk/>
            <pc:sldMk cId="0" sldId="257"/>
            <ac:spMk id="5" creationId="{00000000-0000-0000-0000-000000000000}"/>
          </ac:spMkLst>
        </pc:spChg>
        <pc:spChg chg="mod">
          <ac:chgData name="OMKAR RAHATE" userId="abf0a4dd6ee1741e" providerId="LiveId" clId="{97AA79AD-BE1D-4424-A379-119528A8C846}" dt="2024-09-05T19:01:31.552" v="164" actId="1076"/>
          <ac:spMkLst>
            <pc:docMk/>
            <pc:sldMk cId="0" sldId="257"/>
            <ac:spMk id="6" creationId="{00000000-0000-0000-0000-000000000000}"/>
          </ac:spMkLst>
        </pc:spChg>
        <pc:spChg chg="del">
          <ac:chgData name="OMKAR RAHATE" userId="abf0a4dd6ee1741e" providerId="LiveId" clId="{97AA79AD-BE1D-4424-A379-119528A8C846}" dt="2024-09-05T18:51:49.517" v="59" actId="478"/>
          <ac:spMkLst>
            <pc:docMk/>
            <pc:sldMk cId="0" sldId="257"/>
            <ac:spMk id="7" creationId="{00000000-0000-0000-0000-000000000000}"/>
          </ac:spMkLst>
        </pc:spChg>
        <pc:spChg chg="mod">
          <ac:chgData name="OMKAR RAHATE" userId="abf0a4dd6ee1741e" providerId="LiveId" clId="{97AA79AD-BE1D-4424-A379-119528A8C846}" dt="2024-09-05T19:11:07.785" v="259" actId="255"/>
          <ac:spMkLst>
            <pc:docMk/>
            <pc:sldMk cId="0" sldId="257"/>
            <ac:spMk id="8" creationId="{00000000-0000-0000-0000-000000000000}"/>
          </ac:spMkLst>
        </pc:spChg>
        <pc:spChg chg="mod">
          <ac:chgData name="OMKAR RAHATE" userId="abf0a4dd6ee1741e" providerId="LiveId" clId="{97AA79AD-BE1D-4424-A379-119528A8C846}" dt="2024-09-05T19:01:39.818" v="166" actId="1076"/>
          <ac:spMkLst>
            <pc:docMk/>
            <pc:sldMk cId="0" sldId="257"/>
            <ac:spMk id="9" creationId="{00000000-0000-0000-0000-000000000000}"/>
          </ac:spMkLst>
        </pc:spChg>
        <pc:picChg chg="mod ord">
          <ac:chgData name="OMKAR RAHATE" userId="abf0a4dd6ee1741e" providerId="LiveId" clId="{97AA79AD-BE1D-4424-A379-119528A8C846}" dt="2024-09-05T19:01:24.808" v="163"/>
          <ac:picMkLst>
            <pc:docMk/>
            <pc:sldMk cId="0" sldId="257"/>
            <ac:picMk id="2" creationId="{00000000-0000-0000-0000-000000000000}"/>
          </ac:picMkLst>
        </pc:picChg>
      </pc:sldChg>
      <pc:sldChg chg="delSp del mod">
        <pc:chgData name="OMKAR RAHATE" userId="abf0a4dd6ee1741e" providerId="LiveId" clId="{97AA79AD-BE1D-4424-A379-119528A8C846}" dt="2024-09-05T19:03:26.268" v="177" actId="47"/>
        <pc:sldMkLst>
          <pc:docMk/>
          <pc:sldMk cId="0" sldId="258"/>
        </pc:sldMkLst>
        <pc:picChg chg="del">
          <ac:chgData name="OMKAR RAHATE" userId="abf0a4dd6ee1741e" providerId="LiveId" clId="{97AA79AD-BE1D-4424-A379-119528A8C846}" dt="2024-09-05T18:54:42.178" v="84" actId="478"/>
          <ac:picMkLst>
            <pc:docMk/>
            <pc:sldMk cId="0" sldId="258"/>
            <ac:picMk id="2" creationId="{00000000-0000-0000-0000-000000000000}"/>
          </ac:picMkLst>
        </pc:picChg>
      </pc:sldChg>
      <pc:sldChg chg="del">
        <pc:chgData name="OMKAR RAHATE" userId="abf0a4dd6ee1741e" providerId="LiveId" clId="{97AA79AD-BE1D-4424-A379-119528A8C846}" dt="2024-09-05T19:08:13.919" v="236" actId="47"/>
        <pc:sldMkLst>
          <pc:docMk/>
          <pc:sldMk cId="0" sldId="259"/>
        </pc:sldMkLst>
      </pc:sldChg>
      <pc:sldChg chg="del">
        <pc:chgData name="OMKAR RAHATE" userId="abf0a4dd6ee1741e" providerId="LiveId" clId="{97AA79AD-BE1D-4424-A379-119528A8C846}" dt="2024-09-05T19:13:37.814" v="285" actId="47"/>
        <pc:sldMkLst>
          <pc:docMk/>
          <pc:sldMk cId="0" sldId="260"/>
        </pc:sldMkLst>
      </pc:sldChg>
      <pc:sldChg chg="del">
        <pc:chgData name="OMKAR RAHATE" userId="abf0a4dd6ee1741e" providerId="LiveId" clId="{97AA79AD-BE1D-4424-A379-119528A8C846}" dt="2024-09-05T19:27:29.802" v="680" actId="47"/>
        <pc:sldMkLst>
          <pc:docMk/>
          <pc:sldMk cId="0" sldId="261"/>
        </pc:sldMkLst>
      </pc:sldChg>
      <pc:sldChg chg="del">
        <pc:chgData name="OMKAR RAHATE" userId="abf0a4dd6ee1741e" providerId="LiveId" clId="{97AA79AD-BE1D-4424-A379-119528A8C846}" dt="2024-09-05T19:31:08.653" v="715" actId="47"/>
        <pc:sldMkLst>
          <pc:docMk/>
          <pc:sldMk cId="0" sldId="262"/>
        </pc:sldMkLst>
      </pc:sldChg>
      <pc:sldChg chg="del">
        <pc:chgData name="OMKAR RAHATE" userId="abf0a4dd6ee1741e" providerId="LiveId" clId="{97AA79AD-BE1D-4424-A379-119528A8C846}" dt="2024-09-05T19:35:24.225" v="769" actId="47"/>
        <pc:sldMkLst>
          <pc:docMk/>
          <pc:sldMk cId="0" sldId="263"/>
        </pc:sldMkLst>
      </pc:sldChg>
      <pc:sldChg chg="del">
        <pc:chgData name="OMKAR RAHATE" userId="abf0a4dd6ee1741e" providerId="LiveId" clId="{97AA79AD-BE1D-4424-A379-119528A8C846}" dt="2024-09-05T19:37:11.418" v="799" actId="47"/>
        <pc:sldMkLst>
          <pc:docMk/>
          <pc:sldMk cId="0" sldId="264"/>
        </pc:sldMkLst>
      </pc:sldChg>
      <pc:sldChg chg="delSp modSp add mod">
        <pc:chgData name="OMKAR RAHATE" userId="abf0a4dd6ee1741e" providerId="LiveId" clId="{97AA79AD-BE1D-4424-A379-119528A8C846}" dt="2024-09-05T19:06:06.112" v="203" actId="1076"/>
        <pc:sldMkLst>
          <pc:docMk/>
          <pc:sldMk cId="3967704955" sldId="265"/>
        </pc:sldMkLst>
        <pc:spChg chg="mod">
          <ac:chgData name="OMKAR RAHATE" userId="abf0a4dd6ee1741e" providerId="LiveId" clId="{97AA79AD-BE1D-4424-A379-119528A8C846}" dt="2024-09-05T19:06:06.112" v="203" actId="1076"/>
          <ac:spMkLst>
            <pc:docMk/>
            <pc:sldMk cId="3967704955" sldId="265"/>
            <ac:spMk id="3" creationId="{00000000-0000-0000-0000-000000000000}"/>
          </ac:spMkLst>
        </pc:spChg>
        <pc:spChg chg="del mod">
          <ac:chgData name="OMKAR RAHATE" userId="abf0a4dd6ee1741e" providerId="LiveId" clId="{97AA79AD-BE1D-4424-A379-119528A8C846}" dt="2024-09-05T18:55:21.689" v="90" actId="478"/>
          <ac:spMkLst>
            <pc:docMk/>
            <pc:sldMk cId="3967704955" sldId="265"/>
            <ac:spMk id="5" creationId="{00000000-0000-0000-0000-000000000000}"/>
          </ac:spMkLst>
        </pc:spChg>
        <pc:spChg chg="mod">
          <ac:chgData name="OMKAR RAHATE" userId="abf0a4dd6ee1741e" providerId="LiveId" clId="{97AA79AD-BE1D-4424-A379-119528A8C846}" dt="2024-09-05T19:06:00.402" v="202" actId="1076"/>
          <ac:spMkLst>
            <pc:docMk/>
            <pc:sldMk cId="3967704955" sldId="265"/>
            <ac:spMk id="6" creationId="{00000000-0000-0000-0000-000000000000}"/>
          </ac:spMkLst>
        </pc:spChg>
        <pc:spChg chg="del">
          <ac:chgData name="OMKAR RAHATE" userId="abf0a4dd6ee1741e" providerId="LiveId" clId="{97AA79AD-BE1D-4424-A379-119528A8C846}" dt="2024-09-05T18:55:47.995" v="94" actId="478"/>
          <ac:spMkLst>
            <pc:docMk/>
            <pc:sldMk cId="3967704955" sldId="265"/>
            <ac:spMk id="8" creationId="{00000000-0000-0000-0000-000000000000}"/>
          </ac:spMkLst>
        </pc:spChg>
        <pc:spChg chg="del">
          <ac:chgData name="OMKAR RAHATE" userId="abf0a4dd6ee1741e" providerId="LiveId" clId="{97AA79AD-BE1D-4424-A379-119528A8C846}" dt="2024-09-05T18:56:03.997" v="96" actId="478"/>
          <ac:spMkLst>
            <pc:docMk/>
            <pc:sldMk cId="3967704955" sldId="265"/>
            <ac:spMk id="9" creationId="{00000000-0000-0000-0000-000000000000}"/>
          </ac:spMkLst>
        </pc:spChg>
        <pc:picChg chg="mod">
          <ac:chgData name="OMKAR RAHATE" userId="abf0a4dd6ee1741e" providerId="LiveId" clId="{97AA79AD-BE1D-4424-A379-119528A8C846}" dt="2024-09-05T19:05:52.028" v="201" actId="1076"/>
          <ac:picMkLst>
            <pc:docMk/>
            <pc:sldMk cId="3967704955" sldId="265"/>
            <ac:picMk id="2" creationId="{00000000-0000-0000-0000-000000000000}"/>
          </ac:picMkLst>
        </pc:picChg>
      </pc:sldChg>
      <pc:sldChg chg="modSp add mod">
        <pc:chgData name="OMKAR RAHATE" userId="abf0a4dd6ee1741e" providerId="LiveId" clId="{97AA79AD-BE1D-4424-A379-119528A8C846}" dt="2024-09-05T19:11:32.255" v="261" actId="5793"/>
        <pc:sldMkLst>
          <pc:docMk/>
          <pc:sldMk cId="4117623381" sldId="266"/>
        </pc:sldMkLst>
        <pc:spChg chg="mod">
          <ac:chgData name="OMKAR RAHATE" userId="abf0a4dd6ee1741e" providerId="LiveId" clId="{97AA79AD-BE1D-4424-A379-119528A8C846}" dt="2024-09-05T19:03:48.130" v="180" actId="207"/>
          <ac:spMkLst>
            <pc:docMk/>
            <pc:sldMk cId="4117623381" sldId="266"/>
            <ac:spMk id="3" creationId="{00000000-0000-0000-0000-000000000000}"/>
          </ac:spMkLst>
        </pc:spChg>
        <pc:spChg chg="mod">
          <ac:chgData name="OMKAR RAHATE" userId="abf0a4dd6ee1741e" providerId="LiveId" clId="{97AA79AD-BE1D-4424-A379-119528A8C846}" dt="2024-09-05T19:11:32.255" v="261" actId="5793"/>
          <ac:spMkLst>
            <pc:docMk/>
            <pc:sldMk cId="4117623381" sldId="266"/>
            <ac:spMk id="6" creationId="{00000000-0000-0000-0000-000000000000}"/>
          </ac:spMkLst>
        </pc:spChg>
      </pc:sldChg>
      <pc:sldChg chg="addSp delSp modSp add mod">
        <pc:chgData name="OMKAR RAHATE" userId="abf0a4dd6ee1741e" providerId="LiveId" clId="{97AA79AD-BE1D-4424-A379-119528A8C846}" dt="2024-09-05T19:13:13.926" v="284" actId="1076"/>
        <pc:sldMkLst>
          <pc:docMk/>
          <pc:sldMk cId="861443344" sldId="267"/>
        </pc:sldMkLst>
        <pc:spChg chg="mod">
          <ac:chgData name="OMKAR RAHATE" userId="abf0a4dd6ee1741e" providerId="LiveId" clId="{97AA79AD-BE1D-4424-A379-119528A8C846}" dt="2024-09-05T19:08:25.561" v="238" actId="207"/>
          <ac:spMkLst>
            <pc:docMk/>
            <pc:sldMk cId="861443344" sldId="267"/>
            <ac:spMk id="3" creationId="{00000000-0000-0000-0000-000000000000}"/>
          </ac:spMkLst>
        </pc:spChg>
        <pc:spChg chg="add mod">
          <ac:chgData name="OMKAR RAHATE" userId="abf0a4dd6ee1741e" providerId="LiveId" clId="{97AA79AD-BE1D-4424-A379-119528A8C846}" dt="2024-09-05T19:11:58.781" v="268" actId="313"/>
          <ac:spMkLst>
            <pc:docMk/>
            <pc:sldMk cId="861443344" sldId="267"/>
            <ac:spMk id="4" creationId="{C6101DCF-EB60-4F89-A8E2-127113032C2D}"/>
          </ac:spMkLst>
        </pc:spChg>
        <pc:spChg chg="add mod">
          <ac:chgData name="OMKAR RAHATE" userId="abf0a4dd6ee1741e" providerId="LiveId" clId="{97AA79AD-BE1D-4424-A379-119528A8C846}" dt="2024-09-05T19:10:51.900" v="257" actId="2711"/>
          <ac:spMkLst>
            <pc:docMk/>
            <pc:sldMk cId="861443344" sldId="267"/>
            <ac:spMk id="5" creationId="{675CDBDC-FD81-888B-6955-998B48FAD2EA}"/>
          </ac:spMkLst>
        </pc:spChg>
        <pc:spChg chg="del mod">
          <ac:chgData name="OMKAR RAHATE" userId="abf0a4dd6ee1741e" providerId="LiveId" clId="{97AA79AD-BE1D-4424-A379-119528A8C846}" dt="2024-09-05T19:10:28.861" v="252" actId="478"/>
          <ac:spMkLst>
            <pc:docMk/>
            <pc:sldMk cId="861443344" sldId="267"/>
            <ac:spMk id="6" creationId="{00000000-0000-0000-0000-000000000000}"/>
          </ac:spMkLst>
        </pc:spChg>
        <pc:spChg chg="add mod">
          <ac:chgData name="OMKAR RAHATE" userId="abf0a4dd6ee1741e" providerId="LiveId" clId="{97AA79AD-BE1D-4424-A379-119528A8C846}" dt="2024-09-05T19:13:13.926" v="284" actId="1076"/>
          <ac:spMkLst>
            <pc:docMk/>
            <pc:sldMk cId="861443344" sldId="267"/>
            <ac:spMk id="7" creationId="{A0C3B2F4-EE4B-383A-716F-B030BC949129}"/>
          </ac:spMkLst>
        </pc:spChg>
        <pc:spChg chg="add mod">
          <ac:chgData name="OMKAR RAHATE" userId="abf0a4dd6ee1741e" providerId="LiveId" clId="{97AA79AD-BE1D-4424-A379-119528A8C846}" dt="2024-09-05T19:13:04.938" v="283" actId="1076"/>
          <ac:spMkLst>
            <pc:docMk/>
            <pc:sldMk cId="861443344" sldId="267"/>
            <ac:spMk id="8" creationId="{9C1F7A0E-8D5B-B544-328B-2374872836AC}"/>
          </ac:spMkLst>
        </pc:spChg>
        <pc:picChg chg="mod">
          <ac:chgData name="OMKAR RAHATE" userId="abf0a4dd6ee1741e" providerId="LiveId" clId="{97AA79AD-BE1D-4424-A379-119528A8C846}" dt="2024-09-05T19:12:52.659" v="281" actId="1076"/>
          <ac:picMkLst>
            <pc:docMk/>
            <pc:sldMk cId="861443344" sldId="267"/>
            <ac:picMk id="2" creationId="{00000000-0000-0000-0000-000000000000}"/>
          </ac:picMkLst>
        </pc:picChg>
      </pc:sldChg>
      <pc:sldChg chg="delSp modSp add mod">
        <pc:chgData name="OMKAR RAHATE" userId="abf0a4dd6ee1741e" providerId="LiveId" clId="{97AA79AD-BE1D-4424-A379-119528A8C846}" dt="2024-09-05T19:26:56.855" v="678" actId="14100"/>
        <pc:sldMkLst>
          <pc:docMk/>
          <pc:sldMk cId="817823737" sldId="268"/>
        </pc:sldMkLst>
        <pc:spChg chg="mod">
          <ac:chgData name="OMKAR RAHATE" userId="abf0a4dd6ee1741e" providerId="LiveId" clId="{97AA79AD-BE1D-4424-A379-119528A8C846}" dt="2024-09-05T19:16:48.712" v="291" actId="207"/>
          <ac:spMkLst>
            <pc:docMk/>
            <pc:sldMk cId="817823737" sldId="268"/>
            <ac:spMk id="3" creationId="{00000000-0000-0000-0000-000000000000}"/>
          </ac:spMkLst>
        </pc:spChg>
        <pc:spChg chg="del">
          <ac:chgData name="OMKAR RAHATE" userId="abf0a4dd6ee1741e" providerId="LiveId" clId="{97AA79AD-BE1D-4424-A379-119528A8C846}" dt="2024-09-05T19:17:05.913" v="292" actId="478"/>
          <ac:spMkLst>
            <pc:docMk/>
            <pc:sldMk cId="817823737" sldId="268"/>
            <ac:spMk id="4" creationId="{C6101DCF-EB60-4F89-A8E2-127113032C2D}"/>
          </ac:spMkLst>
        </pc:spChg>
        <pc:spChg chg="mod">
          <ac:chgData name="OMKAR RAHATE" userId="abf0a4dd6ee1741e" providerId="LiveId" clId="{97AA79AD-BE1D-4424-A379-119528A8C846}" dt="2024-09-05T19:26:56.855" v="678" actId="14100"/>
          <ac:spMkLst>
            <pc:docMk/>
            <pc:sldMk cId="817823737" sldId="268"/>
            <ac:spMk id="5" creationId="{675CDBDC-FD81-888B-6955-998B48FAD2EA}"/>
          </ac:spMkLst>
        </pc:spChg>
        <pc:spChg chg="del">
          <ac:chgData name="OMKAR RAHATE" userId="abf0a4dd6ee1741e" providerId="LiveId" clId="{97AA79AD-BE1D-4424-A379-119528A8C846}" dt="2024-09-05T19:17:09.741" v="293" actId="478"/>
          <ac:spMkLst>
            <pc:docMk/>
            <pc:sldMk cId="817823737" sldId="268"/>
            <ac:spMk id="7" creationId="{A0C3B2F4-EE4B-383A-716F-B030BC949129}"/>
          </ac:spMkLst>
        </pc:spChg>
        <pc:spChg chg="del">
          <ac:chgData name="OMKAR RAHATE" userId="abf0a4dd6ee1741e" providerId="LiveId" clId="{97AA79AD-BE1D-4424-A379-119528A8C846}" dt="2024-09-05T19:17:12.815" v="294" actId="478"/>
          <ac:spMkLst>
            <pc:docMk/>
            <pc:sldMk cId="817823737" sldId="268"/>
            <ac:spMk id="8" creationId="{9C1F7A0E-8D5B-B544-328B-2374872836AC}"/>
          </ac:spMkLst>
        </pc:spChg>
      </pc:sldChg>
      <pc:sldChg chg="add del">
        <pc:chgData name="OMKAR RAHATE" userId="abf0a4dd6ee1741e" providerId="LiveId" clId="{97AA79AD-BE1D-4424-A379-119528A8C846}" dt="2024-09-05T19:08:04.019" v="233"/>
        <pc:sldMkLst>
          <pc:docMk/>
          <pc:sldMk cId="1212679247" sldId="268"/>
        </pc:sldMkLst>
      </pc:sldChg>
      <pc:sldChg chg="add del">
        <pc:chgData name="OMKAR RAHATE" userId="abf0a4dd6ee1741e" providerId="LiveId" clId="{97AA79AD-BE1D-4424-A379-119528A8C846}" dt="2024-09-05T19:08:09.262" v="235"/>
        <pc:sldMkLst>
          <pc:docMk/>
          <pc:sldMk cId="2342037283" sldId="268"/>
        </pc:sldMkLst>
      </pc:sldChg>
      <pc:sldChg chg="modSp add mod">
        <pc:chgData name="OMKAR RAHATE" userId="abf0a4dd6ee1741e" providerId="LiveId" clId="{97AA79AD-BE1D-4424-A379-119528A8C846}" dt="2024-09-05T19:30:54.151" v="713" actId="14100"/>
        <pc:sldMkLst>
          <pc:docMk/>
          <pc:sldMk cId="2330225166" sldId="269"/>
        </pc:sldMkLst>
        <pc:spChg chg="mod">
          <ac:chgData name="OMKAR RAHATE" userId="abf0a4dd6ee1741e" providerId="LiveId" clId="{97AA79AD-BE1D-4424-A379-119528A8C846}" dt="2024-09-05T19:29:08.281" v="711" actId="1076"/>
          <ac:spMkLst>
            <pc:docMk/>
            <pc:sldMk cId="2330225166" sldId="269"/>
            <ac:spMk id="3" creationId="{00000000-0000-0000-0000-000000000000}"/>
          </ac:spMkLst>
        </pc:spChg>
        <pc:spChg chg="mod">
          <ac:chgData name="OMKAR RAHATE" userId="abf0a4dd6ee1741e" providerId="LiveId" clId="{97AA79AD-BE1D-4424-A379-119528A8C846}" dt="2024-09-05T19:30:54.151" v="713" actId="14100"/>
          <ac:spMkLst>
            <pc:docMk/>
            <pc:sldMk cId="2330225166" sldId="269"/>
            <ac:spMk id="5" creationId="{675CDBDC-FD81-888B-6955-998B48FAD2EA}"/>
          </ac:spMkLst>
        </pc:spChg>
      </pc:sldChg>
      <pc:sldChg chg="modSp add mod">
        <pc:chgData name="OMKAR RAHATE" userId="abf0a4dd6ee1741e" providerId="LiveId" clId="{97AA79AD-BE1D-4424-A379-119528A8C846}" dt="2024-09-05T19:38:14.064" v="809" actId="255"/>
        <pc:sldMkLst>
          <pc:docMk/>
          <pc:sldMk cId="679674465" sldId="270"/>
        </pc:sldMkLst>
        <pc:spChg chg="mod">
          <ac:chgData name="OMKAR RAHATE" userId="abf0a4dd6ee1741e" providerId="LiveId" clId="{97AA79AD-BE1D-4424-A379-119528A8C846}" dt="2024-09-05T19:37:24.018" v="801" actId="1076"/>
          <ac:spMkLst>
            <pc:docMk/>
            <pc:sldMk cId="679674465" sldId="270"/>
            <ac:spMk id="3" creationId="{00000000-0000-0000-0000-000000000000}"/>
          </ac:spMkLst>
        </pc:spChg>
        <pc:spChg chg="mod">
          <ac:chgData name="OMKAR RAHATE" userId="abf0a4dd6ee1741e" providerId="LiveId" clId="{97AA79AD-BE1D-4424-A379-119528A8C846}" dt="2024-09-05T19:38:14.064" v="809" actId="255"/>
          <ac:spMkLst>
            <pc:docMk/>
            <pc:sldMk cId="679674465" sldId="270"/>
            <ac:spMk id="5" creationId="{675CDBDC-FD81-888B-6955-998B48FAD2EA}"/>
          </ac:spMkLst>
        </pc:spChg>
        <pc:picChg chg="mod">
          <ac:chgData name="OMKAR RAHATE" userId="abf0a4dd6ee1741e" providerId="LiveId" clId="{97AA79AD-BE1D-4424-A379-119528A8C846}" dt="2024-09-05T19:34:26.648" v="764" actId="1076"/>
          <ac:picMkLst>
            <pc:docMk/>
            <pc:sldMk cId="679674465" sldId="270"/>
            <ac:picMk id="2" creationId="{00000000-0000-0000-0000-000000000000}"/>
          </ac:picMkLst>
        </pc:picChg>
      </pc:sldChg>
      <pc:sldChg chg="modSp add mod">
        <pc:chgData name="OMKAR RAHATE" userId="abf0a4dd6ee1741e" providerId="LiveId" clId="{97AA79AD-BE1D-4424-A379-119528A8C846}" dt="2024-09-05T19:37:02.833" v="798" actId="5793"/>
        <pc:sldMkLst>
          <pc:docMk/>
          <pc:sldMk cId="1651358685" sldId="271"/>
        </pc:sldMkLst>
        <pc:spChg chg="mod">
          <ac:chgData name="OMKAR RAHATE" userId="abf0a4dd6ee1741e" providerId="LiveId" clId="{97AA79AD-BE1D-4424-A379-119528A8C846}" dt="2024-09-05T19:36:41.549" v="777" actId="1076"/>
          <ac:spMkLst>
            <pc:docMk/>
            <pc:sldMk cId="1651358685" sldId="271"/>
            <ac:spMk id="3" creationId="{00000000-0000-0000-0000-000000000000}"/>
          </ac:spMkLst>
        </pc:spChg>
        <pc:spChg chg="mod">
          <ac:chgData name="OMKAR RAHATE" userId="abf0a4dd6ee1741e" providerId="LiveId" clId="{97AA79AD-BE1D-4424-A379-119528A8C846}" dt="2024-09-05T19:37:02.833" v="798" actId="5793"/>
          <ac:spMkLst>
            <pc:docMk/>
            <pc:sldMk cId="1651358685" sldId="271"/>
            <ac:spMk id="5" creationId="{675CDBDC-FD81-888B-6955-998B48FAD2E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1158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410301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3736678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423476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790964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2316704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532341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470409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duotone>
              <a:schemeClr val="accent4">
                <a:shade val="45000"/>
                <a:satMod val="135000"/>
              </a:schemeClr>
              <a:prstClr val="white"/>
            </a:duotone>
          </a:blip>
          <a:stretch>
            <a:fillRect/>
          </a:stretch>
        </p:blipFill>
        <p:spPr>
          <a:xfrm>
            <a:off x="0" y="0"/>
            <a:ext cx="14630400" cy="8229600"/>
          </a:xfrm>
          <a:prstGeom prst="rect">
            <a:avLst/>
          </a:prstGeom>
        </p:spPr>
      </p:pic>
      <p:sp>
        <p:nvSpPr>
          <p:cNvPr id="3" name="Text 0"/>
          <p:cNvSpPr/>
          <p:nvPr/>
        </p:nvSpPr>
        <p:spPr>
          <a:xfrm>
            <a:off x="864037" y="1175742"/>
            <a:ext cx="7415927" cy="4008120"/>
          </a:xfrm>
          <a:prstGeom prst="rect">
            <a:avLst/>
          </a:prstGeom>
          <a:noFill/>
          <a:ln/>
        </p:spPr>
        <p:txBody>
          <a:bodyPr wrap="square" lIns="0" tIns="0" rIns="0" bIns="0" rtlCol="0" anchor="t"/>
          <a:lstStyle/>
          <a:p>
            <a:pPr marL="0" indent="0">
              <a:lnSpc>
                <a:spcPts val="7850"/>
              </a:lnSpc>
              <a:buNone/>
            </a:pPr>
            <a:r>
              <a:rPr lang="en-US" sz="6300" kern="0" spc="-126" dirty="0">
                <a:latin typeface="Source Serif Pro" pitchFamily="34" charset="0"/>
                <a:ea typeface="Source Serif Pro" pitchFamily="34" charset="-122"/>
                <a:cs typeface="Source Serif Pro" pitchFamily="34" charset="-120"/>
              </a:rPr>
              <a:t>Anomaly Detection in Credit Card Transactions Using Power BI</a:t>
            </a:r>
            <a:endParaRPr lang="en-US" sz="6300" dirty="0"/>
          </a:p>
        </p:txBody>
      </p:sp>
      <p:sp>
        <p:nvSpPr>
          <p:cNvPr id="4" name="Text 1"/>
          <p:cNvSpPr/>
          <p:nvPr/>
        </p:nvSpPr>
        <p:spPr>
          <a:xfrm>
            <a:off x="864037" y="5554147"/>
            <a:ext cx="7415927" cy="790099"/>
          </a:xfrm>
          <a:prstGeom prst="rect">
            <a:avLst/>
          </a:prstGeom>
          <a:noFill/>
          <a:ln/>
        </p:spPr>
        <p:txBody>
          <a:bodyPr wrap="square" lIns="0" tIns="0" rIns="0" bIns="0" rtlCol="0" anchor="t"/>
          <a:lstStyle/>
          <a:p>
            <a:pPr marL="0" indent="0">
              <a:lnSpc>
                <a:spcPts val="3100"/>
              </a:lnSpc>
              <a:buNone/>
            </a:pPr>
            <a:r>
              <a:rPr lang="en-US" sz="1900" b="1" kern="0" spc="-39" dirty="0">
                <a:solidFill>
                  <a:srgbClr val="272525"/>
                </a:solidFill>
                <a:latin typeface="Source Sans Pro" pitchFamily="34" charset="0"/>
                <a:ea typeface="Source Sans Pro" pitchFamily="34" charset="-122"/>
                <a:cs typeface="Source Sans Pro" pitchFamily="34" charset="-120"/>
              </a:rPr>
              <a:t>This presentation outlines a project focused on Fraudulent detection in credit card transactions using Power BI.</a:t>
            </a:r>
            <a:endParaRPr lang="en-US" sz="1900" b="1" dirty="0"/>
          </a:p>
        </p:txBody>
      </p:sp>
      <p:sp>
        <p:nvSpPr>
          <p:cNvPr id="7" name="Text 3"/>
          <p:cNvSpPr/>
          <p:nvPr/>
        </p:nvSpPr>
        <p:spPr>
          <a:xfrm>
            <a:off x="864037" y="6638984"/>
            <a:ext cx="2266831" cy="431959"/>
          </a:xfrm>
          <a:prstGeom prst="rect">
            <a:avLst/>
          </a:prstGeom>
          <a:noFill/>
          <a:ln/>
        </p:spPr>
        <p:txBody>
          <a:bodyPr wrap="none" lIns="0" tIns="0" rIns="0" bIns="0" rtlCol="0" anchor="t"/>
          <a:lstStyle/>
          <a:p>
            <a:pPr marL="0" indent="0" algn="l">
              <a:lnSpc>
                <a:spcPts val="3400"/>
              </a:lnSpc>
              <a:buNone/>
            </a:pPr>
            <a:r>
              <a:rPr lang="en-US" sz="2400" b="1" kern="0" spc="-39" dirty="0">
                <a:solidFill>
                  <a:srgbClr val="272525"/>
                </a:solidFill>
                <a:latin typeface="Source Sans Pro" pitchFamily="34" charset="0"/>
                <a:ea typeface="Source Sans Pro" pitchFamily="34" charset="-122"/>
                <a:cs typeface="Source Sans Pro" pitchFamily="34" charset="-120"/>
              </a:rPr>
              <a:t>By Omkar Rahate</a:t>
            </a:r>
            <a:endParaRPr lang="en-US" sz="2400" b="1" dirty="0"/>
          </a:p>
        </p:txBody>
      </p:sp>
      <p:pic>
        <p:nvPicPr>
          <p:cNvPr id="10" name="Image 0" descr="preencoded.png">
            <a:extLst>
              <a:ext uri="{FF2B5EF4-FFF2-40B4-BE49-F238E27FC236}">
                <a16:creationId xmlns:a16="http://schemas.microsoft.com/office/drawing/2014/main" id="{5DE48F3D-6084-044E-56B5-FF930BBFF5E8}"/>
              </a:ext>
            </a:extLst>
          </p:cNvPr>
          <p:cNvPicPr>
            <a:picLocks noChangeAspect="1"/>
          </p:cNvPicPr>
          <p:nvPr/>
        </p:nvPicPr>
        <p:blipFill>
          <a:blip r:embed="rId4">
            <a:duotone>
              <a:schemeClr val="accent4">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9255512" y="0"/>
            <a:ext cx="5374887"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duotone>
              <a:schemeClr val="accent4">
                <a:shade val="45000"/>
                <a:satMod val="135000"/>
              </a:schemeClr>
              <a:prstClr val="white"/>
            </a:duotone>
          </a:blip>
          <a:stretch>
            <a:fillRect/>
          </a:stretch>
        </p:blipFill>
        <p:spPr>
          <a:xfrm>
            <a:off x="0" y="0"/>
            <a:ext cx="14630400" cy="8229600"/>
          </a:xfrm>
          <a:prstGeom prst="rect">
            <a:avLst/>
          </a:prstGeom>
          <a:noFill/>
          <a:ln/>
        </p:spPr>
      </p:pic>
      <p:sp>
        <p:nvSpPr>
          <p:cNvPr id="3" name="Text 0"/>
          <p:cNvSpPr/>
          <p:nvPr/>
        </p:nvSpPr>
        <p:spPr>
          <a:xfrm>
            <a:off x="864037" y="859631"/>
            <a:ext cx="8458383" cy="969169"/>
          </a:xfrm>
          <a:prstGeom prst="rect">
            <a:avLst/>
          </a:prstGeom>
          <a:noFill/>
          <a:ln/>
        </p:spPr>
        <p:txBody>
          <a:bodyPr wrap="square" lIns="0" tIns="0" rIns="0" bIns="0" rtlCol="0" anchor="t"/>
          <a:lstStyle/>
          <a:p>
            <a:pPr marL="0" indent="0">
              <a:lnSpc>
                <a:spcPts val="5700"/>
              </a:lnSpc>
              <a:buNone/>
            </a:pPr>
            <a:r>
              <a:rPr lang="en-US" sz="4550" kern="0" spc="-91" dirty="0">
                <a:latin typeface="Source Serif Pro" pitchFamily="34" charset="0"/>
                <a:ea typeface="Source Serif Pro" pitchFamily="34" charset="-122"/>
                <a:cs typeface="Source Serif Pro" pitchFamily="34" charset="-120"/>
              </a:rPr>
              <a:t>Problem Statement &amp; Objective</a:t>
            </a:r>
            <a:endParaRPr lang="en-US" sz="4550" dirty="0"/>
          </a:p>
        </p:txBody>
      </p:sp>
      <p:sp>
        <p:nvSpPr>
          <p:cNvPr id="5" name="Text 2"/>
          <p:cNvSpPr/>
          <p:nvPr/>
        </p:nvSpPr>
        <p:spPr>
          <a:xfrm>
            <a:off x="1126093" y="2405214"/>
            <a:ext cx="2904530" cy="363141"/>
          </a:xfrm>
          <a:prstGeom prst="rect">
            <a:avLst/>
          </a:prstGeom>
          <a:noFill/>
          <a:ln/>
        </p:spPr>
        <p:txBody>
          <a:bodyPr wrap="none" lIns="0" tIns="0" rIns="0" bIns="0" rtlCol="0" anchor="t"/>
          <a:lstStyle/>
          <a:p>
            <a:pPr marL="0" indent="0">
              <a:lnSpc>
                <a:spcPts val="2850"/>
              </a:lnSpc>
              <a:buNone/>
            </a:pPr>
            <a:r>
              <a:rPr lang="en-US" sz="2400" kern="0" spc="-46" dirty="0">
                <a:solidFill>
                  <a:srgbClr val="272525"/>
                </a:solidFill>
                <a:latin typeface="Source Serif Pro" pitchFamily="34" charset="0"/>
                <a:ea typeface="Source Serif Pro" pitchFamily="34" charset="-122"/>
                <a:cs typeface="Source Serif Pro" pitchFamily="34" charset="-120"/>
              </a:rPr>
              <a:t>Problem Statement :</a:t>
            </a:r>
            <a:endParaRPr lang="en-US" sz="2400" dirty="0"/>
          </a:p>
        </p:txBody>
      </p:sp>
      <p:sp>
        <p:nvSpPr>
          <p:cNvPr id="6" name="Text 3"/>
          <p:cNvSpPr/>
          <p:nvPr/>
        </p:nvSpPr>
        <p:spPr>
          <a:xfrm>
            <a:off x="1126092" y="3013682"/>
            <a:ext cx="9891312" cy="1185148"/>
          </a:xfrm>
          <a:prstGeom prst="rect">
            <a:avLst/>
          </a:prstGeom>
          <a:noFill/>
          <a:ln/>
        </p:spPr>
        <p:txBody>
          <a:bodyPr wrap="square" lIns="0" tIns="0" rIns="0" bIns="0" rtlCol="0" anchor="t"/>
          <a:lstStyle/>
          <a:p>
            <a:pPr lvl="0">
              <a:lnSpc>
                <a:spcPct val="107000"/>
              </a:lnSpc>
              <a:spcAft>
                <a:spcPts val="800"/>
              </a:spcAft>
              <a:buSzPts val="1000"/>
              <a:tabLst>
                <a:tab pos="457200" algn="l"/>
              </a:tabLst>
            </a:pPr>
            <a:r>
              <a:rPr lang="en-IN" kern="0" spc="-46" dirty="0">
                <a:solidFill>
                  <a:srgbClr val="272525"/>
                </a:solidFill>
                <a:latin typeface="Source Serif Pro" pitchFamily="34" charset="0"/>
                <a:ea typeface="Source Serif Pro" pitchFamily="34" charset="-122"/>
              </a:rPr>
              <a:t>Anomaly detection in credit card transactions is crucial for identifying fraudulent activities. Fraudulent transactions can lead to significant financial losses for both the customer as well as the Institutions, and early detection is necessary to prevent them as fraudulent transactions can damage customer trust and financial stability for companies.</a:t>
            </a:r>
          </a:p>
        </p:txBody>
      </p:sp>
      <p:sp>
        <p:nvSpPr>
          <p:cNvPr id="8" name="Text 5"/>
          <p:cNvSpPr/>
          <p:nvPr/>
        </p:nvSpPr>
        <p:spPr>
          <a:xfrm>
            <a:off x="1126093" y="4811498"/>
            <a:ext cx="2904530" cy="363141"/>
          </a:xfrm>
          <a:prstGeom prst="rect">
            <a:avLst/>
          </a:prstGeom>
          <a:noFill/>
          <a:ln/>
        </p:spPr>
        <p:txBody>
          <a:bodyPr wrap="none" lIns="0" tIns="0" rIns="0" bIns="0" rtlCol="0" anchor="t"/>
          <a:lstStyle/>
          <a:p>
            <a:pPr marL="0" indent="0">
              <a:lnSpc>
                <a:spcPts val="2850"/>
              </a:lnSpc>
              <a:buNone/>
            </a:pPr>
            <a:r>
              <a:rPr lang="en-US" sz="2400" kern="0" spc="-46" dirty="0">
                <a:solidFill>
                  <a:srgbClr val="272525"/>
                </a:solidFill>
                <a:latin typeface="Source Serif Pro" pitchFamily="34" charset="0"/>
                <a:ea typeface="Source Serif Pro" pitchFamily="34" charset="-122"/>
                <a:cs typeface="Source Serif Pro" pitchFamily="34" charset="-120"/>
              </a:rPr>
              <a:t>Objective :</a:t>
            </a:r>
            <a:endParaRPr lang="en-US" sz="2400" dirty="0"/>
          </a:p>
        </p:txBody>
      </p:sp>
      <p:sp>
        <p:nvSpPr>
          <p:cNvPr id="9" name="Text 6"/>
          <p:cNvSpPr/>
          <p:nvPr/>
        </p:nvSpPr>
        <p:spPr>
          <a:xfrm>
            <a:off x="1126092" y="5383712"/>
            <a:ext cx="9757497" cy="1185148"/>
          </a:xfrm>
          <a:prstGeom prst="rect">
            <a:avLst/>
          </a:prstGeom>
          <a:noFill/>
          <a:ln/>
        </p:spPr>
        <p:txBody>
          <a:bodyPr wrap="square" lIns="0" tIns="0" rIns="0" bIns="0" rtlCol="0" anchor="t"/>
          <a:lstStyle/>
          <a:p>
            <a:pPr lvl="0">
              <a:lnSpc>
                <a:spcPct val="107000"/>
              </a:lnSpc>
              <a:spcAft>
                <a:spcPts val="800"/>
              </a:spcAft>
              <a:buSzPts val="1000"/>
              <a:tabLst>
                <a:tab pos="457200" algn="l"/>
              </a:tabLst>
            </a:pPr>
            <a:r>
              <a:rPr lang="en-IN" kern="0" spc="-46" dirty="0">
                <a:solidFill>
                  <a:srgbClr val="272525"/>
                </a:solidFill>
                <a:latin typeface="Source Serif Pro" pitchFamily="34" charset="0"/>
                <a:ea typeface="Source Serif Pro" pitchFamily="34" charset="-122"/>
              </a:rPr>
              <a:t>The main goal of this project is to create a Power BI dashboard that detects anomalies in credit card transactions and highlights potential fraudulent activities, helping to uncover unusual patterns or fraud in real-time.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duotone>
              <a:schemeClr val="accent4">
                <a:shade val="45000"/>
                <a:satMod val="135000"/>
              </a:schemeClr>
              <a:prstClr val="white"/>
            </a:duotone>
          </a:blip>
          <a:stretch>
            <a:fillRect/>
          </a:stretch>
        </p:blipFill>
        <p:spPr>
          <a:xfrm>
            <a:off x="0" y="0"/>
            <a:ext cx="14630400" cy="8229600"/>
          </a:xfrm>
          <a:prstGeom prst="rect">
            <a:avLst/>
          </a:prstGeom>
          <a:noFill/>
          <a:ln/>
        </p:spPr>
      </p:pic>
      <p:sp>
        <p:nvSpPr>
          <p:cNvPr id="3" name="Text 0"/>
          <p:cNvSpPr/>
          <p:nvPr/>
        </p:nvSpPr>
        <p:spPr>
          <a:xfrm>
            <a:off x="864037" y="607149"/>
            <a:ext cx="7415927" cy="779598"/>
          </a:xfrm>
          <a:prstGeom prst="rect">
            <a:avLst/>
          </a:prstGeom>
          <a:noFill/>
          <a:ln/>
        </p:spPr>
        <p:txBody>
          <a:bodyPr wrap="square" lIns="0" tIns="0" rIns="0" bIns="0" rtlCol="0" anchor="t"/>
          <a:lstStyle/>
          <a:p>
            <a:pPr marL="0" indent="0">
              <a:lnSpc>
                <a:spcPts val="5250"/>
              </a:lnSpc>
              <a:buNone/>
            </a:pPr>
            <a:r>
              <a:rPr lang="en-US" sz="4800" kern="0" spc="-84" dirty="0">
                <a:latin typeface="Source Serif Pro" pitchFamily="34" charset="0"/>
                <a:ea typeface="Source Serif Pro" pitchFamily="34" charset="-122"/>
                <a:cs typeface="Source Serif Pro" pitchFamily="34" charset="-120"/>
              </a:rPr>
              <a:t>Data Acquired</a:t>
            </a:r>
            <a:endParaRPr lang="en-US" sz="4800" dirty="0"/>
          </a:p>
        </p:txBody>
      </p:sp>
      <p:sp>
        <p:nvSpPr>
          <p:cNvPr id="6" name="Text 3"/>
          <p:cNvSpPr/>
          <p:nvPr/>
        </p:nvSpPr>
        <p:spPr>
          <a:xfrm>
            <a:off x="1076002" y="1639229"/>
            <a:ext cx="12478395" cy="5983222"/>
          </a:xfrm>
          <a:prstGeom prst="rect">
            <a:avLst/>
          </a:prstGeom>
          <a:noFill/>
          <a:ln/>
        </p:spPr>
        <p:txBody>
          <a:bodyPr wrap="square" lIns="0" tIns="0" rIns="0" bIns="0" rtlCol="0" anchor="t"/>
          <a:lstStyle/>
          <a:p>
            <a:pPr lvl="0">
              <a:lnSpc>
                <a:spcPct val="107000"/>
              </a:lnSpc>
              <a:spcAft>
                <a:spcPts val="800"/>
              </a:spcAft>
              <a:buSzPts val="1000"/>
              <a:tabLst>
                <a:tab pos="457200" algn="l"/>
              </a:tabLst>
            </a:pPr>
            <a:r>
              <a:rPr lang="en-IN" sz="2400" kern="0" spc="-46" dirty="0">
                <a:solidFill>
                  <a:srgbClr val="272525"/>
                </a:solidFill>
                <a:latin typeface="Source Serif Pro" pitchFamily="34" charset="0"/>
                <a:ea typeface="Source Serif Pro" pitchFamily="34" charset="-122"/>
              </a:rPr>
              <a:t>Dataset Source:</a:t>
            </a:r>
            <a:br>
              <a:rPr lang="en-IN" kern="0" spc="-46" dirty="0">
                <a:solidFill>
                  <a:srgbClr val="272525"/>
                </a:solidFill>
                <a:latin typeface="Source Serif Pro" pitchFamily="34" charset="0"/>
                <a:ea typeface="Source Serif Pro" pitchFamily="34" charset="-122"/>
              </a:rPr>
            </a:br>
            <a:r>
              <a:rPr lang="en-IN" kern="0" spc="-46" dirty="0">
                <a:solidFill>
                  <a:srgbClr val="272525"/>
                </a:solidFill>
                <a:latin typeface="Source Serif Pro" pitchFamily="34" charset="0"/>
                <a:ea typeface="Source Serif Pro" pitchFamily="34" charset="-122"/>
              </a:rPr>
              <a:t>The dataset was obtained from Kaggle and contains information about transactions, including the type, amount, balances, and fraud indicators.</a:t>
            </a:r>
          </a:p>
          <a:p>
            <a:pPr lvl="0">
              <a:lnSpc>
                <a:spcPct val="107000"/>
              </a:lnSpc>
              <a:spcAft>
                <a:spcPts val="800"/>
              </a:spcAft>
              <a:buSzPts val="1000"/>
              <a:tabLst>
                <a:tab pos="457200" algn="l"/>
              </a:tabLst>
            </a:pPr>
            <a:endParaRPr lang="en-IN" kern="0" spc="-46" dirty="0">
              <a:solidFill>
                <a:srgbClr val="272525"/>
              </a:solidFill>
              <a:latin typeface="Source Serif Pro" pitchFamily="34" charset="0"/>
              <a:ea typeface="Source Serif Pro" pitchFamily="34" charset="-122"/>
            </a:endParaRPr>
          </a:p>
          <a:p>
            <a:pPr lvl="0">
              <a:lnSpc>
                <a:spcPct val="107000"/>
              </a:lnSpc>
              <a:spcAft>
                <a:spcPts val="800"/>
              </a:spcAft>
              <a:buSzPts val="1000"/>
              <a:tabLst>
                <a:tab pos="457200" algn="l"/>
              </a:tabLst>
            </a:pPr>
            <a:r>
              <a:rPr lang="en-IN" sz="2400" kern="0" spc="-46" dirty="0">
                <a:solidFill>
                  <a:srgbClr val="272525"/>
                </a:solidFill>
                <a:latin typeface="Source Serif Pro" pitchFamily="34" charset="0"/>
                <a:ea typeface="Source Serif Pro" pitchFamily="34" charset="-122"/>
              </a:rPr>
              <a:t>Key Dataset Fields:</a:t>
            </a:r>
          </a:p>
          <a:p>
            <a:pPr marL="285750" lvl="0" indent="-285750">
              <a:lnSpc>
                <a:spcPct val="107000"/>
              </a:lnSpc>
              <a:spcAft>
                <a:spcPts val="800"/>
              </a:spcAft>
              <a:buSzPts val="1000"/>
              <a:buFont typeface="Courier New" panose="02070309020205020404" pitchFamily="49" charset="0"/>
              <a:buChar char="o"/>
              <a:tabLst>
                <a:tab pos="457200" algn="l"/>
              </a:tabLst>
            </a:pPr>
            <a:r>
              <a:rPr lang="en-IN" kern="0" spc="-46" dirty="0">
                <a:solidFill>
                  <a:srgbClr val="272525"/>
                </a:solidFill>
                <a:latin typeface="Source Serif Pro" pitchFamily="34" charset="0"/>
                <a:ea typeface="Source Serif Pro" pitchFamily="34" charset="-122"/>
              </a:rPr>
              <a:t>Step: Time in hours over a 30-day period</a:t>
            </a:r>
          </a:p>
          <a:p>
            <a:pPr marL="285750" lvl="0" indent="-285750">
              <a:lnSpc>
                <a:spcPct val="107000"/>
              </a:lnSpc>
              <a:spcAft>
                <a:spcPts val="800"/>
              </a:spcAft>
              <a:buSzPts val="1000"/>
              <a:buFont typeface="Courier New" panose="02070309020205020404" pitchFamily="49" charset="0"/>
              <a:buChar char="o"/>
              <a:tabLst>
                <a:tab pos="457200" algn="l"/>
              </a:tabLst>
            </a:pPr>
            <a:r>
              <a:rPr lang="en-IN" kern="0" spc="-46" dirty="0">
                <a:solidFill>
                  <a:srgbClr val="272525"/>
                </a:solidFill>
                <a:latin typeface="Source Serif Pro" pitchFamily="34" charset="0"/>
                <a:ea typeface="Source Serif Pro" pitchFamily="34" charset="-122"/>
              </a:rPr>
              <a:t>Type: Transaction type (CASH-IN, CASH-OUT, DEBIT, etc.)</a:t>
            </a:r>
          </a:p>
          <a:p>
            <a:pPr marL="285750" lvl="0" indent="-285750">
              <a:lnSpc>
                <a:spcPct val="107000"/>
              </a:lnSpc>
              <a:spcAft>
                <a:spcPts val="800"/>
              </a:spcAft>
              <a:buSzPts val="1000"/>
              <a:buFont typeface="Courier New" panose="02070309020205020404" pitchFamily="49" charset="0"/>
              <a:buChar char="o"/>
              <a:tabLst>
                <a:tab pos="457200" algn="l"/>
              </a:tabLst>
            </a:pPr>
            <a:r>
              <a:rPr lang="en-IN" kern="0" spc="-46" dirty="0" err="1">
                <a:solidFill>
                  <a:srgbClr val="272525"/>
                </a:solidFill>
                <a:latin typeface="Source Serif Pro" pitchFamily="34" charset="0"/>
                <a:ea typeface="Source Serif Pro" pitchFamily="34" charset="-122"/>
              </a:rPr>
              <a:t>NameOrig</a:t>
            </a:r>
            <a:r>
              <a:rPr lang="en-IN" kern="0" spc="-46" dirty="0">
                <a:solidFill>
                  <a:srgbClr val="272525"/>
                </a:solidFill>
                <a:latin typeface="Source Serif Pro" pitchFamily="34" charset="0"/>
                <a:ea typeface="Source Serif Pro" pitchFamily="34" charset="-122"/>
              </a:rPr>
              <a:t>/</a:t>
            </a:r>
            <a:r>
              <a:rPr lang="en-IN" kern="0" spc="-46" dirty="0" err="1">
                <a:solidFill>
                  <a:srgbClr val="272525"/>
                </a:solidFill>
                <a:latin typeface="Source Serif Pro" pitchFamily="34" charset="0"/>
                <a:ea typeface="Source Serif Pro" pitchFamily="34" charset="-122"/>
              </a:rPr>
              <a:t>NameDest</a:t>
            </a:r>
            <a:r>
              <a:rPr lang="en-IN" kern="0" spc="-46" dirty="0">
                <a:solidFill>
                  <a:srgbClr val="272525"/>
                </a:solidFill>
                <a:latin typeface="Source Serif Pro" pitchFamily="34" charset="0"/>
                <a:ea typeface="Source Serif Pro" pitchFamily="34" charset="-122"/>
              </a:rPr>
              <a:t>: Customers initiating or receiving the transaction, which can help identify patterns or clusters of suspicious activity.</a:t>
            </a:r>
          </a:p>
          <a:p>
            <a:pPr marL="285750" lvl="0" indent="-285750">
              <a:lnSpc>
                <a:spcPct val="107000"/>
              </a:lnSpc>
              <a:spcAft>
                <a:spcPts val="800"/>
              </a:spcAft>
              <a:buSzPts val="1000"/>
              <a:buFont typeface="Courier New" panose="02070309020205020404" pitchFamily="49" charset="0"/>
              <a:buChar char="o"/>
              <a:tabLst>
                <a:tab pos="457200" algn="l"/>
              </a:tabLst>
            </a:pPr>
            <a:r>
              <a:rPr lang="en-IN" kern="0" spc="-46" dirty="0" err="1">
                <a:solidFill>
                  <a:srgbClr val="272525"/>
                </a:solidFill>
                <a:latin typeface="Source Serif Pro" pitchFamily="34" charset="0"/>
                <a:ea typeface="Source Serif Pro" pitchFamily="34" charset="-122"/>
              </a:rPr>
              <a:t>OldBalanceOrg</a:t>
            </a:r>
            <a:r>
              <a:rPr lang="en-IN" kern="0" spc="-46" dirty="0">
                <a:solidFill>
                  <a:srgbClr val="272525"/>
                </a:solidFill>
                <a:latin typeface="Source Serif Pro" pitchFamily="34" charset="0"/>
                <a:ea typeface="Source Serif Pro" pitchFamily="34" charset="-122"/>
              </a:rPr>
              <a:t>/</a:t>
            </a:r>
            <a:r>
              <a:rPr lang="en-IN" kern="0" spc="-46" dirty="0" err="1">
                <a:solidFill>
                  <a:srgbClr val="272525"/>
                </a:solidFill>
                <a:latin typeface="Source Serif Pro" pitchFamily="34" charset="0"/>
                <a:ea typeface="Source Serif Pro" pitchFamily="34" charset="-122"/>
              </a:rPr>
              <a:t>NewBalanceOrg</a:t>
            </a:r>
            <a:r>
              <a:rPr lang="en-IN" kern="0" spc="-46" dirty="0">
                <a:solidFill>
                  <a:srgbClr val="272525"/>
                </a:solidFill>
                <a:latin typeface="Source Serif Pro" pitchFamily="34" charset="0"/>
                <a:ea typeface="Source Serif Pro" pitchFamily="34" charset="-122"/>
              </a:rPr>
              <a:t>: Sender’s balance before/after the transaction</a:t>
            </a:r>
          </a:p>
          <a:p>
            <a:pPr marL="285750" lvl="0" indent="-285750">
              <a:lnSpc>
                <a:spcPct val="107000"/>
              </a:lnSpc>
              <a:spcAft>
                <a:spcPts val="800"/>
              </a:spcAft>
              <a:buSzPts val="1000"/>
              <a:buFont typeface="Courier New" panose="02070309020205020404" pitchFamily="49" charset="0"/>
              <a:buChar char="o"/>
              <a:tabLst>
                <a:tab pos="457200" algn="l"/>
              </a:tabLst>
            </a:pPr>
            <a:r>
              <a:rPr lang="en-IN" kern="0" spc="-46" dirty="0" err="1">
                <a:solidFill>
                  <a:srgbClr val="272525"/>
                </a:solidFill>
                <a:latin typeface="Source Serif Pro" pitchFamily="34" charset="0"/>
                <a:ea typeface="Source Serif Pro" pitchFamily="34" charset="-122"/>
              </a:rPr>
              <a:t>OldBalanceDest</a:t>
            </a:r>
            <a:r>
              <a:rPr lang="en-IN" kern="0" spc="-46" dirty="0">
                <a:solidFill>
                  <a:srgbClr val="272525"/>
                </a:solidFill>
                <a:latin typeface="Source Serif Pro" pitchFamily="34" charset="0"/>
                <a:ea typeface="Source Serif Pro" pitchFamily="34" charset="-122"/>
              </a:rPr>
              <a:t>/</a:t>
            </a:r>
            <a:r>
              <a:rPr lang="en-IN" kern="0" spc="-46" dirty="0" err="1">
                <a:solidFill>
                  <a:srgbClr val="272525"/>
                </a:solidFill>
                <a:latin typeface="Source Serif Pro" pitchFamily="34" charset="0"/>
                <a:ea typeface="Source Serif Pro" pitchFamily="34" charset="-122"/>
              </a:rPr>
              <a:t>NewBalanceDest</a:t>
            </a:r>
            <a:r>
              <a:rPr lang="en-IN" kern="0" spc="-46" dirty="0">
                <a:solidFill>
                  <a:srgbClr val="272525"/>
                </a:solidFill>
                <a:latin typeface="Source Serif Pro" pitchFamily="34" charset="0"/>
                <a:ea typeface="Source Serif Pro" pitchFamily="34" charset="-122"/>
              </a:rPr>
              <a:t>: Receiver’s balance before/after the transaction</a:t>
            </a:r>
          </a:p>
          <a:p>
            <a:pPr marL="285750" lvl="0" indent="-285750">
              <a:lnSpc>
                <a:spcPct val="107000"/>
              </a:lnSpc>
              <a:spcAft>
                <a:spcPts val="800"/>
              </a:spcAft>
              <a:buSzPts val="1000"/>
              <a:buFont typeface="Courier New" panose="02070309020205020404" pitchFamily="49" charset="0"/>
              <a:buChar char="o"/>
              <a:tabLst>
                <a:tab pos="457200" algn="l"/>
              </a:tabLst>
            </a:pPr>
            <a:r>
              <a:rPr lang="en-IN" kern="0" spc="-46" dirty="0" err="1">
                <a:solidFill>
                  <a:srgbClr val="272525"/>
                </a:solidFill>
                <a:latin typeface="Source Serif Pro" pitchFamily="34" charset="0"/>
                <a:ea typeface="Source Serif Pro" pitchFamily="34" charset="-122"/>
              </a:rPr>
              <a:t>IsFraud</a:t>
            </a:r>
            <a:r>
              <a:rPr lang="en-IN" kern="0" spc="-46" dirty="0">
                <a:solidFill>
                  <a:srgbClr val="272525"/>
                </a:solidFill>
                <a:latin typeface="Source Serif Pro" pitchFamily="34" charset="0"/>
                <a:ea typeface="Source Serif Pro" pitchFamily="34" charset="-122"/>
              </a:rPr>
              <a:t>: Indicates whether the transaction is fraudulent​ </a:t>
            </a:r>
          </a:p>
          <a:p>
            <a:pPr marL="285750" lvl="0" indent="-285750">
              <a:lnSpc>
                <a:spcPct val="107000"/>
              </a:lnSpc>
              <a:spcAft>
                <a:spcPts val="800"/>
              </a:spcAft>
              <a:buSzPts val="1000"/>
              <a:buFont typeface="Courier New" panose="02070309020205020404" pitchFamily="49" charset="0"/>
              <a:buChar char="o"/>
              <a:tabLst>
                <a:tab pos="457200" algn="l"/>
              </a:tabLst>
            </a:pPr>
            <a:endParaRPr lang="en-IN" kern="0" spc="-46" dirty="0">
              <a:solidFill>
                <a:srgbClr val="272525"/>
              </a:solidFill>
              <a:latin typeface="Source Serif Pro" pitchFamily="34" charset="0"/>
              <a:ea typeface="Source Serif Pro" pitchFamily="34" charset="-122"/>
            </a:endParaRPr>
          </a:p>
          <a:p>
            <a:pPr lvl="0">
              <a:lnSpc>
                <a:spcPct val="107000"/>
              </a:lnSpc>
              <a:spcAft>
                <a:spcPts val="800"/>
              </a:spcAft>
            </a:pPr>
            <a:r>
              <a:rPr lang="en-IN" sz="2400" kern="0" spc="-46" dirty="0">
                <a:solidFill>
                  <a:srgbClr val="272525"/>
                </a:solidFill>
                <a:latin typeface="Source Serif Pro" pitchFamily="34" charset="0"/>
                <a:ea typeface="Source Serif Pro" pitchFamily="34" charset="-122"/>
              </a:rPr>
              <a:t>Data Challenge:</a:t>
            </a:r>
            <a:br>
              <a:rPr lang="en-IN" kern="0" spc="-46" dirty="0">
                <a:solidFill>
                  <a:srgbClr val="272525"/>
                </a:solidFill>
                <a:latin typeface="Source Serif Pro" pitchFamily="34" charset="0"/>
                <a:ea typeface="Source Serif Pro" pitchFamily="34" charset="-122"/>
              </a:rPr>
            </a:br>
            <a:r>
              <a:rPr lang="en-IN" kern="0" spc="-46" dirty="0">
                <a:solidFill>
                  <a:srgbClr val="272525"/>
                </a:solidFill>
                <a:latin typeface="Source Serif Pro" pitchFamily="34" charset="0"/>
                <a:ea typeface="Source Serif Pro" pitchFamily="34" charset="-122"/>
              </a:rPr>
              <a:t>The dataset didn’t contain personal or detailed customer information, which posed challenges for analysing fraud patterns related to customer demographics​</a:t>
            </a:r>
          </a:p>
        </p:txBody>
      </p:sp>
    </p:spTree>
    <p:extLst>
      <p:ext uri="{BB962C8B-B14F-4D97-AF65-F5344CB8AC3E}">
        <p14:creationId xmlns:p14="http://schemas.microsoft.com/office/powerpoint/2010/main" val="3967704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duotone>
              <a:schemeClr val="accent4">
                <a:shade val="45000"/>
                <a:satMod val="135000"/>
              </a:schemeClr>
              <a:prstClr val="white"/>
            </a:duotone>
          </a:blip>
          <a:stretch>
            <a:fillRect/>
          </a:stretch>
        </p:blipFill>
        <p:spPr>
          <a:xfrm>
            <a:off x="0" y="0"/>
            <a:ext cx="14630400" cy="8229600"/>
          </a:xfrm>
          <a:prstGeom prst="rect">
            <a:avLst/>
          </a:prstGeom>
          <a:noFill/>
          <a:ln/>
        </p:spPr>
      </p:pic>
      <p:sp>
        <p:nvSpPr>
          <p:cNvPr id="3" name="Text 0"/>
          <p:cNvSpPr/>
          <p:nvPr/>
        </p:nvSpPr>
        <p:spPr>
          <a:xfrm>
            <a:off x="864037" y="859631"/>
            <a:ext cx="7415927" cy="779598"/>
          </a:xfrm>
          <a:prstGeom prst="rect">
            <a:avLst/>
          </a:prstGeom>
          <a:noFill/>
          <a:ln/>
        </p:spPr>
        <p:txBody>
          <a:bodyPr wrap="square" lIns="0" tIns="0" rIns="0" bIns="0" rtlCol="0" anchor="t"/>
          <a:lstStyle/>
          <a:p>
            <a:pPr marL="0" indent="0">
              <a:lnSpc>
                <a:spcPts val="5700"/>
              </a:lnSpc>
              <a:buNone/>
            </a:pPr>
            <a:r>
              <a:rPr lang="en-US" sz="4800" kern="0" spc="-91" dirty="0">
                <a:latin typeface="Source Serif Pro" pitchFamily="34" charset="0"/>
                <a:ea typeface="Source Serif Pro" pitchFamily="34" charset="-122"/>
                <a:cs typeface="Source Serif Pro" pitchFamily="34" charset="-120"/>
              </a:rPr>
              <a:t>Data Transformation</a:t>
            </a:r>
            <a:endParaRPr lang="en-US" sz="4800" dirty="0"/>
          </a:p>
        </p:txBody>
      </p:sp>
      <p:sp>
        <p:nvSpPr>
          <p:cNvPr id="6" name="Text 3"/>
          <p:cNvSpPr/>
          <p:nvPr/>
        </p:nvSpPr>
        <p:spPr>
          <a:xfrm>
            <a:off x="1076002" y="2168319"/>
            <a:ext cx="12478395" cy="4522413"/>
          </a:xfrm>
          <a:prstGeom prst="rect">
            <a:avLst/>
          </a:prstGeom>
          <a:noFill/>
          <a:ln/>
        </p:spPr>
        <p:txBody>
          <a:bodyPr wrap="square" lIns="0" tIns="0" rIns="0" bIns="0" rtlCol="0" anchor="t"/>
          <a:lstStyle/>
          <a:p>
            <a:pPr lvl="0">
              <a:lnSpc>
                <a:spcPct val="107000"/>
              </a:lnSpc>
              <a:spcAft>
                <a:spcPts val="800"/>
              </a:spcAft>
              <a:buSzPts val="1000"/>
              <a:tabLst>
                <a:tab pos="457200" algn="l"/>
              </a:tabLst>
            </a:pPr>
            <a:r>
              <a:rPr lang="en-IN" sz="2400" kern="100" dirty="0">
                <a:effectLst/>
                <a:latin typeface="Source Serif Pro" panose="02040603050405020204" pitchFamily="18" charset="0"/>
                <a:ea typeface="Source Serif Pro" panose="02040603050405020204" pitchFamily="18" charset="0"/>
                <a:cs typeface="Times New Roman" panose="02020603050405020304" pitchFamily="18" charset="0"/>
              </a:rPr>
              <a:t>Cleaning &amp; Preprocessing:</a:t>
            </a:r>
            <a:endParaRPr lang="en-IN" sz="2400" kern="100" dirty="0">
              <a:latin typeface="Source Serif Pro" panose="02040603050405020204" pitchFamily="18" charset="0"/>
              <a:ea typeface="Source Serif Pro" panose="02040603050405020204" pitchFamily="18" charset="0"/>
              <a:cs typeface="Times New Roman" panose="02020603050405020304" pitchFamily="18" charset="0"/>
            </a:endParaRPr>
          </a:p>
          <a:p>
            <a:pPr marL="285750" lvl="0" indent="-285750">
              <a:lnSpc>
                <a:spcPct val="107000"/>
              </a:lnSpc>
              <a:spcAft>
                <a:spcPts val="800"/>
              </a:spcAft>
              <a:buSzPts val="1000"/>
              <a:buFont typeface="Courier New" panose="02070309020205020404" pitchFamily="49" charset="0"/>
              <a:buChar char="o"/>
              <a:tabLst>
                <a:tab pos="457200" algn="l"/>
              </a:tabLst>
            </a:pPr>
            <a:r>
              <a:rPr lang="en-IN" kern="100" dirty="0">
                <a:effectLst/>
                <a:latin typeface="Source Serif Pro" panose="02040603050405020204" pitchFamily="18" charset="0"/>
                <a:ea typeface="Source Serif Pro" panose="02040603050405020204" pitchFamily="18" charset="0"/>
                <a:cs typeface="Times New Roman" panose="02020603050405020304" pitchFamily="18" charset="0"/>
              </a:rPr>
              <a:t>Missing values were identified and handled, data types were validated, and duplicates were removed. Additionally, unnecessary columns (irrelevant to anomaly detection) were dropped.</a:t>
            </a:r>
          </a:p>
          <a:p>
            <a:pPr marL="285750" lvl="0" indent="-285750">
              <a:lnSpc>
                <a:spcPct val="107000"/>
              </a:lnSpc>
              <a:spcAft>
                <a:spcPts val="800"/>
              </a:spcAft>
              <a:buSzPts val="1000"/>
              <a:buFont typeface="Courier New" panose="02070309020205020404" pitchFamily="49" charset="0"/>
              <a:buChar char="o"/>
              <a:tabLst>
                <a:tab pos="457200" algn="l"/>
              </a:tabLst>
            </a:pPr>
            <a:endParaRPr lang="en-IN" kern="100" dirty="0">
              <a:effectLst/>
              <a:latin typeface="Source Serif Pro" panose="02040603050405020204" pitchFamily="18" charset="0"/>
              <a:ea typeface="Source Serif Pro" panose="02040603050405020204" pitchFamily="18" charset="0"/>
              <a:cs typeface="Times New Roman" panose="02020603050405020304" pitchFamily="18" charset="0"/>
            </a:endParaRPr>
          </a:p>
          <a:p>
            <a:pPr lvl="0">
              <a:lnSpc>
                <a:spcPct val="107000"/>
              </a:lnSpc>
              <a:spcAft>
                <a:spcPts val="800"/>
              </a:spcAft>
              <a:buSzPts val="1000"/>
              <a:tabLst>
                <a:tab pos="457200" algn="l"/>
              </a:tabLst>
            </a:pPr>
            <a:r>
              <a:rPr lang="en-IN" sz="2400" kern="100" dirty="0">
                <a:effectLst/>
                <a:latin typeface="Source Serif Pro" panose="02040603050405020204" pitchFamily="18" charset="0"/>
                <a:ea typeface="Source Serif Pro" panose="02040603050405020204" pitchFamily="18" charset="0"/>
                <a:cs typeface="Times New Roman" panose="02020603050405020304" pitchFamily="18" charset="0"/>
              </a:rPr>
              <a:t>Transformations:</a:t>
            </a:r>
            <a:endParaRPr lang="en-IN" sz="2400" kern="100" dirty="0">
              <a:latin typeface="Source Serif Pro" panose="02040603050405020204" pitchFamily="18" charset="0"/>
              <a:ea typeface="Source Serif Pro" panose="02040603050405020204" pitchFamily="18" charset="0"/>
              <a:cs typeface="Times New Roman" panose="02020603050405020304" pitchFamily="18" charset="0"/>
            </a:endParaRPr>
          </a:p>
          <a:p>
            <a:pPr marL="285750" lvl="0" indent="-285750">
              <a:lnSpc>
                <a:spcPct val="107000"/>
              </a:lnSpc>
              <a:spcAft>
                <a:spcPts val="800"/>
              </a:spcAft>
              <a:buSzPts val="1000"/>
              <a:buFont typeface="Courier New" panose="02070309020205020404" pitchFamily="49" charset="0"/>
              <a:buChar char="o"/>
              <a:tabLst>
                <a:tab pos="457200" algn="l"/>
              </a:tabLst>
            </a:pPr>
            <a:r>
              <a:rPr lang="en-IN" kern="100" dirty="0">
                <a:effectLst/>
                <a:latin typeface="Source Serif Pro" panose="02040603050405020204" pitchFamily="18" charset="0"/>
                <a:ea typeface="Source Serif Pro" panose="02040603050405020204" pitchFamily="18" charset="0"/>
                <a:cs typeface="Times New Roman" panose="02020603050405020304" pitchFamily="18" charset="0"/>
              </a:rPr>
              <a:t>Applied filtering, created new columns, and used DAX functions to generate calculated fields and relationships were built for better insights for analysis. For instance:</a:t>
            </a:r>
          </a:p>
          <a:p>
            <a:pPr marL="742950" lvl="1" indent="-285750">
              <a:lnSpc>
                <a:spcPct val="107000"/>
              </a:lnSpc>
              <a:spcAft>
                <a:spcPts val="800"/>
              </a:spcAft>
              <a:buSzPts val="1000"/>
              <a:buFont typeface="Wingdings" panose="05000000000000000000" pitchFamily="2" charset="2"/>
              <a:buChar char="§"/>
              <a:tabLst>
                <a:tab pos="914400" algn="l"/>
              </a:tabLst>
            </a:pPr>
            <a:r>
              <a:rPr lang="en-IN" kern="100" dirty="0">
                <a:effectLst/>
                <a:latin typeface="Source Serif Pro" panose="02040603050405020204" pitchFamily="18" charset="0"/>
                <a:ea typeface="Source Serif Pro" panose="02040603050405020204" pitchFamily="18" charset="0"/>
                <a:cs typeface="Times New Roman" panose="02020603050405020304" pitchFamily="18" charset="0"/>
              </a:rPr>
              <a:t>Average transaction amount for normal and fraudulent transactions</a:t>
            </a:r>
          </a:p>
          <a:p>
            <a:pPr marL="742950" lvl="1" indent="-285750">
              <a:lnSpc>
                <a:spcPct val="107000"/>
              </a:lnSpc>
              <a:spcAft>
                <a:spcPts val="800"/>
              </a:spcAft>
              <a:buSzPts val="1000"/>
              <a:buFont typeface="Wingdings" panose="05000000000000000000" pitchFamily="2" charset="2"/>
              <a:buChar char="§"/>
              <a:tabLst>
                <a:tab pos="914400" algn="l"/>
              </a:tabLst>
            </a:pPr>
            <a:r>
              <a:rPr lang="en-IN" kern="100" dirty="0">
                <a:effectLst/>
                <a:latin typeface="Source Serif Pro" panose="02040603050405020204" pitchFamily="18" charset="0"/>
                <a:ea typeface="Source Serif Pro" panose="02040603050405020204" pitchFamily="18" charset="0"/>
                <a:cs typeface="Times New Roman" panose="02020603050405020304" pitchFamily="18" charset="0"/>
              </a:rPr>
              <a:t>Count of total and fraudulent transactions</a:t>
            </a:r>
          </a:p>
          <a:p>
            <a:pPr marL="742950" lvl="1" indent="-285750">
              <a:lnSpc>
                <a:spcPct val="107000"/>
              </a:lnSpc>
              <a:spcAft>
                <a:spcPts val="800"/>
              </a:spcAft>
              <a:buSzPts val="1000"/>
              <a:buFont typeface="Wingdings" panose="05000000000000000000" pitchFamily="2" charset="2"/>
              <a:buChar char="§"/>
              <a:tabLst>
                <a:tab pos="914400" algn="l"/>
              </a:tabLst>
            </a:pPr>
            <a:r>
              <a:rPr lang="en-IN" kern="100" dirty="0">
                <a:effectLst/>
                <a:latin typeface="Source Serif Pro" panose="02040603050405020204" pitchFamily="18" charset="0"/>
                <a:ea typeface="Source Serif Pro" panose="02040603050405020204" pitchFamily="18" charset="0"/>
                <a:cs typeface="Times New Roman" panose="02020603050405020304" pitchFamily="18" charset="0"/>
              </a:rPr>
              <a:t>Identifying transaction sequences and flagging high-value transactions</a:t>
            </a:r>
          </a:p>
          <a:p>
            <a:pPr marL="742950" lvl="1" indent="-285750">
              <a:lnSpc>
                <a:spcPct val="107000"/>
              </a:lnSpc>
              <a:spcAft>
                <a:spcPts val="800"/>
              </a:spcAft>
              <a:buSzPts val="1000"/>
              <a:buFont typeface="Wingdings" panose="05000000000000000000" pitchFamily="2" charset="2"/>
              <a:buChar char="§"/>
              <a:tabLst>
                <a:tab pos="914400" algn="l"/>
              </a:tabLst>
            </a:pPr>
            <a:r>
              <a:rPr lang="en-IN" kern="100" dirty="0">
                <a:effectLst/>
                <a:latin typeface="Source Serif Pro" panose="02040603050405020204" pitchFamily="18" charset="0"/>
                <a:ea typeface="Source Serif Pro" panose="02040603050405020204" pitchFamily="18" charset="0"/>
                <a:cs typeface="Times New Roman" panose="02020603050405020304" pitchFamily="18" charset="0"/>
              </a:rPr>
              <a:t>Highest transaction amounts​(Anomaly Detection in Cr…)</a:t>
            </a:r>
          </a:p>
        </p:txBody>
      </p:sp>
    </p:spTree>
    <p:extLst>
      <p:ext uri="{BB962C8B-B14F-4D97-AF65-F5344CB8AC3E}">
        <p14:creationId xmlns:p14="http://schemas.microsoft.com/office/powerpoint/2010/main" val="4117623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duotone>
              <a:schemeClr val="accent4">
                <a:shade val="45000"/>
                <a:satMod val="135000"/>
              </a:schemeClr>
              <a:prstClr val="white"/>
            </a:duotone>
          </a:blip>
          <a:stretch>
            <a:fillRect/>
          </a:stretch>
        </p:blipFill>
        <p:spPr>
          <a:xfrm>
            <a:off x="0" y="0"/>
            <a:ext cx="14630400" cy="8229600"/>
          </a:xfrm>
          <a:prstGeom prst="rect">
            <a:avLst/>
          </a:prstGeom>
          <a:noFill/>
          <a:ln/>
        </p:spPr>
      </p:pic>
      <p:sp>
        <p:nvSpPr>
          <p:cNvPr id="3" name="Text 0"/>
          <p:cNvSpPr/>
          <p:nvPr/>
        </p:nvSpPr>
        <p:spPr>
          <a:xfrm>
            <a:off x="864037" y="859631"/>
            <a:ext cx="7415927" cy="779598"/>
          </a:xfrm>
          <a:prstGeom prst="rect">
            <a:avLst/>
          </a:prstGeom>
          <a:noFill/>
          <a:ln/>
        </p:spPr>
        <p:txBody>
          <a:bodyPr wrap="square" lIns="0" tIns="0" rIns="0" bIns="0" rtlCol="0" anchor="t"/>
          <a:lstStyle/>
          <a:p>
            <a:pPr marL="0" indent="0">
              <a:lnSpc>
                <a:spcPts val="5700"/>
              </a:lnSpc>
              <a:buNone/>
            </a:pPr>
            <a:r>
              <a:rPr lang="en-US" sz="4800" kern="0" spc="-91" dirty="0">
                <a:latin typeface="Source Serif Pro" pitchFamily="34" charset="0"/>
                <a:ea typeface="Source Serif Pro" pitchFamily="34" charset="-122"/>
                <a:cs typeface="Source Serif Pro" pitchFamily="34" charset="-120"/>
              </a:rPr>
              <a:t>Data Modeling</a:t>
            </a:r>
            <a:endParaRPr lang="en-US" sz="4800" dirty="0"/>
          </a:p>
        </p:txBody>
      </p:sp>
      <p:sp>
        <p:nvSpPr>
          <p:cNvPr id="4" name="Text 2">
            <a:extLst>
              <a:ext uri="{FF2B5EF4-FFF2-40B4-BE49-F238E27FC236}">
                <a16:creationId xmlns:a16="http://schemas.microsoft.com/office/drawing/2014/main" id="{C6101DCF-EB60-4F89-A8E2-127113032C2D}"/>
              </a:ext>
            </a:extLst>
          </p:cNvPr>
          <p:cNvSpPr/>
          <p:nvPr/>
        </p:nvSpPr>
        <p:spPr>
          <a:xfrm>
            <a:off x="1126093" y="2405214"/>
            <a:ext cx="2904530" cy="363141"/>
          </a:xfrm>
          <a:prstGeom prst="rect">
            <a:avLst/>
          </a:prstGeom>
          <a:noFill/>
          <a:ln/>
        </p:spPr>
        <p:txBody>
          <a:bodyPr wrap="none" lIns="0" tIns="0" rIns="0" bIns="0" rtlCol="0" anchor="t"/>
          <a:lstStyle/>
          <a:p>
            <a:pPr marL="0" indent="0">
              <a:lnSpc>
                <a:spcPts val="2850"/>
              </a:lnSpc>
              <a:buNone/>
            </a:pPr>
            <a:r>
              <a:rPr lang="en-IN" sz="2400" dirty="0">
                <a:effectLst/>
                <a:latin typeface="Source Serif Pro" panose="02040603050405020204" pitchFamily="18" charset="0"/>
                <a:ea typeface="Source Serif Pro" panose="02040603050405020204" pitchFamily="18" charset="0"/>
                <a:cs typeface="Times New Roman" panose="02020603050405020304" pitchFamily="18" charset="0"/>
              </a:rPr>
              <a:t>Data Modelling Techniques:</a:t>
            </a:r>
            <a:endParaRPr lang="en-US" sz="2400" dirty="0">
              <a:latin typeface="Source Serif Pro" panose="02040603050405020204" pitchFamily="18" charset="0"/>
              <a:ea typeface="Source Serif Pro" panose="02040603050405020204" pitchFamily="18" charset="0"/>
            </a:endParaRPr>
          </a:p>
        </p:txBody>
      </p:sp>
      <p:sp>
        <p:nvSpPr>
          <p:cNvPr id="5" name="Text 3">
            <a:extLst>
              <a:ext uri="{FF2B5EF4-FFF2-40B4-BE49-F238E27FC236}">
                <a16:creationId xmlns:a16="http://schemas.microsoft.com/office/drawing/2014/main" id="{675CDBDC-FD81-888B-6955-998B48FAD2EA}"/>
              </a:ext>
            </a:extLst>
          </p:cNvPr>
          <p:cNvSpPr/>
          <p:nvPr/>
        </p:nvSpPr>
        <p:spPr>
          <a:xfrm>
            <a:off x="1126092" y="3013682"/>
            <a:ext cx="9891312" cy="1185148"/>
          </a:xfrm>
          <a:prstGeom prst="rect">
            <a:avLst/>
          </a:prstGeom>
          <a:noFill/>
          <a:ln/>
        </p:spPr>
        <p:txBody>
          <a:bodyPr wrap="square" lIns="0" tIns="0" rIns="0" bIns="0" rtlCol="0" anchor="t"/>
          <a:lstStyle/>
          <a:p>
            <a:pPr lvl="0">
              <a:lnSpc>
                <a:spcPct val="107000"/>
              </a:lnSpc>
              <a:spcAft>
                <a:spcPts val="800"/>
              </a:spcAft>
              <a:buSzPts val="1000"/>
              <a:tabLst>
                <a:tab pos="457200" algn="l"/>
              </a:tabLst>
            </a:pPr>
            <a:r>
              <a:rPr lang="en-IN" dirty="0">
                <a:effectLst/>
                <a:latin typeface="Source Serif Pro" panose="02040603050405020204" pitchFamily="18" charset="0"/>
                <a:ea typeface="Source Serif Pro" panose="02040603050405020204" pitchFamily="18" charset="0"/>
                <a:cs typeface="Times New Roman" panose="02020603050405020304" pitchFamily="18" charset="0"/>
              </a:rPr>
              <a:t>Complex relationships between different data fields were established. DAX functions were used to model average balances and fraud indicators, allowing for dynamic reporting and insight generation.</a:t>
            </a:r>
            <a:endParaRPr lang="en-IN" kern="0" spc="-46" dirty="0">
              <a:solidFill>
                <a:srgbClr val="272525"/>
              </a:solidFill>
              <a:latin typeface="Source Serif Pro" panose="02040603050405020204" pitchFamily="18" charset="0"/>
              <a:ea typeface="Source Serif Pro" panose="02040603050405020204" pitchFamily="18" charset="0"/>
            </a:endParaRPr>
          </a:p>
        </p:txBody>
      </p:sp>
      <p:sp>
        <p:nvSpPr>
          <p:cNvPr id="7" name="Text 5">
            <a:extLst>
              <a:ext uri="{FF2B5EF4-FFF2-40B4-BE49-F238E27FC236}">
                <a16:creationId xmlns:a16="http://schemas.microsoft.com/office/drawing/2014/main" id="{A0C3B2F4-EE4B-383A-716F-B030BC949129}"/>
              </a:ext>
            </a:extLst>
          </p:cNvPr>
          <p:cNvSpPr/>
          <p:nvPr/>
        </p:nvSpPr>
        <p:spPr>
          <a:xfrm>
            <a:off x="1126092" y="4512576"/>
            <a:ext cx="2904530" cy="363141"/>
          </a:xfrm>
          <a:prstGeom prst="rect">
            <a:avLst/>
          </a:prstGeom>
          <a:noFill/>
          <a:ln/>
        </p:spPr>
        <p:txBody>
          <a:bodyPr wrap="none" lIns="0" tIns="0" rIns="0" bIns="0" rtlCol="0" anchor="t"/>
          <a:lstStyle/>
          <a:p>
            <a:pPr marL="0" indent="0">
              <a:lnSpc>
                <a:spcPts val="2850"/>
              </a:lnSpc>
              <a:buNone/>
            </a:pPr>
            <a:r>
              <a:rPr lang="en-IN" sz="2400" dirty="0">
                <a:effectLst/>
                <a:latin typeface="Source Serif Pro" panose="02040603050405020204" pitchFamily="18" charset="0"/>
                <a:ea typeface="Source Serif Pro" panose="02040603050405020204" pitchFamily="18" charset="0"/>
                <a:cs typeface="Times New Roman" panose="02020603050405020304" pitchFamily="18" charset="0"/>
              </a:rPr>
              <a:t>Additional Calculations:</a:t>
            </a:r>
            <a:endParaRPr lang="en-US" sz="2400" dirty="0">
              <a:latin typeface="Source Serif Pro" panose="02040603050405020204" pitchFamily="18" charset="0"/>
              <a:ea typeface="Source Serif Pro" panose="02040603050405020204" pitchFamily="18" charset="0"/>
            </a:endParaRPr>
          </a:p>
        </p:txBody>
      </p:sp>
      <p:sp>
        <p:nvSpPr>
          <p:cNvPr id="8" name="Text 6">
            <a:extLst>
              <a:ext uri="{FF2B5EF4-FFF2-40B4-BE49-F238E27FC236}">
                <a16:creationId xmlns:a16="http://schemas.microsoft.com/office/drawing/2014/main" id="{9C1F7A0E-8D5B-B544-328B-2374872836AC}"/>
              </a:ext>
            </a:extLst>
          </p:cNvPr>
          <p:cNvSpPr/>
          <p:nvPr/>
        </p:nvSpPr>
        <p:spPr>
          <a:xfrm>
            <a:off x="1126092" y="5189463"/>
            <a:ext cx="9757497" cy="1185148"/>
          </a:xfrm>
          <a:prstGeom prst="rect">
            <a:avLst/>
          </a:prstGeom>
          <a:noFill/>
          <a:ln/>
        </p:spPr>
        <p:txBody>
          <a:bodyPr wrap="square" lIns="0" tIns="0" rIns="0" bIns="0" rtlCol="0" anchor="t"/>
          <a:lstStyle/>
          <a:p>
            <a:pPr lvl="0">
              <a:lnSpc>
                <a:spcPct val="107000"/>
              </a:lnSpc>
              <a:spcAft>
                <a:spcPts val="800"/>
              </a:spcAft>
              <a:buSzPts val="1000"/>
              <a:tabLst>
                <a:tab pos="457200" algn="l"/>
              </a:tabLst>
            </a:pPr>
            <a:r>
              <a:rPr lang="en-IN" dirty="0">
                <a:effectLst/>
                <a:latin typeface="Source Serif Pro" panose="02040603050405020204" pitchFamily="18" charset="0"/>
                <a:ea typeface="Source Serif Pro" panose="02040603050405020204" pitchFamily="18" charset="0"/>
                <a:cs typeface="Times New Roman" panose="02020603050405020304" pitchFamily="18" charset="0"/>
              </a:rPr>
              <a:t>Performed fraud percentage calculations using total transaction count and fraudulent transaction count. Moreover, aggregated data by customer and transaction type to identify specific high-risk customers</a:t>
            </a:r>
            <a:endParaRPr lang="en-IN" kern="0" spc="-46" dirty="0">
              <a:solidFill>
                <a:srgbClr val="272525"/>
              </a:solidFill>
              <a:latin typeface="Source Serif Pro" panose="02040603050405020204" pitchFamily="18" charset="0"/>
              <a:ea typeface="Source Serif Pro" panose="02040603050405020204" pitchFamily="18" charset="0"/>
            </a:endParaRPr>
          </a:p>
        </p:txBody>
      </p:sp>
    </p:spTree>
    <p:extLst>
      <p:ext uri="{BB962C8B-B14F-4D97-AF65-F5344CB8AC3E}">
        <p14:creationId xmlns:p14="http://schemas.microsoft.com/office/powerpoint/2010/main" val="861443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duotone>
              <a:schemeClr val="accent4">
                <a:shade val="45000"/>
                <a:satMod val="135000"/>
              </a:schemeClr>
              <a:prstClr val="white"/>
            </a:duotone>
          </a:blip>
          <a:stretch>
            <a:fillRect/>
          </a:stretch>
        </p:blipFill>
        <p:spPr>
          <a:xfrm>
            <a:off x="0" y="0"/>
            <a:ext cx="14630400" cy="8229600"/>
          </a:xfrm>
          <a:prstGeom prst="rect">
            <a:avLst/>
          </a:prstGeom>
          <a:noFill/>
          <a:ln/>
        </p:spPr>
      </p:pic>
      <p:sp>
        <p:nvSpPr>
          <p:cNvPr id="3" name="Text 0"/>
          <p:cNvSpPr/>
          <p:nvPr/>
        </p:nvSpPr>
        <p:spPr>
          <a:xfrm>
            <a:off x="864037" y="859631"/>
            <a:ext cx="7415927" cy="779598"/>
          </a:xfrm>
          <a:prstGeom prst="rect">
            <a:avLst/>
          </a:prstGeom>
          <a:noFill/>
          <a:ln/>
        </p:spPr>
        <p:txBody>
          <a:bodyPr wrap="square" lIns="0" tIns="0" rIns="0" bIns="0" rtlCol="0" anchor="t"/>
          <a:lstStyle/>
          <a:p>
            <a:pPr marL="0" indent="0">
              <a:lnSpc>
                <a:spcPts val="5700"/>
              </a:lnSpc>
              <a:buNone/>
            </a:pPr>
            <a:r>
              <a:rPr lang="en-US" sz="4800" kern="0" spc="-91" dirty="0">
                <a:latin typeface="Source Serif Pro" pitchFamily="34" charset="0"/>
                <a:ea typeface="Source Serif Pro" pitchFamily="34" charset="-122"/>
                <a:cs typeface="Source Serif Pro" pitchFamily="34" charset="-120"/>
              </a:rPr>
              <a:t>Data Visualization</a:t>
            </a:r>
            <a:endParaRPr lang="en-US" sz="4800" dirty="0"/>
          </a:p>
        </p:txBody>
      </p:sp>
      <p:sp>
        <p:nvSpPr>
          <p:cNvPr id="5" name="Text 3">
            <a:extLst>
              <a:ext uri="{FF2B5EF4-FFF2-40B4-BE49-F238E27FC236}">
                <a16:creationId xmlns:a16="http://schemas.microsoft.com/office/drawing/2014/main" id="{675CDBDC-FD81-888B-6955-998B48FAD2EA}"/>
              </a:ext>
            </a:extLst>
          </p:cNvPr>
          <p:cNvSpPr/>
          <p:nvPr/>
        </p:nvSpPr>
        <p:spPr>
          <a:xfrm>
            <a:off x="1126092" y="2011058"/>
            <a:ext cx="10337362" cy="4834804"/>
          </a:xfrm>
          <a:prstGeom prst="rect">
            <a:avLst/>
          </a:prstGeom>
          <a:noFill/>
          <a:ln/>
        </p:spPr>
        <p:txBody>
          <a:bodyPr wrap="square" lIns="0" tIns="0" rIns="0" bIns="0" rtlCol="0" anchor="t"/>
          <a:lstStyle/>
          <a:p>
            <a:pPr lvl="0">
              <a:lnSpc>
                <a:spcPct val="107000"/>
              </a:lnSpc>
              <a:spcAft>
                <a:spcPts val="800"/>
              </a:spcAft>
              <a:buSzPts val="1000"/>
              <a:tabLst>
                <a:tab pos="457200" algn="l"/>
              </a:tabLst>
            </a:pPr>
            <a:r>
              <a:rPr lang="en-IN" sz="2400" kern="100" dirty="0">
                <a:effectLst/>
                <a:latin typeface="Source Serif Pro" panose="02040603050405020204" pitchFamily="18" charset="0"/>
                <a:ea typeface="Source Serif Pro" panose="02040603050405020204" pitchFamily="18" charset="0"/>
                <a:cs typeface="Times New Roman" panose="02020603050405020304" pitchFamily="18" charset="0"/>
              </a:rPr>
              <a:t>Visualizations Created:</a:t>
            </a:r>
          </a:p>
          <a:p>
            <a:pPr marL="285750" lvl="0" indent="-285750">
              <a:lnSpc>
                <a:spcPct val="107000"/>
              </a:lnSpc>
              <a:spcAft>
                <a:spcPts val="800"/>
              </a:spcAft>
              <a:buSzPts val="1000"/>
              <a:buFont typeface="Courier New" panose="02070309020205020404" pitchFamily="49" charset="0"/>
              <a:buChar char="o"/>
              <a:tabLst>
                <a:tab pos="457200" algn="l"/>
              </a:tabLst>
            </a:pPr>
            <a:r>
              <a:rPr lang="en-IN" kern="100" dirty="0">
                <a:effectLst/>
                <a:latin typeface="Source Serif Pro" panose="02040603050405020204" pitchFamily="18" charset="0"/>
                <a:ea typeface="Source Serif Pro" panose="02040603050405020204" pitchFamily="18" charset="0"/>
                <a:cs typeface="Times New Roman" panose="02020603050405020304" pitchFamily="18" charset="0"/>
              </a:rPr>
              <a:t>Clustered Column Chart: Shows transaction amounts by type (CASH-IN, CASH-OUT, etc.)</a:t>
            </a:r>
          </a:p>
          <a:p>
            <a:pPr marL="285750" lvl="0" indent="-285750">
              <a:lnSpc>
                <a:spcPct val="107000"/>
              </a:lnSpc>
              <a:spcAft>
                <a:spcPts val="800"/>
              </a:spcAft>
              <a:buSzPts val="1000"/>
              <a:buFont typeface="Courier New" panose="02070309020205020404" pitchFamily="49" charset="0"/>
              <a:buChar char="o"/>
              <a:tabLst>
                <a:tab pos="457200" algn="l"/>
              </a:tabLst>
            </a:pPr>
            <a:r>
              <a:rPr lang="en-IN" kern="100" dirty="0">
                <a:effectLst/>
                <a:latin typeface="Source Serif Pro" panose="02040603050405020204" pitchFamily="18" charset="0"/>
                <a:ea typeface="Source Serif Pro" panose="02040603050405020204" pitchFamily="18" charset="0"/>
                <a:cs typeface="Times New Roman" panose="02020603050405020304" pitchFamily="18" charset="0"/>
              </a:rPr>
              <a:t>Scatter Plot: Relationship between old balance and transaction amount, highlighting anomalies</a:t>
            </a:r>
          </a:p>
          <a:p>
            <a:pPr marL="285750" lvl="0" indent="-285750">
              <a:lnSpc>
                <a:spcPct val="107000"/>
              </a:lnSpc>
              <a:spcAft>
                <a:spcPts val="800"/>
              </a:spcAft>
              <a:buSzPts val="1000"/>
              <a:buFont typeface="Courier New" panose="02070309020205020404" pitchFamily="49" charset="0"/>
              <a:buChar char="o"/>
              <a:tabLst>
                <a:tab pos="457200" algn="l"/>
              </a:tabLst>
            </a:pPr>
            <a:r>
              <a:rPr lang="en-IN" kern="100" dirty="0">
                <a:effectLst/>
                <a:latin typeface="Source Serif Pro" panose="02040603050405020204" pitchFamily="18" charset="0"/>
                <a:ea typeface="Source Serif Pro" panose="02040603050405020204" pitchFamily="18" charset="0"/>
                <a:cs typeface="Times New Roman" panose="02020603050405020304" pitchFamily="18" charset="0"/>
              </a:rPr>
              <a:t>Line Chart: Trends in transaction amounts over time (steps)</a:t>
            </a:r>
          </a:p>
          <a:p>
            <a:pPr marL="285750" lvl="0" indent="-285750">
              <a:lnSpc>
                <a:spcPct val="107000"/>
              </a:lnSpc>
              <a:spcAft>
                <a:spcPts val="800"/>
              </a:spcAft>
              <a:buSzPts val="1000"/>
              <a:buFont typeface="Courier New" panose="02070309020205020404" pitchFamily="49" charset="0"/>
              <a:buChar char="o"/>
              <a:tabLst>
                <a:tab pos="457200" algn="l"/>
              </a:tabLst>
            </a:pPr>
            <a:r>
              <a:rPr lang="en-IN" kern="100" dirty="0">
                <a:latin typeface="Source Serif Pro" panose="02040603050405020204" pitchFamily="18" charset="0"/>
                <a:ea typeface="Source Serif Pro" panose="02040603050405020204" pitchFamily="18" charset="0"/>
                <a:cs typeface="Times New Roman" panose="02020603050405020304" pitchFamily="18" charset="0"/>
              </a:rPr>
              <a:t>Clustered bar Chart : </a:t>
            </a:r>
            <a:r>
              <a:rPr lang="en-IN" kern="100" dirty="0">
                <a:effectLst/>
                <a:latin typeface="Source Serif Pro" panose="02040603050405020204" pitchFamily="18" charset="0"/>
                <a:ea typeface="Source Serif Pro" panose="02040603050405020204" pitchFamily="18" charset="0"/>
                <a:cs typeface="Times New Roman" panose="02020603050405020304" pitchFamily="18" charset="0"/>
              </a:rPr>
              <a:t>Identified </a:t>
            </a:r>
            <a:r>
              <a:rPr lang="en-IN" kern="100" dirty="0">
                <a:latin typeface="Source Serif Pro" panose="02040603050405020204" pitchFamily="18" charset="0"/>
                <a:ea typeface="Source Serif Pro" panose="02040603050405020204" pitchFamily="18" charset="0"/>
                <a:cs typeface="Times New Roman" panose="02020603050405020304" pitchFamily="18" charset="0"/>
              </a:rPr>
              <a:t>top </a:t>
            </a:r>
            <a:r>
              <a:rPr lang="en-IN" kern="100" dirty="0">
                <a:effectLst/>
                <a:latin typeface="Source Serif Pro" panose="02040603050405020204" pitchFamily="18" charset="0"/>
                <a:ea typeface="Source Serif Pro" panose="02040603050405020204" pitchFamily="18" charset="0"/>
                <a:cs typeface="Times New Roman" panose="02020603050405020304" pitchFamily="18" charset="0"/>
              </a:rPr>
              <a:t>merchants with the highest transaction volumes and fraud occurrences​.</a:t>
            </a:r>
          </a:p>
          <a:p>
            <a:pPr marL="285750" lvl="0" indent="-285750">
              <a:lnSpc>
                <a:spcPct val="107000"/>
              </a:lnSpc>
              <a:spcAft>
                <a:spcPts val="800"/>
              </a:spcAft>
              <a:buSzPts val="1000"/>
              <a:buFont typeface="Courier New" panose="02070309020205020404" pitchFamily="49" charset="0"/>
              <a:buChar char="o"/>
              <a:tabLst>
                <a:tab pos="457200" algn="l"/>
              </a:tabLst>
            </a:pPr>
            <a:r>
              <a:rPr lang="en-IN" kern="100" dirty="0">
                <a:latin typeface="Source Serif Pro" panose="02040603050405020204" pitchFamily="18" charset="0"/>
                <a:ea typeface="Source Serif Pro" panose="02040603050405020204" pitchFamily="18" charset="0"/>
                <a:cs typeface="Times New Roman" panose="02020603050405020304" pitchFamily="18" charset="0"/>
              </a:rPr>
              <a:t>Donut chart: Shows the % of Avg. Transaction and Fraudulent transaction </a:t>
            </a:r>
          </a:p>
          <a:p>
            <a:pPr marL="285750" lvl="0" indent="-285750">
              <a:lnSpc>
                <a:spcPct val="107000"/>
              </a:lnSpc>
              <a:spcAft>
                <a:spcPts val="800"/>
              </a:spcAft>
              <a:buSzPts val="1000"/>
              <a:buFont typeface="Courier New" panose="02070309020205020404" pitchFamily="49" charset="0"/>
              <a:buChar char="o"/>
              <a:tabLst>
                <a:tab pos="457200" algn="l"/>
              </a:tabLst>
            </a:pPr>
            <a:endParaRPr lang="en-IN" sz="2400" kern="100" dirty="0">
              <a:effectLst/>
              <a:latin typeface="Source Serif Pro" panose="02040603050405020204" pitchFamily="18" charset="0"/>
              <a:ea typeface="Source Serif Pro" panose="02040603050405020204" pitchFamily="18" charset="0"/>
              <a:cs typeface="Times New Roman" panose="02020603050405020304" pitchFamily="18" charset="0"/>
            </a:endParaRPr>
          </a:p>
          <a:p>
            <a:pPr>
              <a:lnSpc>
                <a:spcPct val="107000"/>
              </a:lnSpc>
              <a:spcAft>
                <a:spcPts val="800"/>
              </a:spcAft>
            </a:pPr>
            <a:r>
              <a:rPr lang="en-IN" sz="2400" kern="100" dirty="0">
                <a:effectLst/>
                <a:latin typeface="Source Serif Pro" panose="02040603050405020204" pitchFamily="18" charset="0"/>
                <a:ea typeface="Source Serif Pro" panose="02040603050405020204" pitchFamily="18" charset="0"/>
                <a:cs typeface="Heebo" pitchFamily="2" charset="-79"/>
              </a:rPr>
              <a:t>Interactive Elements:</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800" kern="100" dirty="0">
                <a:effectLst/>
                <a:latin typeface="Source Serif Pro" panose="02040603050405020204" pitchFamily="18" charset="0"/>
                <a:ea typeface="Source Serif Pro" panose="02040603050405020204" pitchFamily="18" charset="0"/>
                <a:cs typeface="Heebo" pitchFamily="2" charset="-79"/>
              </a:rPr>
              <a:t>The dashboard includes slicers of different types of Transactions &amp; cards to filter data by total transaction, Count &amp; Avg. fraudulent transaction, making it dynamic and user-friendly.</a:t>
            </a:r>
          </a:p>
          <a:p>
            <a:pPr marL="285750" lvl="0" indent="-285750">
              <a:lnSpc>
                <a:spcPct val="107000"/>
              </a:lnSpc>
              <a:spcAft>
                <a:spcPts val="800"/>
              </a:spcAft>
              <a:buSzPts val="1000"/>
              <a:buFont typeface="Courier New" panose="02070309020205020404" pitchFamily="49" charset="0"/>
              <a:buChar char="o"/>
              <a:tabLst>
                <a:tab pos="457200" algn="l"/>
              </a:tabLst>
            </a:pPr>
            <a:endParaRPr lang="en-IN" kern="100" dirty="0">
              <a:effectLst/>
              <a:latin typeface="Source Serif Pro" panose="02040603050405020204" pitchFamily="18" charset="0"/>
              <a:ea typeface="Source Serif Pro" panose="02040603050405020204" pitchFamily="18" charset="0"/>
              <a:cs typeface="Times New Roman" panose="02020603050405020304" pitchFamily="18" charset="0"/>
            </a:endParaRPr>
          </a:p>
        </p:txBody>
      </p:sp>
    </p:spTree>
    <p:extLst>
      <p:ext uri="{BB962C8B-B14F-4D97-AF65-F5344CB8AC3E}">
        <p14:creationId xmlns:p14="http://schemas.microsoft.com/office/powerpoint/2010/main" val="817823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duotone>
              <a:schemeClr val="accent4">
                <a:shade val="45000"/>
                <a:satMod val="135000"/>
              </a:schemeClr>
              <a:prstClr val="white"/>
            </a:duotone>
          </a:blip>
          <a:stretch>
            <a:fillRect/>
          </a:stretch>
        </p:blipFill>
        <p:spPr>
          <a:xfrm>
            <a:off x="0" y="0"/>
            <a:ext cx="14630400" cy="8229600"/>
          </a:xfrm>
          <a:prstGeom prst="rect">
            <a:avLst/>
          </a:prstGeom>
          <a:noFill/>
          <a:ln/>
        </p:spPr>
      </p:pic>
      <p:sp>
        <p:nvSpPr>
          <p:cNvPr id="3" name="Text 0"/>
          <p:cNvSpPr/>
          <p:nvPr/>
        </p:nvSpPr>
        <p:spPr>
          <a:xfrm>
            <a:off x="864037" y="544234"/>
            <a:ext cx="7415927" cy="779598"/>
          </a:xfrm>
          <a:prstGeom prst="rect">
            <a:avLst/>
          </a:prstGeom>
          <a:noFill/>
          <a:ln/>
        </p:spPr>
        <p:txBody>
          <a:bodyPr wrap="square" lIns="0" tIns="0" rIns="0" bIns="0" rtlCol="0" anchor="t"/>
          <a:lstStyle/>
          <a:p>
            <a:pPr marL="0" indent="0">
              <a:lnSpc>
                <a:spcPts val="5700"/>
              </a:lnSpc>
              <a:buNone/>
            </a:pPr>
            <a:r>
              <a:rPr lang="en-US" sz="4800" kern="0" spc="-91" dirty="0">
                <a:latin typeface="Source Serif Pro" pitchFamily="34" charset="0"/>
                <a:ea typeface="Source Serif Pro" pitchFamily="34" charset="-122"/>
                <a:cs typeface="Source Serif Pro" pitchFamily="34" charset="-120"/>
              </a:rPr>
              <a:t>Important Insights</a:t>
            </a:r>
            <a:endParaRPr lang="en-US" sz="4800" dirty="0"/>
          </a:p>
        </p:txBody>
      </p:sp>
      <p:sp>
        <p:nvSpPr>
          <p:cNvPr id="5" name="Text 3">
            <a:extLst>
              <a:ext uri="{FF2B5EF4-FFF2-40B4-BE49-F238E27FC236}">
                <a16:creationId xmlns:a16="http://schemas.microsoft.com/office/drawing/2014/main" id="{675CDBDC-FD81-888B-6955-998B48FAD2EA}"/>
              </a:ext>
            </a:extLst>
          </p:cNvPr>
          <p:cNvSpPr/>
          <p:nvPr/>
        </p:nvSpPr>
        <p:spPr>
          <a:xfrm>
            <a:off x="1126091" y="1776881"/>
            <a:ext cx="12601060" cy="5672133"/>
          </a:xfrm>
          <a:prstGeom prst="rect">
            <a:avLst/>
          </a:prstGeom>
          <a:noFill/>
          <a:ln/>
        </p:spPr>
        <p:txBody>
          <a:bodyPr wrap="square" lIns="0" tIns="0" rIns="0" bIns="0" rtlCol="0" anchor="t"/>
          <a:lstStyle/>
          <a:p>
            <a:pPr lvl="0">
              <a:lnSpc>
                <a:spcPct val="107000"/>
              </a:lnSpc>
              <a:spcAft>
                <a:spcPts val="800"/>
              </a:spcAft>
              <a:buSzPts val="1000"/>
              <a:tabLst>
                <a:tab pos="457200" algn="l"/>
              </a:tabLst>
            </a:pPr>
            <a:r>
              <a:rPr lang="en-IN" sz="2400" kern="100" dirty="0">
                <a:effectLst/>
                <a:latin typeface="Source Serif Pro" panose="02040603050405020204" pitchFamily="18" charset="0"/>
                <a:ea typeface="Source Serif Pro" panose="02040603050405020204" pitchFamily="18" charset="0"/>
                <a:cs typeface="Times New Roman" panose="02020603050405020304" pitchFamily="18" charset="0"/>
              </a:rPr>
              <a:t>Fraud Detection:</a:t>
            </a:r>
          </a:p>
          <a:p>
            <a:pPr marL="285750" lvl="0" indent="-285750">
              <a:lnSpc>
                <a:spcPct val="107000"/>
              </a:lnSpc>
              <a:spcAft>
                <a:spcPts val="800"/>
              </a:spcAft>
              <a:buSzPts val="1000"/>
              <a:buFont typeface="Courier New" panose="02070309020205020404" pitchFamily="49" charset="0"/>
              <a:buChar char="o"/>
              <a:tabLst>
                <a:tab pos="457200" algn="l"/>
              </a:tabLst>
            </a:pPr>
            <a:r>
              <a:rPr lang="en-IN" kern="100" dirty="0">
                <a:effectLst/>
                <a:latin typeface="Source Serif Pro" panose="02040603050405020204" pitchFamily="18" charset="0"/>
                <a:ea typeface="Source Serif Pro" panose="02040603050405020204" pitchFamily="18" charset="0"/>
                <a:cs typeface="Times New Roman" panose="02020603050405020304" pitchFamily="18" charset="0"/>
              </a:rPr>
              <a:t>The percentage of fraudulent transactions was found to be 0.06%.</a:t>
            </a:r>
          </a:p>
          <a:p>
            <a:pPr marL="285750" lvl="0" indent="-285750">
              <a:lnSpc>
                <a:spcPct val="107000"/>
              </a:lnSpc>
              <a:spcAft>
                <a:spcPts val="800"/>
              </a:spcAft>
              <a:buSzPts val="1000"/>
              <a:buFont typeface="Courier New" panose="02070309020205020404" pitchFamily="49" charset="0"/>
              <a:buChar char="o"/>
              <a:tabLst>
                <a:tab pos="457200" algn="l"/>
              </a:tabLst>
            </a:pPr>
            <a:r>
              <a:rPr lang="en-IN" kern="100" dirty="0">
                <a:effectLst/>
                <a:latin typeface="Source Serif Pro" panose="02040603050405020204" pitchFamily="18" charset="0"/>
                <a:ea typeface="Source Serif Pro" panose="02040603050405020204" pitchFamily="18" charset="0"/>
                <a:cs typeface="Times New Roman" panose="02020603050405020304" pitchFamily="18" charset="0"/>
              </a:rPr>
              <a:t>Detected significant discrepancies between </a:t>
            </a:r>
            <a:r>
              <a:rPr lang="en-IN" kern="100" dirty="0" err="1">
                <a:effectLst/>
                <a:latin typeface="Source Serif Pro" panose="02040603050405020204" pitchFamily="18" charset="0"/>
                <a:ea typeface="Source Serif Pro" panose="02040603050405020204" pitchFamily="18" charset="0"/>
                <a:cs typeface="Times New Roman" panose="02020603050405020304" pitchFamily="18" charset="0"/>
              </a:rPr>
              <a:t>oldbalanceOrg</a:t>
            </a:r>
            <a:r>
              <a:rPr lang="en-IN" kern="100" dirty="0">
                <a:effectLst/>
                <a:latin typeface="Source Serif Pro" panose="02040603050405020204" pitchFamily="18" charset="0"/>
                <a:ea typeface="Source Serif Pro" panose="02040603050405020204" pitchFamily="18" charset="0"/>
                <a:cs typeface="Times New Roman" panose="02020603050405020304" pitchFamily="18" charset="0"/>
              </a:rPr>
              <a:t> and </a:t>
            </a:r>
            <a:r>
              <a:rPr lang="en-IN" kern="100" dirty="0" err="1">
                <a:effectLst/>
                <a:latin typeface="Source Serif Pro" panose="02040603050405020204" pitchFamily="18" charset="0"/>
                <a:ea typeface="Source Serif Pro" panose="02040603050405020204" pitchFamily="18" charset="0"/>
                <a:cs typeface="Times New Roman" panose="02020603050405020304" pitchFamily="18" charset="0"/>
              </a:rPr>
              <a:t>newbalanceOrg</a:t>
            </a:r>
            <a:r>
              <a:rPr lang="en-IN" kern="100" dirty="0">
                <a:effectLst/>
                <a:latin typeface="Source Serif Pro" panose="02040603050405020204" pitchFamily="18" charset="0"/>
                <a:ea typeface="Source Serif Pro" panose="02040603050405020204" pitchFamily="18" charset="0"/>
                <a:cs typeface="Times New Roman" panose="02020603050405020304" pitchFamily="18" charset="0"/>
              </a:rPr>
              <a:t> in fraudulent transactions, where fraudsters emptied customer accounts by transferring large sums and cashing out.</a:t>
            </a:r>
          </a:p>
          <a:p>
            <a:pPr marL="285750" lvl="0" indent="-285750">
              <a:lnSpc>
                <a:spcPct val="107000"/>
              </a:lnSpc>
              <a:spcAft>
                <a:spcPts val="800"/>
              </a:spcAft>
              <a:buSzPts val="1000"/>
              <a:buFont typeface="Courier New" panose="02070309020205020404" pitchFamily="49" charset="0"/>
              <a:buChar char="o"/>
              <a:tabLst>
                <a:tab pos="457200" algn="l"/>
              </a:tabLst>
            </a:pPr>
            <a:r>
              <a:rPr lang="en-IN" kern="100" dirty="0">
                <a:effectLst/>
                <a:latin typeface="Source Serif Pro" panose="02040603050405020204" pitchFamily="18" charset="0"/>
                <a:ea typeface="Source Serif Pro" panose="02040603050405020204" pitchFamily="18" charset="0"/>
                <a:cs typeface="Times New Roman" panose="02020603050405020304" pitchFamily="18" charset="0"/>
              </a:rPr>
              <a:t>A significant spike in fraud-related activities occurred during the middle of the month, suggesting a potential operational loophole that fraudsters exploited.</a:t>
            </a:r>
          </a:p>
          <a:p>
            <a:pPr marL="285750" lvl="0" indent="-285750">
              <a:lnSpc>
                <a:spcPct val="107000"/>
              </a:lnSpc>
              <a:spcAft>
                <a:spcPts val="800"/>
              </a:spcAft>
              <a:buSzPts val="1000"/>
              <a:buFont typeface="Courier New" panose="02070309020205020404" pitchFamily="49" charset="0"/>
              <a:buChar char="o"/>
              <a:tabLst>
                <a:tab pos="457200" algn="l"/>
              </a:tabLst>
            </a:pPr>
            <a:r>
              <a:rPr lang="en-IN" kern="100" dirty="0">
                <a:effectLst/>
                <a:latin typeface="Source Serif Pro" panose="02040603050405020204" pitchFamily="18" charset="0"/>
                <a:ea typeface="Source Serif Pro" panose="02040603050405020204" pitchFamily="18" charset="0"/>
                <a:cs typeface="Times New Roman" panose="02020603050405020304" pitchFamily="18" charset="0"/>
              </a:rPr>
              <a:t>The highest fraudulent transaction amount recorded was 10 million.</a:t>
            </a:r>
          </a:p>
          <a:p>
            <a:pPr marL="285750" lvl="0" indent="-285750">
              <a:lnSpc>
                <a:spcPct val="107000"/>
              </a:lnSpc>
              <a:spcAft>
                <a:spcPts val="800"/>
              </a:spcAft>
              <a:buSzPts val="1000"/>
              <a:buFont typeface="Courier New" panose="02070309020205020404" pitchFamily="49" charset="0"/>
              <a:buChar char="o"/>
              <a:tabLst>
                <a:tab pos="457200" algn="l"/>
              </a:tabLst>
            </a:pPr>
            <a:r>
              <a:rPr lang="en-IN" kern="100" dirty="0">
                <a:effectLst/>
                <a:latin typeface="Source Serif Pro" panose="02040603050405020204" pitchFamily="18" charset="0"/>
                <a:ea typeface="Source Serif Pro" panose="02040603050405020204" pitchFamily="18" charset="0"/>
                <a:cs typeface="Times New Roman" panose="02020603050405020304" pitchFamily="18" charset="0"/>
              </a:rPr>
              <a:t>Anomalies were detected when plotting the relationship between the old balance and transaction amounts, particularly with merchants involved in high-value frauds​</a:t>
            </a:r>
          </a:p>
          <a:p>
            <a:pPr lvl="0">
              <a:lnSpc>
                <a:spcPct val="107000"/>
              </a:lnSpc>
              <a:spcAft>
                <a:spcPts val="800"/>
              </a:spcAft>
              <a:buSzPts val="1000"/>
              <a:tabLst>
                <a:tab pos="457200" algn="l"/>
              </a:tabLst>
            </a:pPr>
            <a:endParaRPr lang="en-IN" sz="2400" kern="100" dirty="0">
              <a:effectLst/>
              <a:latin typeface="Source Serif Pro" panose="02040603050405020204" pitchFamily="18" charset="0"/>
              <a:ea typeface="Source Serif Pro" panose="02040603050405020204" pitchFamily="18" charset="0"/>
              <a:cs typeface="Times New Roman" panose="02020603050405020304" pitchFamily="18" charset="0"/>
            </a:endParaRPr>
          </a:p>
          <a:p>
            <a:pPr lvl="0">
              <a:lnSpc>
                <a:spcPct val="107000"/>
              </a:lnSpc>
              <a:spcAft>
                <a:spcPts val="800"/>
              </a:spcAft>
              <a:buSzPts val="1000"/>
              <a:tabLst>
                <a:tab pos="457200" algn="l"/>
              </a:tabLst>
            </a:pPr>
            <a:r>
              <a:rPr lang="en-IN" sz="2400" kern="100" dirty="0">
                <a:effectLst/>
                <a:latin typeface="Source Serif Pro" panose="02040603050405020204" pitchFamily="18" charset="0"/>
                <a:ea typeface="Source Serif Pro" panose="02040603050405020204" pitchFamily="18" charset="0"/>
                <a:cs typeface="Times New Roman" panose="02020603050405020304" pitchFamily="18" charset="0"/>
              </a:rPr>
              <a:t>Transaction Trends:</a:t>
            </a:r>
          </a:p>
          <a:p>
            <a:pPr marL="742950" lvl="1" indent="-285750">
              <a:lnSpc>
                <a:spcPct val="107000"/>
              </a:lnSpc>
              <a:spcAft>
                <a:spcPts val="800"/>
              </a:spcAft>
              <a:buSzPts val="1000"/>
              <a:buFont typeface="Courier New" panose="02070309020205020404" pitchFamily="49" charset="0"/>
              <a:buChar char="o"/>
              <a:tabLst>
                <a:tab pos="914400" algn="l"/>
              </a:tabLst>
            </a:pPr>
            <a:r>
              <a:rPr lang="en-IN" kern="100" dirty="0">
                <a:effectLst/>
                <a:latin typeface="Source Serif Pro" panose="02040603050405020204" pitchFamily="18" charset="0"/>
                <a:ea typeface="Source Serif Pro" panose="02040603050405020204" pitchFamily="18" charset="0"/>
                <a:cs typeface="Times New Roman" panose="02020603050405020304" pitchFamily="18" charset="0"/>
              </a:rPr>
              <a:t>The majority of transactions were categorized under CASH_OUT and TRANSFER types.</a:t>
            </a:r>
          </a:p>
          <a:p>
            <a:pPr marL="742950" lvl="1" indent="-285750">
              <a:lnSpc>
                <a:spcPct val="107000"/>
              </a:lnSpc>
              <a:spcAft>
                <a:spcPts val="800"/>
              </a:spcAft>
              <a:buSzPts val="1000"/>
              <a:buFont typeface="Courier New" panose="02070309020205020404" pitchFamily="49" charset="0"/>
              <a:buChar char="o"/>
              <a:tabLst>
                <a:tab pos="914400" algn="l"/>
              </a:tabLst>
            </a:pPr>
            <a:r>
              <a:rPr lang="en-IN" kern="100" dirty="0">
                <a:effectLst/>
                <a:latin typeface="Source Serif Pro" panose="02040603050405020204" pitchFamily="18" charset="0"/>
                <a:ea typeface="Source Serif Pro" panose="02040603050405020204" pitchFamily="18" charset="0"/>
                <a:cs typeface="Times New Roman" panose="02020603050405020304" pitchFamily="18" charset="0"/>
              </a:rPr>
              <a:t>There were noticeable spikes in transaction amounts at certain steps, which coincided with fraudulent transactions​.</a:t>
            </a:r>
          </a:p>
        </p:txBody>
      </p:sp>
    </p:spTree>
    <p:extLst>
      <p:ext uri="{BB962C8B-B14F-4D97-AF65-F5344CB8AC3E}">
        <p14:creationId xmlns:p14="http://schemas.microsoft.com/office/powerpoint/2010/main" val="2330225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duotone>
              <a:schemeClr val="accent4">
                <a:shade val="45000"/>
                <a:satMod val="135000"/>
              </a:schemeClr>
              <a:prstClr val="white"/>
            </a:duotone>
          </a:blip>
          <a:stretch>
            <a:fillRect/>
          </a:stretch>
        </p:blipFill>
        <p:spPr>
          <a:xfrm>
            <a:off x="0" y="0"/>
            <a:ext cx="14630400" cy="8229600"/>
          </a:xfrm>
          <a:prstGeom prst="rect">
            <a:avLst/>
          </a:prstGeom>
          <a:noFill/>
          <a:ln/>
        </p:spPr>
      </p:pic>
      <p:sp>
        <p:nvSpPr>
          <p:cNvPr id="3" name="Text 0"/>
          <p:cNvSpPr/>
          <p:nvPr/>
        </p:nvSpPr>
        <p:spPr>
          <a:xfrm>
            <a:off x="864037" y="720679"/>
            <a:ext cx="7415927" cy="779598"/>
          </a:xfrm>
          <a:prstGeom prst="rect">
            <a:avLst/>
          </a:prstGeom>
          <a:noFill/>
          <a:ln/>
        </p:spPr>
        <p:txBody>
          <a:bodyPr wrap="square" lIns="0" tIns="0" rIns="0" bIns="0" rtlCol="0" anchor="t"/>
          <a:lstStyle/>
          <a:p>
            <a:pPr marL="0" indent="0">
              <a:lnSpc>
                <a:spcPts val="5400"/>
              </a:lnSpc>
              <a:buNone/>
            </a:pPr>
            <a:r>
              <a:rPr lang="en-US" sz="4800" kern="0" spc="-87" dirty="0">
                <a:latin typeface="Source Serif Pro" pitchFamily="34" charset="0"/>
                <a:ea typeface="Source Serif Pro" pitchFamily="34" charset="-122"/>
                <a:cs typeface="Source Serif Pro" pitchFamily="34" charset="-120"/>
              </a:rPr>
              <a:t>Recommendations</a:t>
            </a:r>
            <a:endParaRPr lang="en-US" sz="4800" dirty="0"/>
          </a:p>
        </p:txBody>
      </p:sp>
      <p:sp>
        <p:nvSpPr>
          <p:cNvPr id="5" name="Text 3">
            <a:extLst>
              <a:ext uri="{FF2B5EF4-FFF2-40B4-BE49-F238E27FC236}">
                <a16:creationId xmlns:a16="http://schemas.microsoft.com/office/drawing/2014/main" id="{675CDBDC-FD81-888B-6955-998B48FAD2EA}"/>
              </a:ext>
            </a:extLst>
          </p:cNvPr>
          <p:cNvSpPr/>
          <p:nvPr/>
        </p:nvSpPr>
        <p:spPr>
          <a:xfrm>
            <a:off x="1126091" y="1836788"/>
            <a:ext cx="12601060" cy="5672133"/>
          </a:xfrm>
          <a:prstGeom prst="rect">
            <a:avLst/>
          </a:prstGeom>
          <a:noFill/>
          <a:ln/>
        </p:spPr>
        <p:txBody>
          <a:bodyPr wrap="square" lIns="0" tIns="0" rIns="0" bIns="0" rtlCol="0" anchor="t"/>
          <a:lstStyle/>
          <a:p>
            <a:pPr marL="285750" lvl="0" indent="-285750">
              <a:lnSpc>
                <a:spcPct val="107000"/>
              </a:lnSpc>
              <a:spcAft>
                <a:spcPts val="800"/>
              </a:spcAft>
              <a:buSzPts val="1000"/>
              <a:buFont typeface="Courier New" panose="02070309020205020404" pitchFamily="49" charset="0"/>
              <a:buChar char="o"/>
              <a:tabLst>
                <a:tab pos="457200" algn="l"/>
              </a:tabLst>
            </a:pPr>
            <a:r>
              <a:rPr lang="en-IN" sz="2200" kern="100" dirty="0">
                <a:effectLst/>
                <a:latin typeface="Source Serif Pro" panose="02040603050405020204" pitchFamily="18" charset="0"/>
                <a:ea typeface="Source Serif Pro" panose="02040603050405020204" pitchFamily="18" charset="0"/>
                <a:cs typeface="Times New Roman" panose="02020603050405020304" pitchFamily="18" charset="0"/>
              </a:rPr>
              <a:t>Improving Fraud Detection: </a:t>
            </a:r>
            <a:r>
              <a:rPr lang="en-IN" sz="1800" kern="100" dirty="0">
                <a:effectLst/>
                <a:latin typeface="Source Serif Pro" panose="02040603050405020204" pitchFamily="18" charset="0"/>
                <a:ea typeface="Source Serif Pro" panose="02040603050405020204" pitchFamily="18" charset="0"/>
                <a:cs typeface="Times New Roman" panose="02020603050405020304" pitchFamily="18" charset="0"/>
              </a:rPr>
              <a:t>Implement more advanced machine learning algorithms to continuously monitor and flag potential anomalies in real-time.</a:t>
            </a:r>
          </a:p>
          <a:p>
            <a:pPr marL="285750" lvl="0" indent="-285750">
              <a:lnSpc>
                <a:spcPct val="107000"/>
              </a:lnSpc>
              <a:spcAft>
                <a:spcPts val="800"/>
              </a:spcAft>
              <a:buSzPts val="1000"/>
              <a:buFont typeface="Courier New" panose="02070309020205020404" pitchFamily="49" charset="0"/>
              <a:buChar char="o"/>
              <a:tabLst>
                <a:tab pos="457200" algn="l"/>
              </a:tabLst>
            </a:pPr>
            <a:endParaRPr lang="en-IN" kern="100" dirty="0">
              <a:latin typeface="Source Serif Pro" panose="02040603050405020204" pitchFamily="18" charset="0"/>
              <a:ea typeface="Source Serif Pro" panose="02040603050405020204" pitchFamily="18" charset="0"/>
              <a:cs typeface="Times New Roman" panose="02020603050405020304" pitchFamily="18" charset="0"/>
            </a:endParaRPr>
          </a:p>
          <a:p>
            <a:pPr marL="285750" lvl="0" indent="-285750">
              <a:lnSpc>
                <a:spcPct val="107000"/>
              </a:lnSpc>
              <a:spcAft>
                <a:spcPts val="800"/>
              </a:spcAft>
              <a:buSzPts val="1000"/>
              <a:buFont typeface="Courier New" panose="02070309020205020404" pitchFamily="49" charset="0"/>
              <a:buChar char="o"/>
              <a:tabLst>
                <a:tab pos="457200" algn="l"/>
              </a:tabLst>
            </a:pPr>
            <a:r>
              <a:rPr lang="en-IN" sz="2200" kern="100" dirty="0">
                <a:effectLst/>
                <a:latin typeface="Source Serif Pro" panose="02040603050405020204" pitchFamily="18" charset="0"/>
                <a:ea typeface="Source Serif Pro" panose="02040603050405020204" pitchFamily="18" charset="0"/>
                <a:cs typeface="Times New Roman" panose="02020603050405020304" pitchFamily="18" charset="0"/>
              </a:rPr>
              <a:t>Targeting High-Risk Merchants: </a:t>
            </a:r>
            <a:r>
              <a:rPr lang="en-IN" sz="1800" kern="100" dirty="0">
                <a:effectLst/>
                <a:latin typeface="Source Serif Pro" panose="02040603050405020204" pitchFamily="18" charset="0"/>
                <a:ea typeface="Source Serif Pro" panose="02040603050405020204" pitchFamily="18" charset="0"/>
                <a:cs typeface="Times New Roman" panose="02020603050405020304" pitchFamily="18" charset="0"/>
              </a:rPr>
              <a:t>Focus on merchants with high transaction volumes and suspicious activity for deeper investigation.</a:t>
            </a:r>
          </a:p>
          <a:p>
            <a:pPr marL="285750" lvl="0" indent="-285750">
              <a:lnSpc>
                <a:spcPct val="107000"/>
              </a:lnSpc>
              <a:spcAft>
                <a:spcPts val="800"/>
              </a:spcAft>
              <a:buSzPts val="1000"/>
              <a:buFont typeface="Courier New" panose="02070309020205020404" pitchFamily="49" charset="0"/>
              <a:buChar char="o"/>
              <a:tabLst>
                <a:tab pos="457200" algn="l"/>
              </a:tabLst>
            </a:pPr>
            <a:endParaRPr lang="en-IN" kern="100" dirty="0">
              <a:latin typeface="Source Serif Pro" panose="02040603050405020204" pitchFamily="18" charset="0"/>
              <a:ea typeface="Source Serif Pro" panose="02040603050405020204" pitchFamily="18" charset="0"/>
              <a:cs typeface="Times New Roman" panose="02020603050405020304" pitchFamily="18" charset="0"/>
            </a:endParaRPr>
          </a:p>
          <a:p>
            <a:pPr marL="285750" lvl="0" indent="-285750">
              <a:lnSpc>
                <a:spcPct val="107000"/>
              </a:lnSpc>
              <a:spcAft>
                <a:spcPts val="800"/>
              </a:spcAft>
              <a:buSzPts val="1000"/>
              <a:buFont typeface="Courier New" panose="02070309020205020404" pitchFamily="49" charset="0"/>
              <a:buChar char="o"/>
              <a:tabLst>
                <a:tab pos="457200" algn="l"/>
              </a:tabLst>
            </a:pPr>
            <a:r>
              <a:rPr lang="en-IN" sz="2200" kern="100" dirty="0">
                <a:effectLst/>
                <a:latin typeface="Source Serif Pro" panose="02040603050405020204" pitchFamily="18" charset="0"/>
                <a:ea typeface="Source Serif Pro" panose="02040603050405020204" pitchFamily="18" charset="0"/>
                <a:cs typeface="Times New Roman" panose="02020603050405020304" pitchFamily="18" charset="0"/>
              </a:rPr>
              <a:t>Focus on Peak Periods: </a:t>
            </a:r>
            <a:r>
              <a:rPr lang="en-IN" sz="1800" kern="100" dirty="0">
                <a:effectLst/>
                <a:latin typeface="Source Serif Pro" panose="02040603050405020204" pitchFamily="18" charset="0"/>
                <a:ea typeface="Source Serif Pro" panose="02040603050405020204" pitchFamily="18" charset="0"/>
                <a:cs typeface="Times New Roman" panose="02020603050405020304" pitchFamily="18" charset="0"/>
              </a:rPr>
              <a:t>Additional resources should be allocated during periods of higher fraudulent activity (e.g., mid-month) to identify and block suspicious transactions in real-time.</a:t>
            </a:r>
          </a:p>
          <a:p>
            <a:pPr marL="285750" lvl="0" indent="-285750">
              <a:lnSpc>
                <a:spcPct val="107000"/>
              </a:lnSpc>
              <a:spcAft>
                <a:spcPts val="800"/>
              </a:spcAft>
              <a:buSzPts val="1000"/>
              <a:buFont typeface="Courier New" panose="02070309020205020404" pitchFamily="49" charset="0"/>
              <a:buChar char="o"/>
              <a:tabLst>
                <a:tab pos="457200" algn="l"/>
              </a:tabLst>
            </a:pPr>
            <a:endParaRPr lang="en-IN" sz="1800" kern="100" dirty="0">
              <a:effectLst/>
              <a:latin typeface="Source Serif Pro" panose="02040603050405020204" pitchFamily="18" charset="0"/>
              <a:ea typeface="Source Serif Pro" panose="02040603050405020204" pitchFamily="18" charset="0"/>
              <a:cs typeface="Times New Roman" panose="02020603050405020304" pitchFamily="18" charset="0"/>
            </a:endParaRPr>
          </a:p>
          <a:p>
            <a:pPr marL="285750" lvl="0" indent="-285750">
              <a:lnSpc>
                <a:spcPct val="107000"/>
              </a:lnSpc>
              <a:spcAft>
                <a:spcPts val="800"/>
              </a:spcAft>
              <a:buSzPts val="1000"/>
              <a:buFont typeface="Courier New" panose="02070309020205020404" pitchFamily="49" charset="0"/>
              <a:buChar char="o"/>
              <a:tabLst>
                <a:tab pos="457200" algn="l"/>
              </a:tabLst>
            </a:pPr>
            <a:r>
              <a:rPr lang="en-IN" sz="2200" kern="100" dirty="0">
                <a:effectLst/>
                <a:latin typeface="Source Serif Pro" panose="02040603050405020204" pitchFamily="18" charset="0"/>
                <a:ea typeface="Source Serif Pro" panose="02040603050405020204" pitchFamily="18" charset="0"/>
                <a:cs typeface="Times New Roman" panose="02020603050405020304" pitchFamily="18" charset="0"/>
              </a:rPr>
              <a:t>Enhanced Merchant Analysis: </a:t>
            </a:r>
            <a:r>
              <a:rPr lang="en-IN" sz="1800" kern="100" dirty="0">
                <a:effectLst/>
                <a:latin typeface="Source Serif Pro" panose="02040603050405020204" pitchFamily="18" charset="0"/>
                <a:ea typeface="Source Serif Pro" panose="02040603050405020204" pitchFamily="18" charset="0"/>
                <a:cs typeface="Times New Roman" panose="02020603050405020304" pitchFamily="18" charset="0"/>
              </a:rPr>
              <a:t>Build detailed merchant profiles, focusing on those with a higher occurrence of fraudulent activities. Implement stricter transaction controls for these merchants​</a:t>
            </a:r>
          </a:p>
          <a:p>
            <a:pPr marL="285750" lvl="0" indent="-285750">
              <a:lnSpc>
                <a:spcPct val="107000"/>
              </a:lnSpc>
              <a:spcAft>
                <a:spcPts val="800"/>
              </a:spcAft>
              <a:buSzPts val="1000"/>
              <a:buFont typeface="Courier New" panose="02070309020205020404" pitchFamily="49" charset="0"/>
              <a:buChar char="o"/>
              <a:tabLst>
                <a:tab pos="457200" algn="l"/>
              </a:tabLst>
            </a:pPr>
            <a:endParaRPr lang="en-IN" kern="100" dirty="0">
              <a:latin typeface="Source Serif Pro" panose="02040603050405020204" pitchFamily="18" charset="0"/>
              <a:ea typeface="Source Serif Pro" panose="02040603050405020204" pitchFamily="18" charset="0"/>
              <a:cs typeface="Times New Roman" panose="02020603050405020304" pitchFamily="18" charset="0"/>
            </a:endParaRPr>
          </a:p>
          <a:p>
            <a:pPr marL="285750" lvl="0" indent="-285750">
              <a:lnSpc>
                <a:spcPct val="107000"/>
              </a:lnSpc>
              <a:spcAft>
                <a:spcPts val="800"/>
              </a:spcAft>
              <a:buSzPts val="1000"/>
              <a:buFont typeface="Courier New" panose="02070309020205020404" pitchFamily="49" charset="0"/>
              <a:buChar char="o"/>
              <a:tabLst>
                <a:tab pos="457200" algn="l"/>
              </a:tabLst>
            </a:pPr>
            <a:r>
              <a:rPr lang="en-IN" sz="2200" dirty="0">
                <a:effectLst/>
                <a:latin typeface="Source Serif Pro" panose="02040603050405020204" pitchFamily="18" charset="0"/>
                <a:ea typeface="Source Serif Pro" panose="02040603050405020204" pitchFamily="18" charset="0"/>
                <a:cs typeface="Times New Roman" panose="02020603050405020304" pitchFamily="18" charset="0"/>
              </a:rPr>
              <a:t>Transaction Monitoring: </a:t>
            </a:r>
            <a:r>
              <a:rPr lang="en-IN" sz="1800" dirty="0">
                <a:effectLst/>
                <a:latin typeface="Source Serif Pro" panose="02040603050405020204" pitchFamily="18" charset="0"/>
                <a:ea typeface="Source Serif Pro" panose="02040603050405020204" pitchFamily="18" charset="0"/>
                <a:cs typeface="Times New Roman" panose="02020603050405020304" pitchFamily="18" charset="0"/>
              </a:rPr>
              <a:t>Regularly review and update fraud detection parameters based on the most recent transaction data to stay ahead of emerging fraud patterns</a:t>
            </a:r>
            <a:endParaRPr lang="en-IN" kern="100" dirty="0">
              <a:effectLst/>
              <a:latin typeface="Source Serif Pro" panose="02040603050405020204" pitchFamily="18" charset="0"/>
              <a:ea typeface="Source Serif Pro" panose="02040603050405020204" pitchFamily="18" charset="0"/>
              <a:cs typeface="Times New Roman" panose="02020603050405020304" pitchFamily="18" charset="0"/>
            </a:endParaRPr>
          </a:p>
        </p:txBody>
      </p:sp>
    </p:spTree>
    <p:extLst>
      <p:ext uri="{BB962C8B-B14F-4D97-AF65-F5344CB8AC3E}">
        <p14:creationId xmlns:p14="http://schemas.microsoft.com/office/powerpoint/2010/main" val="679674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duotone>
              <a:schemeClr val="accent4">
                <a:shade val="45000"/>
                <a:satMod val="135000"/>
              </a:schemeClr>
              <a:prstClr val="white"/>
            </a:duotone>
          </a:blip>
          <a:stretch>
            <a:fillRect/>
          </a:stretch>
        </p:blipFill>
        <p:spPr>
          <a:xfrm>
            <a:off x="0" y="0"/>
            <a:ext cx="14630400" cy="8229600"/>
          </a:xfrm>
          <a:prstGeom prst="rect">
            <a:avLst/>
          </a:prstGeom>
          <a:noFill/>
          <a:ln/>
        </p:spPr>
      </p:pic>
      <p:sp>
        <p:nvSpPr>
          <p:cNvPr id="3" name="Text 0"/>
          <p:cNvSpPr/>
          <p:nvPr/>
        </p:nvSpPr>
        <p:spPr>
          <a:xfrm>
            <a:off x="864037" y="934033"/>
            <a:ext cx="7415927" cy="779598"/>
          </a:xfrm>
          <a:prstGeom prst="rect">
            <a:avLst/>
          </a:prstGeom>
          <a:noFill/>
          <a:ln/>
        </p:spPr>
        <p:txBody>
          <a:bodyPr wrap="square" lIns="0" tIns="0" rIns="0" bIns="0" rtlCol="0" anchor="t"/>
          <a:lstStyle/>
          <a:p>
            <a:pPr marL="0" indent="0">
              <a:lnSpc>
                <a:spcPts val="5700"/>
              </a:lnSpc>
              <a:buNone/>
            </a:pPr>
            <a:r>
              <a:rPr lang="en-US" sz="4800" kern="0" spc="-91" dirty="0">
                <a:latin typeface="Source Serif Pro" pitchFamily="34" charset="0"/>
                <a:ea typeface="Source Serif Pro" pitchFamily="34" charset="-122"/>
                <a:cs typeface="Source Serif Pro" pitchFamily="34" charset="-120"/>
              </a:rPr>
              <a:t>Conclusion</a:t>
            </a:r>
            <a:endParaRPr lang="en-US" sz="4800" dirty="0"/>
          </a:p>
        </p:txBody>
      </p:sp>
      <p:sp>
        <p:nvSpPr>
          <p:cNvPr id="5" name="Text 3">
            <a:extLst>
              <a:ext uri="{FF2B5EF4-FFF2-40B4-BE49-F238E27FC236}">
                <a16:creationId xmlns:a16="http://schemas.microsoft.com/office/drawing/2014/main" id="{675CDBDC-FD81-888B-6955-998B48FAD2EA}"/>
              </a:ext>
            </a:extLst>
          </p:cNvPr>
          <p:cNvSpPr/>
          <p:nvPr/>
        </p:nvSpPr>
        <p:spPr>
          <a:xfrm>
            <a:off x="1126091" y="2211779"/>
            <a:ext cx="12601060" cy="1468124"/>
          </a:xfrm>
          <a:prstGeom prst="rect">
            <a:avLst/>
          </a:prstGeom>
          <a:noFill/>
          <a:ln/>
        </p:spPr>
        <p:txBody>
          <a:bodyPr wrap="square" lIns="0" tIns="0" rIns="0" bIns="0" rtlCol="0" anchor="t"/>
          <a:lstStyle/>
          <a:p>
            <a:pPr marL="0" indent="0">
              <a:lnSpc>
                <a:spcPts val="3100"/>
              </a:lnSpc>
              <a:buNone/>
            </a:pPr>
            <a:r>
              <a:rPr lang="en-US" sz="2000" kern="0" spc="-39" dirty="0">
                <a:solidFill>
                  <a:srgbClr val="272525"/>
                </a:solidFill>
                <a:latin typeface="Source Serif Pro" panose="02040603050405020204" pitchFamily="18" charset="0"/>
                <a:ea typeface="Source Serif Pro" panose="02040603050405020204" pitchFamily="18" charset="0"/>
                <a:cs typeface="Source Sans Pro" pitchFamily="34" charset="-120"/>
              </a:rPr>
              <a:t>The dashboard created in Power BI provides a powerful tool for detection in credit card fraudulent transactions. It enables financial institutions to proactively identify potential fraud, ensuring greater security and protecting customers from financial losses.</a:t>
            </a:r>
            <a:endParaRPr lang="en-US" sz="2000" dirty="0">
              <a:latin typeface="Source Serif Pro" panose="02040603050405020204" pitchFamily="18" charset="0"/>
              <a:ea typeface="Source Serif Pro" panose="02040603050405020204" pitchFamily="18" charset="0"/>
            </a:endParaRPr>
          </a:p>
        </p:txBody>
      </p:sp>
    </p:spTree>
    <p:extLst>
      <p:ext uri="{BB962C8B-B14F-4D97-AF65-F5344CB8AC3E}">
        <p14:creationId xmlns:p14="http://schemas.microsoft.com/office/powerpoint/2010/main" val="1651358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835</Words>
  <Application>Microsoft Office PowerPoint</Application>
  <PresentationFormat>Custom</PresentationFormat>
  <Paragraphs>77</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Courier New</vt:lpstr>
      <vt:lpstr>Source Sans Pro</vt:lpstr>
      <vt:lpstr>Source Serif Pro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OMKAR RAHATE</cp:lastModifiedBy>
  <cp:revision>1</cp:revision>
  <dcterms:created xsi:type="dcterms:W3CDTF">2024-09-05T11:29:29Z</dcterms:created>
  <dcterms:modified xsi:type="dcterms:W3CDTF">2024-09-05T19:38:20Z</dcterms:modified>
</cp:coreProperties>
</file>