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5.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7.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8.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notesSlides/notesSlide9.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notesSlides/notesSlide10.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notesSlides/notesSlide11.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notesSlides/notesSlide12.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notesSlides/notesSlide13.xml" ContentType="application/vnd.openxmlformats-officedocument.presentationml.notesSlide+xml"/>
  <Override PartName="/ppt/ink/ink34.xml" ContentType="application/inkml+xml"/>
  <Override PartName="/ppt/ink/ink35.xml" ContentType="application/inkml+xml"/>
  <Override PartName="/ppt/ink/ink36.xml" ContentType="application/inkml+xml"/>
  <Override PartName="/ppt/notesSlides/notesSlide14.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Lst>
  <p:sldSz cx="14630400" cy="8229600"/>
  <p:notesSz cx="8229600" cy="14630400"/>
  <p:embeddedFontLst>
    <p:embeddedFont>
      <p:font typeface="Calisto MT" panose="02040603050505030304" pitchFamily="18"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2372" autoAdjust="0"/>
    <p:restoredTop sz="94641" autoAdjust="0"/>
  </p:normalViewPr>
  <p:slideViewPr>
    <p:cSldViewPr snapToGrid="0" snapToObjects="1">
      <p:cViewPr>
        <p:scale>
          <a:sx n="75" d="100"/>
          <a:sy n="75" d="100"/>
        </p:scale>
        <p:origin x="43" y="-27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5:15:23.1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415 715,'24'-1,"0"-2,0 0,0-1,24-8,4-1,663-122,-541 111,219-59,-318 55,-60 21,0 1,0 0,1 1,0 1,-1 1,21-2,95-10,23 0,325 14,-219 2,-248-1,0 1,1-1,16 5,-21-3,-20-5,-29-8,-697-187,524 157,-335-19,-1080 24,1629 36,-1-1,1 1,0 0,0 0,-1 0,1 0,0 0,-1 0,1 0,0 0,-1 0,1 0,0 0,0 0,-1 0,1 0,0 0,-1 0,1 0,0 0,0 1,-1-1,1 0,0 0,-1 0,1 0,0 1,0-1,0 0,-1 0,1 0,0 1,0-1,0 0,0 0,-1 1,1-1,0 0,0 1,0-1,0 0,0 0,0 1,0-1,0 0,0 1,0-1,0 0,0 1,0-1,0 1,15 16,33 15,142 62,-159-81,2-2,-1-2,1-1,47 6,574 4,-487-20,1646-2,-1769 5,0 2,0 1,0 3,0 1,-1 2,43 17,126 32,-170-44,205 57,-230-72,-17 0,0 0,0-1,0 1,0-1,0 1,0 0,0-1,1 1,-2-1,1 1,0-1,0 1,0 0,0-1,0 1,0-1,0 1,0 0,-1-1,1 1,0-1,0 1,-1 0,1-1,0 1,0 0,-1-1,1 1,0 0,-1 0,1-1,0 1,-1 0,1 0,-1 0,1 0,-1-1,-11-8,0 0,-1 1,0 1,0 0,-1 0,-21-6,-97-25,25 16,-156-12,171 25,-188-18,-2280-73,2451 102,108-2,1 0,-1 0,0 0,1 0,-1 0,1 0,-1 0,0 1,1-1,-1 0,1 0,-1 0,0 0,1 1,-1-1,1 0,-1 1,1-1,-1 0,1 1,-1-1,1 1,0-1,-1 1,1-1,0 1,-1-1,1 1,0-1,-1 1,1-1,0 1,0-1,0 1,0 0,-1-1,1 1,0-1,0 1,0 0,0-1,0 1,0-1,1 1,-1 0,0-1,0 1,0-1,1 1,-1-1,0 1,0-1,1 1,-1-1,0 1,1-1,-1 1,1-1,-1 1,1-1,-1 0,2 1,36 36,-30-30,13 11,0-1,1 0,1-2,0 0,1-2,1 0,0-2,1-1,0-1,0-1,1-1,28 3,63 2,217-5,122-38,-353 22,500-58,184-12,-735 78,1 2,0 2,-1 3,64 15,-36 0,152 61,-209-72,0 0,1-2,0-1,0-1,1 0,26 0,-20-2,-1 1,0 1,41 13,3 2,-25-8,-28-6,1-2,29 4,-43-8,-5-1,-1 0,0 0,1 0,-1 0,1 1,-1-1,0 1,1 0,-1 0,0 0,0 1,0-1,0 1,5 3,-8-5,0 0,0 1,0-1,-1 0,1 1,0-1,0 0,0 0,0 1,-1-1,1 0,0 0,0 1,0-1,-1 0,1 0,0 1,-1-1,1 0,0 0,0 0,-1 0,1 0,0 1,-1-1,1 0,0 0,-1 0,1 0,0 0,-1 0,1 0,0 0,-1 0,1 0,0 0,-1 0,1 0,0-1,-1 1,-21-1,-35-8,-87-25,51 10,-240-47,-350-28,-354 36,209 97,811-33,0 0,0 1,1 1,-1 0,-20 7,33-9,1 1,-1-1,1 1,0-1,-1 1,1 0,0 1,0-1,1 0,-1 1,0-1,1 1,0 0,-1 0,1 0,0 0,0 0,1 1,-1-1,1 0,0 1,0-1,0 1,0 0,0 3,1 0,0 0,0 0,1 0,0 0,0 0,1 0,0 0,0-1,1 1,-1-1,1 1,1-1,-1 0,1 0,0-1,1 1,-1-1,6 5,12 11,1-1,47 31,-56-41,18 9,0-1,1-1,1-2,0-1,1-2,0-1,1-2,64 8,26-5,152-6,-194-5,799-5,-359 0,-209 24,-273-16,317 4,-260-9,-70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5:15:33.14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489 539,'848'-19,"-247"-35,-20 32,-534 23,155-17,-38 2,384 11,-285 5,-221 1,1 1,43 10,-42-6,127 24,-95-19,-31-5,82 5,-119-13,20 1,-20-2,-13 0,-58-12,1-3,-90-36,-7-2,-63 9,161 36,1-3,-86-28,73 18,0 3,-1 4,-77-7,-63-12,-6-6,166 33,-1 2,-108 4,76 3,38 1,1 2,1 3,-78 22,60-14,-73 10,-121 19,172-26,-2-3,-106 3,-63-22,217-1,0-2,1-1,0-2,-49-17,9-3,-1 4,-97-17,135 35,1-3,0-2,0-1,1-2,-60-31,45 14,46 27,39 21,216 133,-231-139,-1 1,0 0,-1 1,12 15,13 11,-21-22,-3-4,0 0,-1 1,13 17,-21-24,0 1,-1-1,0 0,0 1,-1-1,0 1,0 0,0 0,-1 0,0 0,0 10,0 42,-2-59,1 1,1 0,-1-1,0 1,0 0,0-1,0 1,0 0,1-1,-1 1,0 0,0-1,1 1,-1 0,0-1,1 1,-1-1,1 1,-1-1,1 1,-1-1,1 1,-1-1,1 0,0 1,-1-1,2 1,0-1,0 0,-1 1,1-1,0 0,0 0,0-1,-1 1,1 0,0 0,0-1,1 0,51-24,-46 20,49-24,1 3,0 3,2 2,0 3,2 2,0 3,0 3,68-3,686 26,-248 7,1003-21,-1521-2,80-13,-68 6,19-3,-34 4,65-3,111 11,-218 1,0 0,0 0,0-1,0 0,-1 0,1 0,0 0,0-1,-1 0,1 0,7-5,-10 6,-1 0,1 0,-1-1,0 1,1-1,-1 1,0-1,0 1,0-1,0 0,0 1,0-1,-1 0,1 0,-1 0,1 1,-1-1,1 0,-1 0,0 0,0 0,0 0,0 0,0 0,-1 0,1 0,-1 0,1 1,-1-1,1 0,-1 0,0 0,-1-1,-6-10,0 0,-1 0,0 1,-1 1,-1 0,1 0,-2 1,1 0,-1 1,-1 1,0 0,0 0,0 1,-1 1,0 0,-16-4,22 9,-1 0,0 0,1 1,-1 0,0 1,1-1,-1 2,0-1,1 1,0 1,-1-1,-7 5,-10 6,0 0,-30 23,42-27,-1 2,1 1,0 1,1-1,0 2,-12 17,15-18,0 0,-1-1,0 0,-1-1,0-1,-1 0,-17 11,-11-1,-1-2,0-2,-85 21,-142 12,153-30,-48 6,0-8,-214-3,-551-17,583 4,340-1,-1 0,1 0,-1 1,1 0,-1 0,1 1,-9 3,14-5,-1 1,1 0,0-1,0 1,0 0,-1 0,1 0,0 0,0 0,0 0,1 0,-1 0,0 0,0 0,0 1,1-1,-1 0,1 0,-1 1,1-1,-1 0,1 1,0-1,0 1,-1-1,1 0,0 1,0-1,1 1,-1-1,0 0,0 1,1-1,-1 1,1-1,-1 0,1 0,-1 1,1-1,0 0,1 2,2 3,1 1,0-1,0 0,1 0,0-1,0 0,0 0,1 0,-1-1,1 0,12 6,9 2,49 16,-51-21,-1-1,1-2,0 0,1-2,-1-1,38-3,156-31,4-1,302 29,-306 7,-143 2,135 25,-126-15,88 4,294-17,-217-3,-42 2,-178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5:15:36.574"/>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1390 34,'-1009'0,"980"-1,1-2,-41-9,38 6,-57-5,-19 11,78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5:26:37.964"/>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59 437,'29'-1,"57"-11,-7 0,6 6,-35 4,0-3,0-1,54-16,-39 1,-42 13,1 0,0 1,1 2,-1 0,34-1,24 7,-46 0,0-1,0-1,53-10,-34 2,0 3,0 2,81 5,53-3,-92-12,-62 7,38-1,-58 6,-1-1,0 0,0-1,0 0,0-1,0-1,21-13,-19 11,-1 0,2 1,-1 1,33-8,10 7,0 4,98 5,-42 1,412-3,-508-2,0 0,-1-2,1 0,-1-1,0 0,0-2,20-9,-15 6,0 1,0 1,38-8,27 1,60-8,-57 10,-43 5,61-2,-51 9,187 4,-222 1,36 9,-14-2,-11-3,0 2,60 26,-90-34,0 0,0 1,-1 0,1-1,-1 1,0 0,0 1,0-1,0 0,-1 1,1 0,-1-1,0 1,0 0,0 0,-1 0,1 0,-1 1,0-1,0 0,0 6,1 13,-1-1,0 1,-4 22,2-14,0 53,-3 52,3-126,0 1,-2-1,1 0,-1 0,0 0,-1 0,-1 0,1-1,-1 0,-10 14,11-17,-1-1,1 0,-1 0,0-1,0 1,0-1,-1 0,0 0,1-1,-1 0,-1 0,1 0,0-1,-1 0,1 0,-1 0,-7 0,-28 0,0-2,0-2,-79-14,57 6,58 9,-19-2,-1-1,1-1,-41-14,28 4,0 2,-1 2,-1 1,0 3,0 0,-72 0,49 6,27-1,0 3,-43 4,71-2,-1-1,1 1,0 1,0-1,0 1,1 1,0-1,-11 9,9-6,0 0,0-1,-1-1,-19 8,9-7,-1-1,-24 2,-22 4,29-4,-1-2,0-1,-78-4,74-1,0 1,-82 12,68-2,-105 3,-61-15,74 0,-811 2,921-2,-67-12,63 7,-50-2,-311 9,192 1,211-1,0 0,0 1,0-1,0 0,0 0,0 0,0 0,0-1,0 1,0 0,0 0,1 0,-1-1,0 1,0 0,0-1,0 1,1-1,-1 1,0-1,0 0,1 1,-1-1,0 0,1 1,-1-1,1 0,-1 0,1 1,-1-1,1 0,-1 0,1 0,0 0,0 0,-1 0,1 1,0-1,0 0,0 0,0 0,0 0,0-1,1-5,1 0,0 0,0 0,1 1,3-8,2-6,0-4,1 1,0 1,24-39,-27 52,0 0,1 0,0 0,0 1,1 0,0 1,1 0,0 0,0 1,0 0,11-5,7-1,1 2,1 1,0 2,0 0,0 2,37-1,187 5,-126 4,-68-2,0 3,-1 2,98 23,-83-11,1-4,0-4,1-2,84-3,-85-6,-18-2,1 4,107 13,-72-2,-1-4,173-7,-116-3,1167 2,-1287-2,1 0,37-10,-36 6,57-4,-63 10,-6-1,0 0,21 4,-39-3,1 0,-1 0,1 0,-1 0,1 0,-1 0,1 0,0 0,-1 0,1 0,-1 0,1 0,-1 1,1-1,-1 0,1 0,-1 1,1-1,-1 0,1 1,-1-1,0 1,1-1,-1 0,1 1,-1-1,0 1,1-1,-1 1,-10 10,-29 8,39-19,-34 12,0-1,-1-2,0-2,-59 6,-144-8,157-10,1-4,0-3,-85-25,105 26,-84-7,18 3,-204-27,-519 1,104 43,731-2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3:13.0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340 119,'83'-4,"134"-24,-74 7,-49 14,126 7,-88 2,-78-2,16 2,0-4,90-15,16-12,-122 22,0 2,1 2,66 6,-16-1,2385-2,-2484 0,1 0,-1 0,1 1,-1-1,0 2,1-1,-1 1,0-1,0 2,7 2,-11-3,1 0,0 0,-1 1,1-1,-1 1,0-1,0 1,0 0,0 0,0-1,-1 1,1 1,-1-1,0 0,0 0,0 0,0 1,-1-1,1 0,-1 8,2 40,-6 57,0-8,4-97,1 0,-2 1,1-1,0 0,-1 0,1 1,-1-1,0 0,0 0,-1 0,1 0,0 0,-1 0,0 0,0-1,0 1,0 0,0-1,0 1,-1-1,-3 3,1-2,-1 0,0-1,1 1,-1-1,0-1,-1 1,1-1,0 0,0 0,-10 0,-144-3,59-1,73 1,1-1,-39-9,20 3,1 1,0-1,-88-5,-324 15,428 0,1 2,-31 7,-40 3,-23 2,76-8,-46 1,51-6,-47 10,47-5,-46 1,-552-7,306-3,108-15,138 7,-17-2,-139-7,-770 20,999-1,-1-1,0-1,1 0,0-1,-1-1,1 0,-16-7,10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3:13.9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05:05.64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1 255,'130'-6,"130"-23,-161 16,446-77,-494 77,-31 7,0 1,1 2,24-3,-23 4,1-1,-1-2,40-12,-42 10,0 1,0 2,0 0,1 1,30-1,-21 6,41 9,-49-7,-1-1,1 0,-1-1,1-2,24-1,212-22,-215 20,56-10,-64 7,48-1,270 7,-336 2,-1 0,1 0,-1 2,0 0,26 10,-22-7,0 0,0-2,22 3,42-3,106-6,-62-2,938 3,-1060 0,0 0,1 0,-1 1,0 0,0 0,1 0,-1 1,0 0,0 0,9 5,-12-5,-1 0,1 1,0-1,-1 1,1-1,-1 1,0 0,0 0,0 0,0 0,0 0,-1 0,1 1,-1-1,0 1,0-1,0 1,-1-1,1 8,2 34,-6 63,1-28,2-75,0 2,0 1,-1 0,1-1,-1 1,-5 14,6-20,-1-1,1 1,-1-1,0 0,0 1,0-1,0 0,0 0,0 0,0 0,0 0,0 0,0 0,-1 0,1 0,0 0,-1-1,1 1,0 0,-1-1,1 1,-1-1,1 0,-1 1,1-1,-1 0,0 0,1 0,-1 0,1 0,-1-1,1 1,-1 0,1-1,-1 1,-1-1,-25-8,-48-24,58 24,-1 1,0 0,0 1,-1 1,-37-6,-188 9,123 6,94-3,-51 1,-147-19,152 4,20 4,-104-8,115 16,-43-9,-41-3,-207 13,154 3,152-4,1-1,-33-7,30 5,-50-4,-105-5,61 3,-327 6,249 8,-806-3,1003-1,1 1,0 1,-1-1,1 1,0-1,0 1,-1 1,1-1,0 0,0 1,0 0,0 0,1 0,-1 1,-4 3,4-2,0 1,0-1,1 1,0-1,0 1,0 0,1 0,0 1,0-1,0 0,-2 10,0 7,1 0,1-1,1 1,1 0,3 31,-3-52,0 0,0 0,0 1,0-1,0 0,0 0,1 0,-1 0,0 0,1 0,-1 0,1 0,-1 1,1-1,-1 0,1-1,0 1,-1 0,1 0,0 0,0 0,0 0,-1-1,1 1,0 0,0-1,0 1,2 0,0-1,0 0,0 0,0-1,0 1,0-1,-1 1,1-1,0 0,3-1,6-2,23-5,36-5,1 1,-29 6,0 2,-1 3,80 4,-32 0,-56-3,-23 0,0 1,1-1,-1 2,0 0,0 0,1 1,-1 0,0 1,-1 0,21 10,-12-3,-1-1,1-1,1 0,0-1,0-1,0-1,0-1,1-1,38 1,2 0,117 23,-45-5,-59-11,-14-2,84 2,2140-13,-2259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7.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1 285,'169'-3,"198"-27,-259 16,9-1,119-31,-144 25,170-16,-110 32,-92 4,104-14,-94 7,2 2,114 7,-65 1,-104-1,0-2,0 0,0-1,0-1,0 0,26-10,11-3,0 3,1 2,82-6,235 10,-216 9,162-2,-308 1,0 0,-1 1,1 0,0 1,-1 0,0 0,16 8,-13-5,1-1,-1 0,21 4,18-3,1-3,95-4,-45-2,287 3,-383 0,0 0,0 0,0 1,-1 0,1 0,0 0,0 0,6 3,-10-2,1 0,-1-1,1 1,-1 0,0 0,0 0,1 0,-2 0,1 1,0-1,0 1,-1-1,1 1,-1 0,0-1,0 1,2 5,-1 1,1 0,1 0,0-1,0 1,0-1,1 0,0 0,1-1,0 0,10 10,-10-12,0 0,0 0,1-1,0 0,0-1,0 1,0-1,1-1,-1 1,1-1,-1-1,16 2,-7-2,-6-1,1 1,0 0,-1 1,13 3,-22-5,0 0,0 0,0 1,0-1,0 0,0 1,-1-1,1 1,0-1,0 1,0-1,0 1,-1 0,1-1,0 1,0 0,-1 0,1 0,-1-1,1 1,0 0,-1 0,0 0,1 0,-1 0,0 0,1 0,-1 0,0 0,0 0,0 0,0 0,0 0,0 0,0 0,0 0,0 0,-1 0,1 0,0 0,-1 0,1 0,0 0,-1 0,1 0,-1 0,0 0,1-1,-1 1,0 0,0 0,-14 16,0 0,-1-2,-31 25,15-14,25-19,-5 2,1 1,0 1,0 0,-9 13,18-20,-1 0,0-1,0 0,0 0,0 0,-1 0,1 0,-1-1,0 1,1-1,-1 0,0 0,0 0,-1-1,1 0,0 1,0-1,-1-1,1 1,-6-1,-7 0,0-1,1-1,-1-1,-18-4,-24-5,-22 7,-98 6,-45-2,54-25,24 1,38 12,-139-8,-595 22,819-3,0 0,1-2,-1-1,-28-9,-47-10,47 19,-92 3,95 3,0-1,-63-10,3-2,-1 4,-145 9,95 1,-595-2,749 0,1 0,-1 0,1 1,-1 0,1 0,-1 0,1 0,0 1,0 0,-1 0,1 0,0 0,1 0,-1 1,-4 4,5-5,1 0,0 1,0-1,1 1,-1-1,1 1,-1 0,1 0,0 0,0-1,0 1,0 0,0 0,1 1,-1-1,1 0,0 0,0 0,0 0,1 0,-1 0,1 0,1 6,0-3,0-1,0 1,1-1,-1 0,1 0,1 0,-1 0,1 0,-1-1,1 1,1-1,-1 0,0 0,1-1,0 1,0-1,0 0,0 0,1-1,-1 0,1 0,-1 0,1 0,9 0,13 2,0-1,0-2,0-1,30-4,1 1,-41 1,0-1,0 0,0-1,0-1,-1-1,32-15,-31 13,0 1,1 0,0 1,0 1,0 1,22-3,13 5,94 8,-118-2,-1 1,0 1,0 1,49 20,-57-19,41 10,-49-16,0 1,-1 1,1 0,-1 1,0 0,0 1,0 0,19 14,-15-8,1-1,0 0,1-2,0 0,1 0,0-2,0-1,27 6,-5 0,153 37,-150-40,-5-1,1-1,58 2,897-8,-450-3,-500 1,35 1,155 17,-159-8,-1-4,106-6,-66 0,-86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6T16:10:48.86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89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857084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803647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028533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094680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98880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109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62455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06212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814654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615675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09585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207201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26.xml"/><Relationship Id="rId4" Type="http://schemas.openxmlformats.org/officeDocument/2006/relationships/image" Target="../media/image9.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28.xml"/><Relationship Id="rId7" Type="http://schemas.openxmlformats.org/officeDocument/2006/relationships/customXml" Target="../ink/ink30.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29.xml"/><Relationship Id="rId4" Type="http://schemas.openxmlformats.org/officeDocument/2006/relationships/image" Target="../media/image9.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31.xml"/><Relationship Id="rId7" Type="http://schemas.openxmlformats.org/officeDocument/2006/relationships/customXml" Target="../ink/ink33.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3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34.xml"/><Relationship Id="rId7" Type="http://schemas.openxmlformats.org/officeDocument/2006/relationships/customXml" Target="../ink/ink36.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3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37.xml"/><Relationship Id="rId7" Type="http://schemas.openxmlformats.org/officeDocument/2006/relationships/customXml" Target="../ink/ink39.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3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ustomXml" Target="../ink/ink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11.xml"/><Relationship Id="rId4" Type="http://schemas.openxmlformats.org/officeDocument/2006/relationships/image" Target="../media/image9.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14.xml"/><Relationship Id="rId4" Type="http://schemas.openxmlformats.org/officeDocument/2006/relationships/image" Target="../media/image9.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17.xml"/><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20.xml"/><Relationship Id="rId4" Type="http://schemas.openxmlformats.org/officeDocument/2006/relationships/image" Target="../media/image9.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22.xml"/><Relationship Id="rId7" Type="http://schemas.openxmlformats.org/officeDocument/2006/relationships/customXml" Target="../ink/ink2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23.xml"/><Relationship Id="rId4" Type="http://schemas.openxmlformats.org/officeDocument/2006/relationships/image" Target="../media/image9.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64037" y="1812408"/>
            <a:ext cx="7415927" cy="3165991"/>
          </a:xfrm>
          <a:prstGeom prst="rect">
            <a:avLst/>
          </a:prstGeom>
          <a:noFill/>
          <a:ln/>
        </p:spPr>
        <p:txBody>
          <a:bodyPr wrap="square" lIns="0" tIns="0" rIns="0" bIns="0" rtlCol="0" anchor="t"/>
          <a:lstStyle/>
          <a:p>
            <a:pPr marL="0" indent="0">
              <a:lnSpc>
                <a:spcPts val="7450"/>
              </a:lnSpc>
              <a:buNone/>
            </a:pPr>
            <a:r>
              <a:rPr lang="en-US" sz="6000" b="1" dirty="0">
                <a:solidFill>
                  <a:schemeClr val="bg1"/>
                </a:solidFill>
                <a:latin typeface="Calisto MT" panose="02040603050505030304" pitchFamily="18" charset="0"/>
                <a:ea typeface="Prompt" pitchFamily="34" charset="-122"/>
                <a:cs typeface="Mukta" panose="020B0604020202020204" charset="0"/>
              </a:rPr>
              <a:t>Bank-Customer Analysis &amp; Insights Dashboard</a:t>
            </a:r>
            <a:endParaRPr lang="en-US" sz="6000" b="1" dirty="0">
              <a:solidFill>
                <a:schemeClr val="bg1"/>
              </a:solidFill>
              <a:latin typeface="Calisto MT" panose="02040603050505030304" pitchFamily="18" charset="0"/>
              <a:cs typeface="Mukta" panose="020B0604020202020204" charset="0"/>
            </a:endParaRPr>
          </a:p>
        </p:txBody>
      </p:sp>
      <p:sp>
        <p:nvSpPr>
          <p:cNvPr id="5" name="Text 2"/>
          <p:cNvSpPr/>
          <p:nvPr/>
        </p:nvSpPr>
        <p:spPr>
          <a:xfrm>
            <a:off x="864037" y="5136161"/>
            <a:ext cx="10387543" cy="929753"/>
          </a:xfrm>
          <a:prstGeom prst="rect">
            <a:avLst/>
          </a:prstGeom>
          <a:noFill/>
          <a:ln/>
        </p:spPr>
        <p:txBody>
          <a:bodyPr wrap="none" lIns="0" tIns="0" rIns="0" bIns="0" rtlCol="0" anchor="t"/>
          <a:lstStyle/>
          <a:p>
            <a:pPr marL="0" indent="0">
              <a:lnSpc>
                <a:spcPts val="3100"/>
              </a:lnSpc>
              <a:buNone/>
            </a:pPr>
            <a:r>
              <a:rPr lang="en-US" sz="2000" dirty="0">
                <a:solidFill>
                  <a:schemeClr val="bg1"/>
                </a:solidFill>
                <a:latin typeface="Calisto MT" panose="02040603050505030304" pitchFamily="18" charset="0"/>
                <a:cs typeface="Mukta" panose="020B0604020202020204" charset="0"/>
              </a:rPr>
              <a:t>Analyzing customer demographics, product usage, transaction patterns, and customer segmentation </a:t>
            </a:r>
          </a:p>
          <a:p>
            <a:pPr marL="0" indent="0">
              <a:lnSpc>
                <a:spcPts val="3100"/>
              </a:lnSpc>
              <a:buNone/>
            </a:pPr>
            <a:r>
              <a:rPr lang="en-US" sz="2000" dirty="0">
                <a:solidFill>
                  <a:schemeClr val="bg1"/>
                </a:solidFill>
                <a:latin typeface="Calisto MT" panose="02040603050505030304" pitchFamily="18" charset="0"/>
              </a:rPr>
              <a:t>to drive meaningful insights and identify trends that can drive business decisions.</a:t>
            </a:r>
            <a:endParaRPr lang="en-US" sz="1900" dirty="0">
              <a:solidFill>
                <a:schemeClr val="bg1"/>
              </a:solidFill>
              <a:latin typeface="Calisto MT" panose="02040603050505030304" pitchFamily="18" charset="0"/>
              <a:cs typeface="Mukta" panose="020B0604020202020204" charset="0"/>
            </a:endParaRPr>
          </a:p>
        </p:txBody>
      </p:sp>
      <p:sp>
        <p:nvSpPr>
          <p:cNvPr id="10" name="Text 6"/>
          <p:cNvSpPr/>
          <p:nvPr/>
        </p:nvSpPr>
        <p:spPr>
          <a:xfrm>
            <a:off x="864037" y="6281894"/>
            <a:ext cx="2414349" cy="431959"/>
          </a:xfrm>
          <a:prstGeom prst="rect">
            <a:avLst/>
          </a:prstGeom>
          <a:noFill/>
          <a:ln/>
        </p:spPr>
        <p:txBody>
          <a:bodyPr wrap="none" lIns="0" tIns="0" rIns="0" bIns="0" rtlCol="0" anchor="t"/>
          <a:lstStyle/>
          <a:p>
            <a:pPr marL="0" indent="0" algn="l">
              <a:lnSpc>
                <a:spcPts val="3400"/>
              </a:lnSpc>
              <a:buNone/>
            </a:pPr>
            <a:r>
              <a:rPr lang="en-US" sz="2400" dirty="0">
                <a:solidFill>
                  <a:schemeClr val="bg1"/>
                </a:solidFill>
                <a:latin typeface="Calisto MT" panose="02040603050505030304" pitchFamily="18" charset="0"/>
                <a:ea typeface="Mukta" pitchFamily="34" charset="-122"/>
                <a:cs typeface="Mukta" pitchFamily="34" charset="-120"/>
              </a:rPr>
              <a:t>By Omkar Rahate</a:t>
            </a:r>
            <a:endParaRPr lang="en-US" sz="2400" dirty="0">
              <a:solidFill>
                <a:schemeClr val="bg1"/>
              </a:solidFill>
              <a:latin typeface="Calisto MT" panose="02040603050505030304" pitchFamily="18" charset="0"/>
            </a:endParaRPr>
          </a:p>
        </p:txBody>
      </p:sp>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742D2A5B-2DC8-259C-BB14-941E7D45B082}"/>
                  </a:ext>
                </a:extLst>
              </p14:cNvPr>
              <p14:cNvContentPartPr/>
              <p14:nvPr/>
            </p14:nvContentPartPr>
            <p14:xfrm>
              <a:off x="12719318" y="7704483"/>
              <a:ext cx="1578960" cy="257760"/>
            </p14:xfrm>
          </p:contentPart>
        </mc:Choice>
        <mc:Fallback>
          <p:pic>
            <p:nvPicPr>
              <p:cNvPr id="12" name="Ink 11">
                <a:extLst>
                  <a:ext uri="{FF2B5EF4-FFF2-40B4-BE49-F238E27FC236}">
                    <a16:creationId xmlns:a16="http://schemas.microsoft.com/office/drawing/2014/main" id="{742D2A5B-2DC8-259C-BB14-941E7D45B082}"/>
                  </a:ext>
                </a:extLst>
              </p:cNvPr>
              <p:cNvPicPr/>
              <p:nvPr/>
            </p:nvPicPr>
            <p:blipFill>
              <a:blip r:embed="rId4"/>
              <a:stretch>
                <a:fillRect/>
              </a:stretch>
            </p:blipFill>
            <p:spPr>
              <a:xfrm>
                <a:off x="12665678" y="7596843"/>
                <a:ext cx="168660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B3E99863-7C6E-D5E6-FF53-491F5392E84A}"/>
                  </a:ext>
                </a:extLst>
              </p14:cNvPr>
              <p14:cNvContentPartPr/>
              <p14:nvPr/>
            </p14:nvContentPartPr>
            <p14:xfrm>
              <a:off x="12781598" y="7801683"/>
              <a:ext cx="1779480" cy="264240"/>
            </p14:xfrm>
          </p:contentPart>
        </mc:Choice>
        <mc:Fallback>
          <p:pic>
            <p:nvPicPr>
              <p:cNvPr id="13" name="Ink 12">
                <a:extLst>
                  <a:ext uri="{FF2B5EF4-FFF2-40B4-BE49-F238E27FC236}">
                    <a16:creationId xmlns:a16="http://schemas.microsoft.com/office/drawing/2014/main" id="{B3E99863-7C6E-D5E6-FF53-491F5392E84A}"/>
                  </a:ext>
                </a:extLst>
              </p:cNvPr>
              <p:cNvPicPr/>
              <p:nvPr/>
            </p:nvPicPr>
            <p:blipFill>
              <a:blip r:embed="rId6"/>
              <a:stretch>
                <a:fillRect/>
              </a:stretch>
            </p:blipFill>
            <p:spPr>
              <a:xfrm>
                <a:off x="12727598" y="7693683"/>
                <a:ext cx="188712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F381EB93-1567-0A5D-5B16-9388EA1546AB}"/>
                  </a:ext>
                </a:extLst>
              </p14:cNvPr>
              <p14:cNvContentPartPr/>
              <p14:nvPr/>
            </p14:nvContentPartPr>
            <p14:xfrm>
              <a:off x="13829198" y="7849554"/>
              <a:ext cx="500760" cy="12240"/>
            </p14:xfrm>
          </p:contentPart>
        </mc:Choice>
        <mc:Fallback>
          <p:pic>
            <p:nvPicPr>
              <p:cNvPr id="14" name="Ink 13">
                <a:extLst>
                  <a:ext uri="{FF2B5EF4-FFF2-40B4-BE49-F238E27FC236}">
                    <a16:creationId xmlns:a16="http://schemas.microsoft.com/office/drawing/2014/main" id="{F381EB93-1567-0A5D-5B16-9388EA1546AB}"/>
                  </a:ext>
                </a:extLst>
              </p:cNvPr>
              <p:cNvPicPr/>
              <p:nvPr/>
            </p:nvPicPr>
            <p:blipFill>
              <a:blip r:embed="rId8"/>
              <a:stretch>
                <a:fillRect/>
              </a:stretch>
            </p:blipFill>
            <p:spPr>
              <a:xfrm>
                <a:off x="13775198" y="7741914"/>
                <a:ext cx="608400" cy="22788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5" y="1022235"/>
            <a:ext cx="10947502" cy="1101206"/>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IN" sz="5400" dirty="0">
                <a:solidFill>
                  <a:schemeClr val="bg1"/>
                </a:solidFill>
                <a:latin typeface="Calisto MT" panose="02040603050505030304" pitchFamily="18" charset="0"/>
                <a:ea typeface="Cambria" panose="02040503050406030204" pitchFamily="18" charset="0"/>
              </a:rPr>
              <a:t>Marketing Campaign Effectiveness</a:t>
            </a:r>
            <a:endParaRPr lang="en-US" sz="54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756215" y="2622445"/>
            <a:ext cx="10221123" cy="133995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latin typeface="Calisto MT" panose="02040603050505030304" pitchFamily="18" charset="0"/>
                <a:ea typeface="Cambria" panose="02040503050406030204" pitchFamily="18" charset="0"/>
              </a:rPr>
              <a:t>Retention rates over time provide insights into the effectiveness of marketing campaigns. Enhanced data on campaign specifics would improve the assessment of marketing effectiveness.</a:t>
            </a:r>
          </a:p>
        </p:txBody>
      </p:sp>
      <p:pic>
        <p:nvPicPr>
          <p:cNvPr id="5" name="Picture 4">
            <a:extLst>
              <a:ext uri="{FF2B5EF4-FFF2-40B4-BE49-F238E27FC236}">
                <a16:creationId xmlns:a16="http://schemas.microsoft.com/office/drawing/2014/main" id="{A3ADA59A-AE2E-B1E3-5E54-95F85EF14D62}"/>
              </a:ext>
            </a:extLst>
          </p:cNvPr>
          <p:cNvPicPr>
            <a:picLocks noChangeAspect="1"/>
          </p:cNvPicPr>
          <p:nvPr/>
        </p:nvPicPr>
        <p:blipFill>
          <a:blip r:embed="rId9"/>
          <a:stretch>
            <a:fillRect/>
          </a:stretch>
        </p:blipFill>
        <p:spPr>
          <a:xfrm>
            <a:off x="4239007" y="4114800"/>
            <a:ext cx="5676072" cy="3392360"/>
          </a:xfrm>
          <a:prstGeom prst="rect">
            <a:avLst/>
          </a:prstGeom>
        </p:spPr>
      </p:pic>
    </p:spTree>
    <p:extLst>
      <p:ext uri="{BB962C8B-B14F-4D97-AF65-F5344CB8AC3E}">
        <p14:creationId xmlns:p14="http://schemas.microsoft.com/office/powerpoint/2010/main" val="26468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5" y="1022235"/>
            <a:ext cx="10947502" cy="1101206"/>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IN" sz="5400" dirty="0">
                <a:solidFill>
                  <a:schemeClr val="bg1"/>
                </a:solidFill>
                <a:latin typeface="Calisto MT" panose="02040603050505030304" pitchFamily="18" charset="0"/>
                <a:ea typeface="Cambria" panose="02040503050406030204" pitchFamily="18" charset="0"/>
              </a:rPr>
              <a:t>Customer Exit Reasons Exploration</a:t>
            </a:r>
            <a:endParaRPr lang="en-US" sz="54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756215" y="2622445"/>
            <a:ext cx="10221123" cy="133995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latin typeface="Calisto MT" panose="02040603050505030304" pitchFamily="18" charset="0"/>
                <a:ea typeface="Cambria" panose="02040503050406030204" pitchFamily="18" charset="0"/>
              </a:rPr>
              <a:t>Customers ages 31- 45 show higher exit rates. Retention efforts should focus on such customers, addressing their specific needs and concerns. Leverage predictive analytics to refine customer engagement strategies and reduce churn.</a:t>
            </a:r>
          </a:p>
        </p:txBody>
      </p:sp>
      <p:pic>
        <p:nvPicPr>
          <p:cNvPr id="4" name="Picture 3">
            <a:extLst>
              <a:ext uri="{FF2B5EF4-FFF2-40B4-BE49-F238E27FC236}">
                <a16:creationId xmlns:a16="http://schemas.microsoft.com/office/drawing/2014/main" id="{9FA7FBF7-315F-22C2-B9A1-83019A69B9DA}"/>
              </a:ext>
            </a:extLst>
          </p:cNvPr>
          <p:cNvPicPr>
            <a:picLocks noChangeAspect="1"/>
          </p:cNvPicPr>
          <p:nvPr/>
        </p:nvPicPr>
        <p:blipFill>
          <a:blip r:embed="rId9"/>
          <a:stretch>
            <a:fillRect/>
          </a:stretch>
        </p:blipFill>
        <p:spPr>
          <a:xfrm>
            <a:off x="4631434" y="4267201"/>
            <a:ext cx="5065568" cy="2599878"/>
          </a:xfrm>
          <a:prstGeom prst="rect">
            <a:avLst/>
          </a:prstGeom>
        </p:spPr>
      </p:pic>
    </p:spTree>
    <p:extLst>
      <p:ext uri="{BB962C8B-B14F-4D97-AF65-F5344CB8AC3E}">
        <p14:creationId xmlns:p14="http://schemas.microsoft.com/office/powerpoint/2010/main" val="36400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4" y="1296555"/>
            <a:ext cx="11760905" cy="1101206"/>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US" sz="5400" dirty="0">
                <a:solidFill>
                  <a:schemeClr val="bg1"/>
                </a:solidFill>
                <a:latin typeface="Calisto MT" panose="02040603050505030304" pitchFamily="18" charset="0"/>
                <a:ea typeface="Cambria" panose="02040503050406030204" pitchFamily="18" charset="0"/>
              </a:rPr>
              <a:t>Important Predictors for Customer Exit</a:t>
            </a:r>
            <a:endParaRPr lang="en-US" sz="54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685095" y="2978045"/>
            <a:ext cx="10221123" cy="321955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latin typeface="Calisto MT" panose="02040603050505030304" pitchFamily="18" charset="0"/>
                <a:ea typeface="Cambria" panose="02040503050406030204" pitchFamily="18" charset="0"/>
              </a:rPr>
              <a:t>Variables like Tenure, Number of Products, Member Status, and Estimated Salary play roles in predicting customer exits.</a:t>
            </a:r>
          </a:p>
          <a:p>
            <a:pPr marL="0" indent="0">
              <a:buNone/>
            </a:pPr>
            <a:endParaRPr lang="en-US" sz="2000" dirty="0">
              <a:solidFill>
                <a:schemeClr val="bg1"/>
              </a:solidFill>
              <a:latin typeface="Calisto MT" panose="02040603050505030304" pitchFamily="18" charset="0"/>
              <a:ea typeface="Cambria" panose="02040503050406030204" pitchFamily="18" charset="0"/>
            </a:endParaRPr>
          </a:p>
          <a:p>
            <a:r>
              <a:rPr lang="en-US" sz="2000" dirty="0">
                <a:solidFill>
                  <a:schemeClr val="bg1"/>
                </a:solidFill>
                <a:latin typeface="Calisto MT" panose="02040603050505030304" pitchFamily="18" charset="0"/>
                <a:ea typeface="Cambria" panose="02040503050406030204" pitchFamily="18" charset="0"/>
              </a:rPr>
              <a:t>Conclusion: As some of the important data such as joining date, exit date, product names, customer complaints, Late &amp; missed payments. A deeper analysis using advanced data-driven techniques could better predict and prevent customer churn.</a:t>
            </a:r>
          </a:p>
        </p:txBody>
      </p:sp>
    </p:spTree>
    <p:extLst>
      <p:ext uri="{BB962C8B-B14F-4D97-AF65-F5344CB8AC3E}">
        <p14:creationId xmlns:p14="http://schemas.microsoft.com/office/powerpoint/2010/main" val="778518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5" y="1205115"/>
            <a:ext cx="10947502" cy="1101206"/>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US" dirty="0">
                <a:solidFill>
                  <a:schemeClr val="bg1"/>
                </a:solidFill>
                <a:latin typeface="Calisto MT" panose="02040603050505030304" pitchFamily="18" charset="0"/>
                <a:ea typeface="Cambria" panose="02040503050406030204" pitchFamily="18" charset="0"/>
              </a:rPr>
              <a:t>Strategies to Decrease Churn Rate</a:t>
            </a:r>
            <a:endParaRPr lang="en-US" sz="52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756215" y="2612286"/>
            <a:ext cx="10221123" cy="321955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70000"/>
              </a:lnSpc>
              <a:buNone/>
            </a:pPr>
            <a:r>
              <a:rPr lang="en-US" sz="2000" dirty="0">
                <a:solidFill>
                  <a:schemeClr val="bg1"/>
                </a:solidFill>
                <a:latin typeface="Calisto MT" panose="02040603050505030304" pitchFamily="18" charset="0"/>
                <a:ea typeface="Cambria" panose="02040503050406030204" pitchFamily="18" charset="0"/>
              </a:rPr>
              <a:t>Recommendations:</a:t>
            </a:r>
          </a:p>
          <a:p>
            <a:pPr>
              <a:lnSpc>
                <a:spcPct val="170000"/>
              </a:lnSpc>
            </a:pPr>
            <a:r>
              <a:rPr lang="en-US" sz="2000" dirty="0">
                <a:solidFill>
                  <a:schemeClr val="bg1"/>
                </a:solidFill>
                <a:latin typeface="Calisto MT" panose="02040603050505030304" pitchFamily="18" charset="0"/>
                <a:ea typeface="Cambria" panose="02040503050406030204" pitchFamily="18" charset="0"/>
              </a:rPr>
              <a:t>Enhance Customer Engagement</a:t>
            </a:r>
          </a:p>
          <a:p>
            <a:pPr>
              <a:lnSpc>
                <a:spcPct val="170000"/>
              </a:lnSpc>
            </a:pPr>
            <a:r>
              <a:rPr lang="en-US" sz="2000" dirty="0">
                <a:solidFill>
                  <a:schemeClr val="bg1"/>
                </a:solidFill>
                <a:latin typeface="Calisto MT" panose="02040603050505030304" pitchFamily="18" charset="0"/>
                <a:ea typeface="Cambria" panose="02040503050406030204" pitchFamily="18" charset="0"/>
              </a:rPr>
              <a:t>Personalized offers and rewards.</a:t>
            </a:r>
          </a:p>
          <a:p>
            <a:pPr>
              <a:lnSpc>
                <a:spcPct val="170000"/>
              </a:lnSpc>
            </a:pPr>
            <a:r>
              <a:rPr lang="en-US" sz="2000" dirty="0">
                <a:solidFill>
                  <a:schemeClr val="bg1"/>
                </a:solidFill>
                <a:latin typeface="Calisto MT" panose="02040603050505030304" pitchFamily="18" charset="0"/>
                <a:ea typeface="Cambria" panose="02040503050406030204" pitchFamily="18" charset="0"/>
              </a:rPr>
              <a:t>Cater to diverse customer needs.</a:t>
            </a:r>
          </a:p>
          <a:p>
            <a:pPr>
              <a:lnSpc>
                <a:spcPct val="170000"/>
              </a:lnSpc>
            </a:pPr>
            <a:r>
              <a:rPr lang="en-US" sz="2000" dirty="0">
                <a:solidFill>
                  <a:schemeClr val="bg1"/>
                </a:solidFill>
                <a:latin typeface="Calisto MT" panose="02040603050505030304" pitchFamily="18" charset="0"/>
                <a:ea typeface="Cambria" panose="02040503050406030204" pitchFamily="18" charset="0"/>
              </a:rPr>
              <a:t>Offer bundled services at a discounted rate.</a:t>
            </a:r>
          </a:p>
          <a:p>
            <a:pPr>
              <a:lnSpc>
                <a:spcPct val="170000"/>
              </a:lnSpc>
            </a:pPr>
            <a:r>
              <a:rPr lang="en-US" sz="2000" dirty="0">
                <a:solidFill>
                  <a:schemeClr val="bg1"/>
                </a:solidFill>
                <a:latin typeface="Calisto MT" panose="02040603050505030304" pitchFamily="18" charset="0"/>
                <a:ea typeface="Cambria" panose="02040503050406030204" pitchFamily="18" charset="0"/>
              </a:rPr>
              <a:t>Proactive support and regular feedback.</a:t>
            </a:r>
          </a:p>
          <a:p>
            <a:pPr>
              <a:lnSpc>
                <a:spcPct val="170000"/>
              </a:lnSpc>
            </a:pPr>
            <a:r>
              <a:rPr lang="en-US" sz="2000" dirty="0">
                <a:solidFill>
                  <a:schemeClr val="bg1"/>
                </a:solidFill>
                <a:latin typeface="Calisto MT" panose="02040603050505030304" pitchFamily="18" charset="0"/>
                <a:ea typeface="Cambria" panose="02040503050406030204" pitchFamily="18" charset="0"/>
              </a:rPr>
              <a:t>Targeted interventions for at-risk customers.</a:t>
            </a:r>
          </a:p>
          <a:p>
            <a:pPr>
              <a:lnSpc>
                <a:spcPct val="170000"/>
              </a:lnSpc>
            </a:pPr>
            <a:r>
              <a:rPr lang="en-US" sz="2000" dirty="0">
                <a:solidFill>
                  <a:schemeClr val="bg1"/>
                </a:solidFill>
                <a:latin typeface="Calisto MT" panose="02040603050505030304" pitchFamily="18" charset="0"/>
                <a:ea typeface="Cambria" panose="02040503050406030204" pitchFamily="18" charset="0"/>
              </a:rPr>
              <a:t>Financial planning Advisory services to build customer trust.</a:t>
            </a:r>
          </a:p>
        </p:txBody>
      </p:sp>
    </p:spTree>
    <p:extLst>
      <p:ext uri="{BB962C8B-B14F-4D97-AF65-F5344CB8AC3E}">
        <p14:creationId xmlns:p14="http://schemas.microsoft.com/office/powerpoint/2010/main" val="81549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5" y="1403816"/>
            <a:ext cx="10947502" cy="1101206"/>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IN" sz="5400" dirty="0">
                <a:solidFill>
                  <a:schemeClr val="bg1"/>
                </a:solidFill>
                <a:latin typeface="Calisto MT" panose="02040603050505030304" pitchFamily="18" charset="0"/>
                <a:ea typeface="Cambria" panose="02040503050406030204" pitchFamily="18" charset="0"/>
              </a:rPr>
              <a:t>Conclusion</a:t>
            </a:r>
            <a:endParaRPr lang="en-US" sz="54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756215" y="3002862"/>
            <a:ext cx="10221123" cy="321955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latin typeface="Calisto MT" panose="02040603050505030304" pitchFamily="18" charset="0"/>
                <a:ea typeface="Cambria" panose="02040503050406030204" pitchFamily="18" charset="0"/>
              </a:rPr>
              <a:t>Summary: Key insights and strategies for improving customer retention, managing risk, and enhancing customer engagement.</a:t>
            </a:r>
          </a:p>
          <a:p>
            <a:pPr marL="0" indent="0">
              <a:buNone/>
            </a:pPr>
            <a:endParaRPr lang="en-US" sz="2000" dirty="0">
              <a:solidFill>
                <a:schemeClr val="bg1"/>
              </a:solidFill>
              <a:latin typeface="Calisto MT" panose="02040603050505030304" pitchFamily="18" charset="0"/>
              <a:ea typeface="Cambria" panose="02040503050406030204" pitchFamily="18" charset="0"/>
            </a:endParaRPr>
          </a:p>
          <a:p>
            <a:r>
              <a:rPr lang="en-US" sz="2000" dirty="0">
                <a:solidFill>
                  <a:schemeClr val="bg1"/>
                </a:solidFill>
                <a:latin typeface="Calisto MT" panose="02040603050505030304" pitchFamily="18" charset="0"/>
                <a:ea typeface="Cambria" panose="02040503050406030204" pitchFamily="18" charset="0"/>
              </a:rPr>
              <a:t>Action to be taken: Implementation of data-driven strategies to improve bank productivity.</a:t>
            </a:r>
          </a:p>
        </p:txBody>
      </p:sp>
    </p:spTree>
    <p:extLst>
      <p:ext uri="{BB962C8B-B14F-4D97-AF65-F5344CB8AC3E}">
        <p14:creationId xmlns:p14="http://schemas.microsoft.com/office/powerpoint/2010/main" val="54725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7" name="Text 4"/>
          <p:cNvSpPr/>
          <p:nvPr/>
        </p:nvSpPr>
        <p:spPr>
          <a:xfrm>
            <a:off x="864037" y="2639696"/>
            <a:ext cx="11357700" cy="1679464"/>
          </a:xfrm>
          <a:prstGeom prst="rect">
            <a:avLst/>
          </a:prstGeom>
          <a:noFill/>
          <a:ln/>
        </p:spPr>
        <p:txBody>
          <a:bodyPr wrap="square" lIns="0" tIns="0" rIns="0" bIns="0" rtlCol="0" anchor="t"/>
          <a:lstStyle/>
          <a:p>
            <a:r>
              <a:rPr lang="en-US" sz="2000" b="1" dirty="0">
                <a:solidFill>
                  <a:schemeClr val="bg1"/>
                </a:solidFill>
                <a:latin typeface="Calisto MT" panose="02040603050505030304" pitchFamily="18" charset="0"/>
              </a:rPr>
              <a:t>Problem Statement:</a:t>
            </a:r>
          </a:p>
          <a:p>
            <a:r>
              <a:rPr lang="en-US" sz="2000" dirty="0">
                <a:solidFill>
                  <a:schemeClr val="bg1"/>
                </a:solidFill>
                <a:latin typeface="Calisto MT" panose="02040603050505030304" pitchFamily="18" charset="0"/>
              </a:rPr>
              <a:t>Banks need to better understand their customer behaviors, spending patterns, and product usage to optimize customer retention, improve services, and boost profitability. Without proper analysis, banks risk losing customers due to unmet needs, ineffective targeting, and lack of personalized services.</a:t>
            </a:r>
          </a:p>
        </p:txBody>
      </p:sp>
      <p:sp>
        <p:nvSpPr>
          <p:cNvPr id="8" name="Text 0">
            <a:extLst>
              <a:ext uri="{FF2B5EF4-FFF2-40B4-BE49-F238E27FC236}">
                <a16:creationId xmlns:a16="http://schemas.microsoft.com/office/drawing/2014/main" id="{88A48E43-1390-BCBD-5151-824819DF690A}"/>
              </a:ext>
            </a:extLst>
          </p:cNvPr>
          <p:cNvSpPr/>
          <p:nvPr/>
        </p:nvSpPr>
        <p:spPr>
          <a:xfrm>
            <a:off x="864037" y="1187355"/>
            <a:ext cx="9428539" cy="1169765"/>
          </a:xfrm>
          <a:prstGeom prst="rect">
            <a:avLst/>
          </a:prstGeom>
          <a:noFill/>
          <a:ln/>
        </p:spPr>
        <p:txBody>
          <a:bodyPr wrap="square" lIns="0" tIns="0" rIns="0" bIns="0" rtlCol="0" anchor="t"/>
          <a:lstStyle/>
          <a:p>
            <a:pPr marL="0" indent="0">
              <a:lnSpc>
                <a:spcPts val="7450"/>
              </a:lnSpc>
              <a:buNone/>
            </a:pPr>
            <a:r>
              <a:rPr lang="en-US" sz="5300" b="1" dirty="0">
                <a:solidFill>
                  <a:schemeClr val="bg1"/>
                </a:solidFill>
                <a:latin typeface="Calisto MT" panose="02040603050505030304" pitchFamily="18" charset="0"/>
                <a:ea typeface="Prompt" pitchFamily="34" charset="-122"/>
                <a:cs typeface="Mukta" panose="020B0604020202020204" charset="0"/>
              </a:rPr>
              <a:t>Problem Statement &amp; Objective </a:t>
            </a:r>
            <a:endParaRPr lang="en-US" sz="53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F546E152-7431-8E8A-6DBF-A6AC7F811F6B}"/>
                  </a:ext>
                </a:extLst>
              </p14:cNvPr>
              <p14:cNvContentPartPr/>
              <p14:nvPr/>
            </p14:nvContentPartPr>
            <p14:xfrm>
              <a:off x="12891758" y="7760283"/>
              <a:ext cx="1585440" cy="270360"/>
            </p14:xfrm>
          </p:contentPart>
        </mc:Choice>
        <mc:Fallback>
          <p:pic>
            <p:nvPicPr>
              <p:cNvPr id="9" name="Ink 8">
                <a:extLst>
                  <a:ext uri="{FF2B5EF4-FFF2-40B4-BE49-F238E27FC236}">
                    <a16:creationId xmlns:a16="http://schemas.microsoft.com/office/drawing/2014/main" id="{F546E152-7431-8E8A-6DBF-A6AC7F811F6B}"/>
                  </a:ext>
                </a:extLst>
              </p:cNvPr>
              <p:cNvPicPr/>
              <p:nvPr/>
            </p:nvPicPr>
            <p:blipFill>
              <a:blip r:embed="rId4"/>
              <a:stretch>
                <a:fillRect/>
              </a:stretch>
            </p:blipFill>
            <p:spPr>
              <a:xfrm>
                <a:off x="12838118" y="7652283"/>
                <a:ext cx="1693080" cy="486000"/>
              </a:xfrm>
              <a:prstGeom prst="rect">
                <a:avLst/>
              </a:prstGeom>
            </p:spPr>
          </p:pic>
        </mc:Fallback>
      </mc:AlternateContent>
      <p:sp>
        <p:nvSpPr>
          <p:cNvPr id="10" name="Text 4">
            <a:extLst>
              <a:ext uri="{FF2B5EF4-FFF2-40B4-BE49-F238E27FC236}">
                <a16:creationId xmlns:a16="http://schemas.microsoft.com/office/drawing/2014/main" id="{9E963714-FABD-3C52-737C-7451DF249AF5}"/>
              </a:ext>
            </a:extLst>
          </p:cNvPr>
          <p:cNvSpPr/>
          <p:nvPr/>
        </p:nvSpPr>
        <p:spPr>
          <a:xfrm>
            <a:off x="864037" y="4601736"/>
            <a:ext cx="11357700" cy="2278565"/>
          </a:xfrm>
          <a:prstGeom prst="rect">
            <a:avLst/>
          </a:prstGeom>
          <a:noFill/>
          <a:ln/>
        </p:spPr>
        <p:txBody>
          <a:bodyPr wrap="square" lIns="0" tIns="0" rIns="0" bIns="0" rtlCol="0" anchor="t"/>
          <a:lstStyle/>
          <a:p>
            <a:r>
              <a:rPr lang="en-US" sz="2000" b="1" dirty="0">
                <a:solidFill>
                  <a:schemeClr val="bg1"/>
                </a:solidFill>
                <a:latin typeface="Calisto MT" panose="02040603050505030304" pitchFamily="18" charset="0"/>
              </a:rPr>
              <a:t>Objective:</a:t>
            </a:r>
          </a:p>
          <a:p>
            <a:r>
              <a:rPr lang="en-US" sz="2000" dirty="0">
                <a:solidFill>
                  <a:schemeClr val="bg1"/>
                </a:solidFill>
                <a:latin typeface="Calisto MT" panose="02040603050505030304" pitchFamily="18" charset="0"/>
              </a:rPr>
              <a:t>The objective of this project is to create a comprehensive dashboard in Power BI that provides actionable insights into bank customer behaviors and trends. This includes analyzing customer demographics, product usage, transaction patterns, and customer segmentation. The dashboard aims to help bank executives and decision-makers </a:t>
            </a:r>
            <a:r>
              <a:rPr lang="en-IN" sz="2000" dirty="0">
                <a:solidFill>
                  <a:schemeClr val="bg1"/>
                </a:solidFill>
                <a:latin typeface="Calisto MT" panose="02040603050505030304" pitchFamily="18" charset="0"/>
              </a:rPr>
              <a:t>Identify high-value customers, </a:t>
            </a:r>
            <a:r>
              <a:rPr lang="en-US" sz="2000" dirty="0">
                <a:solidFill>
                  <a:schemeClr val="bg1"/>
                </a:solidFill>
                <a:latin typeface="Calisto MT" panose="02040603050505030304" pitchFamily="18" charset="0"/>
              </a:rPr>
              <a:t>monitor customer retention and exit patterns, understand which products are most/least used by customer segments.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oogle Shape;1570;p56">
            <a:extLst>
              <a:ext uri="{FF2B5EF4-FFF2-40B4-BE49-F238E27FC236}">
                <a16:creationId xmlns:a16="http://schemas.microsoft.com/office/drawing/2014/main" id="{3AD06310-6454-673D-EDAC-E9D18DC95CA9}"/>
              </a:ext>
            </a:extLst>
          </p:cNvPr>
          <p:cNvSpPr/>
          <p:nvPr/>
        </p:nvSpPr>
        <p:spPr>
          <a:xfrm>
            <a:off x="3818394" y="3313130"/>
            <a:ext cx="1797020" cy="172498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algn="ctr"/>
            <a:r>
              <a:rPr lang="en" sz="2200" dirty="0">
                <a:solidFill>
                  <a:schemeClr val="bg1"/>
                </a:solidFill>
                <a:latin typeface="Calisto MT" panose="02040603050505030304" pitchFamily="18" charset="0"/>
                <a:ea typeface="Bebas Neue"/>
                <a:cs typeface="Bebas Neue"/>
                <a:sym typeface="Bebas Neue"/>
              </a:rPr>
              <a:t>2509</a:t>
            </a:r>
          </a:p>
        </p:txBody>
      </p:sp>
      <p:sp>
        <p:nvSpPr>
          <p:cNvPr id="27" name="Google Shape;1571;p56">
            <a:extLst>
              <a:ext uri="{FF2B5EF4-FFF2-40B4-BE49-F238E27FC236}">
                <a16:creationId xmlns:a16="http://schemas.microsoft.com/office/drawing/2014/main" id="{769BD0AC-0FE4-DFEF-DA10-ED1492C6DAF5}"/>
              </a:ext>
            </a:extLst>
          </p:cNvPr>
          <p:cNvSpPr/>
          <p:nvPr/>
        </p:nvSpPr>
        <p:spPr>
          <a:xfrm>
            <a:off x="7079416" y="4738202"/>
            <a:ext cx="1452319" cy="139407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algn="ctr"/>
            <a:r>
              <a:rPr lang="en" sz="2200" b="1" dirty="0">
                <a:solidFill>
                  <a:schemeClr val="bg1"/>
                </a:solidFill>
                <a:latin typeface="Calisto MT" panose="02040603050505030304" pitchFamily="18" charset="0"/>
                <a:ea typeface="Bebas Neue"/>
                <a:cs typeface="Bebas Neue"/>
                <a:sym typeface="Bebas Neue"/>
              </a:rPr>
              <a:t>2477</a:t>
            </a:r>
            <a:endParaRPr sz="2200" b="1" dirty="0">
              <a:solidFill>
                <a:schemeClr val="bg1"/>
              </a:solidFill>
              <a:latin typeface="Calisto MT" panose="02040603050505030304" pitchFamily="18" charset="0"/>
              <a:ea typeface="Bebas Neue"/>
              <a:cs typeface="Bebas Neue"/>
              <a:sym typeface="Bebas Neue"/>
            </a:endParaRPr>
          </a:p>
        </p:txBody>
      </p:sp>
      <p:sp>
        <p:nvSpPr>
          <p:cNvPr id="28" name="Google Shape;1572;p56">
            <a:extLst>
              <a:ext uri="{FF2B5EF4-FFF2-40B4-BE49-F238E27FC236}">
                <a16:creationId xmlns:a16="http://schemas.microsoft.com/office/drawing/2014/main" id="{133DBB3A-7940-BC77-E127-10E5A0703BFF}"/>
              </a:ext>
            </a:extLst>
          </p:cNvPr>
          <p:cNvSpPr/>
          <p:nvPr/>
        </p:nvSpPr>
        <p:spPr>
          <a:xfrm>
            <a:off x="9683002" y="3273037"/>
            <a:ext cx="1963398" cy="188469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algn="ctr">
              <a:buClr>
                <a:schemeClr val="hlink"/>
              </a:buClr>
              <a:buSzPts val="1100"/>
            </a:pPr>
            <a:r>
              <a:rPr lang="en" sz="2200" dirty="0">
                <a:solidFill>
                  <a:schemeClr val="bg1"/>
                </a:solidFill>
                <a:latin typeface="Calisto MT" panose="02040603050505030304" pitchFamily="18" charset="0"/>
                <a:ea typeface="Bebas Neue"/>
                <a:cs typeface="Bebas Neue"/>
                <a:sym typeface="Bebas Neue"/>
              </a:rPr>
              <a:t>5014</a:t>
            </a:r>
            <a:endParaRPr sz="2200" dirty="0">
              <a:solidFill>
                <a:schemeClr val="bg1"/>
              </a:solidFill>
              <a:latin typeface="Calisto MT" panose="02040603050505030304" pitchFamily="18" charset="0"/>
            </a:endParaRPr>
          </a:p>
        </p:txBody>
      </p:sp>
      <p:sp>
        <p:nvSpPr>
          <p:cNvPr id="29" name="Google Shape;1573;p56">
            <a:extLst>
              <a:ext uri="{FF2B5EF4-FFF2-40B4-BE49-F238E27FC236}">
                <a16:creationId xmlns:a16="http://schemas.microsoft.com/office/drawing/2014/main" id="{1FB1F134-E989-1AFA-D617-2542C31D4A8D}"/>
              </a:ext>
            </a:extLst>
          </p:cNvPr>
          <p:cNvSpPr txBox="1"/>
          <p:nvPr/>
        </p:nvSpPr>
        <p:spPr>
          <a:xfrm>
            <a:off x="3367181" y="5227676"/>
            <a:ext cx="2425512" cy="354904"/>
          </a:xfrm>
          <a:prstGeom prst="rect">
            <a:avLst/>
          </a:prstGeom>
          <a:noFill/>
          <a:ln>
            <a:noFill/>
          </a:ln>
        </p:spPr>
        <p:txBody>
          <a:bodyPr spcFirstLastPara="1" wrap="square" lIns="91425" tIns="91425" rIns="91425" bIns="91425" anchor="ctr" anchorCtr="0">
            <a:noAutofit/>
          </a:bodyPr>
          <a:lstStyle/>
          <a:p>
            <a:pPr algn="ctr"/>
            <a:r>
              <a:rPr lang="en-IN" sz="25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Bebas Neue"/>
              </a:rPr>
              <a:t>Germany</a:t>
            </a:r>
            <a:endParaRPr sz="25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Bebas Neue"/>
            </a:endParaRPr>
          </a:p>
        </p:txBody>
      </p:sp>
      <p:sp>
        <p:nvSpPr>
          <p:cNvPr id="30" name="Google Shape;1574;p56">
            <a:extLst>
              <a:ext uri="{FF2B5EF4-FFF2-40B4-BE49-F238E27FC236}">
                <a16:creationId xmlns:a16="http://schemas.microsoft.com/office/drawing/2014/main" id="{0E2086C3-1E30-DBDE-DD3D-20B90C49E8DC}"/>
              </a:ext>
            </a:extLst>
          </p:cNvPr>
          <p:cNvSpPr txBox="1"/>
          <p:nvPr/>
        </p:nvSpPr>
        <p:spPr>
          <a:xfrm>
            <a:off x="3729201" y="5542149"/>
            <a:ext cx="2425512" cy="1394078"/>
          </a:xfrm>
          <a:prstGeom prst="rect">
            <a:avLst/>
          </a:prstGeom>
          <a:noFill/>
          <a:ln>
            <a:noFill/>
          </a:ln>
        </p:spPr>
        <p:txBody>
          <a:bodyPr spcFirstLastPara="1" wrap="square" lIns="91425" tIns="91425" rIns="91425" bIns="91425" anchor="t" anchorCtr="0">
            <a:noAutofit/>
          </a:bodyPr>
          <a:lstStyle/>
          <a:p>
            <a:r>
              <a:rPr lang="en-IN" sz="20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Arimo"/>
              </a:rPr>
              <a:t>Germany is the region which has second largest customers</a:t>
            </a:r>
            <a:endParaRPr sz="20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Arimo"/>
            </a:endParaRPr>
          </a:p>
        </p:txBody>
      </p:sp>
      <p:sp>
        <p:nvSpPr>
          <p:cNvPr id="31" name="Google Shape;1575;p56">
            <a:extLst>
              <a:ext uri="{FF2B5EF4-FFF2-40B4-BE49-F238E27FC236}">
                <a16:creationId xmlns:a16="http://schemas.microsoft.com/office/drawing/2014/main" id="{BAE6837F-5183-2C3F-66C5-1B3F8FF45D89}"/>
              </a:ext>
            </a:extLst>
          </p:cNvPr>
          <p:cNvSpPr txBox="1"/>
          <p:nvPr/>
        </p:nvSpPr>
        <p:spPr>
          <a:xfrm>
            <a:off x="9458732" y="5364180"/>
            <a:ext cx="2425512" cy="354904"/>
          </a:xfrm>
          <a:prstGeom prst="rect">
            <a:avLst/>
          </a:prstGeom>
          <a:noFill/>
          <a:ln>
            <a:noFill/>
          </a:ln>
        </p:spPr>
        <p:txBody>
          <a:bodyPr spcFirstLastPara="1" wrap="square" lIns="91425" tIns="91425" rIns="91425" bIns="91425" anchor="ctr" anchorCtr="0">
            <a:noAutofit/>
          </a:bodyPr>
          <a:lstStyle/>
          <a:p>
            <a:pPr algn="ctr"/>
            <a:r>
              <a:rPr lang="en-US" sz="25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Bebas Neue"/>
              </a:rPr>
              <a:t>FRANCE</a:t>
            </a:r>
            <a:endParaRPr sz="25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Bebas Neue"/>
            </a:endParaRPr>
          </a:p>
        </p:txBody>
      </p:sp>
      <p:sp>
        <p:nvSpPr>
          <p:cNvPr id="32" name="Google Shape;1576;p56">
            <a:extLst>
              <a:ext uri="{FF2B5EF4-FFF2-40B4-BE49-F238E27FC236}">
                <a16:creationId xmlns:a16="http://schemas.microsoft.com/office/drawing/2014/main" id="{82567094-EE17-7408-60C3-10D6DAC1A635}"/>
              </a:ext>
            </a:extLst>
          </p:cNvPr>
          <p:cNvSpPr txBox="1"/>
          <p:nvPr/>
        </p:nvSpPr>
        <p:spPr>
          <a:xfrm>
            <a:off x="9443606" y="5748568"/>
            <a:ext cx="2425512" cy="767427"/>
          </a:xfrm>
          <a:prstGeom prst="rect">
            <a:avLst/>
          </a:prstGeom>
          <a:noFill/>
          <a:ln>
            <a:noFill/>
          </a:ln>
        </p:spPr>
        <p:txBody>
          <a:bodyPr spcFirstLastPara="1" wrap="square" lIns="91425" tIns="91425" rIns="91425" bIns="91425" anchor="t" anchorCtr="0">
            <a:noAutofit/>
          </a:bodyPr>
          <a:lstStyle/>
          <a:p>
            <a:pPr algn="ctr"/>
            <a:r>
              <a:rPr lang="en-IN" sz="20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Arimo"/>
              </a:rPr>
              <a:t>France is the region which has highest customers</a:t>
            </a:r>
            <a:endParaRPr sz="20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Arimo"/>
            </a:endParaRPr>
          </a:p>
        </p:txBody>
      </p:sp>
      <p:sp>
        <p:nvSpPr>
          <p:cNvPr id="33" name="Google Shape;1577;p56">
            <a:extLst>
              <a:ext uri="{FF2B5EF4-FFF2-40B4-BE49-F238E27FC236}">
                <a16:creationId xmlns:a16="http://schemas.microsoft.com/office/drawing/2014/main" id="{7F750B55-4FA1-7ACA-7984-572B604E58EA}"/>
              </a:ext>
            </a:extLst>
          </p:cNvPr>
          <p:cNvSpPr txBox="1"/>
          <p:nvPr/>
        </p:nvSpPr>
        <p:spPr>
          <a:xfrm>
            <a:off x="6450046" y="3275101"/>
            <a:ext cx="2425512" cy="354904"/>
          </a:xfrm>
          <a:prstGeom prst="rect">
            <a:avLst/>
          </a:prstGeom>
          <a:noFill/>
          <a:ln>
            <a:noFill/>
          </a:ln>
        </p:spPr>
        <p:txBody>
          <a:bodyPr spcFirstLastPara="1" wrap="square" lIns="91425" tIns="91425" rIns="91425" bIns="91425" anchor="ctr" anchorCtr="0">
            <a:noAutofit/>
          </a:bodyPr>
          <a:lstStyle/>
          <a:p>
            <a:pPr algn="ctr"/>
            <a:r>
              <a:rPr lang="en-IN" sz="25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Bebas Neue"/>
              </a:rPr>
              <a:t>SPAIN</a:t>
            </a:r>
            <a:endParaRPr sz="25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Bebas Neue"/>
            </a:endParaRPr>
          </a:p>
        </p:txBody>
      </p:sp>
      <p:sp>
        <p:nvSpPr>
          <p:cNvPr id="34" name="Google Shape;1578;p56">
            <a:extLst>
              <a:ext uri="{FF2B5EF4-FFF2-40B4-BE49-F238E27FC236}">
                <a16:creationId xmlns:a16="http://schemas.microsoft.com/office/drawing/2014/main" id="{699E0888-0BE5-01E3-C58C-B70E2C8F3131}"/>
              </a:ext>
            </a:extLst>
          </p:cNvPr>
          <p:cNvSpPr txBox="1"/>
          <p:nvPr/>
        </p:nvSpPr>
        <p:spPr>
          <a:xfrm>
            <a:off x="6589476" y="3613261"/>
            <a:ext cx="2425512" cy="951414"/>
          </a:xfrm>
          <a:prstGeom prst="rect">
            <a:avLst/>
          </a:prstGeom>
          <a:noFill/>
          <a:ln>
            <a:noFill/>
          </a:ln>
        </p:spPr>
        <p:txBody>
          <a:bodyPr spcFirstLastPara="1" wrap="square" lIns="91425" tIns="91425" rIns="91425" bIns="91425" anchor="t" anchorCtr="0">
            <a:noAutofit/>
          </a:bodyPr>
          <a:lstStyle/>
          <a:p>
            <a:r>
              <a:rPr lang="en-IN" sz="20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Arimo"/>
              </a:rPr>
              <a:t>Spain is the region having smallest count of customers</a:t>
            </a:r>
            <a:endParaRPr sz="2000" dirty="0">
              <a:solidFill>
                <a:schemeClr val="bg1"/>
              </a:solidFill>
              <a:latin typeface="Calisto MT" panose="02040603050505030304" pitchFamily="18" charset="0"/>
              <a:ea typeface="Cambria" panose="02040503050406030204" pitchFamily="18" charset="0"/>
              <a:cs typeface="Times New Roman" panose="02020603050405020304" pitchFamily="18" charset="0"/>
              <a:sym typeface="Arimo"/>
            </a:endParaRPr>
          </a:p>
        </p:txBody>
      </p:sp>
      <p:sp>
        <p:nvSpPr>
          <p:cNvPr id="35" name="Google Shape;1579;p56">
            <a:extLst>
              <a:ext uri="{FF2B5EF4-FFF2-40B4-BE49-F238E27FC236}">
                <a16:creationId xmlns:a16="http://schemas.microsoft.com/office/drawing/2014/main" id="{030DD0F0-367D-E652-6181-E36F7F9F9FA1}"/>
              </a:ext>
            </a:extLst>
          </p:cNvPr>
          <p:cNvSpPr txBox="1"/>
          <p:nvPr/>
        </p:nvSpPr>
        <p:spPr>
          <a:xfrm>
            <a:off x="9443606" y="2277249"/>
            <a:ext cx="1679909" cy="354904"/>
          </a:xfrm>
          <a:prstGeom prst="rect">
            <a:avLst/>
          </a:prstGeom>
          <a:noFill/>
          <a:ln>
            <a:noFill/>
          </a:ln>
        </p:spPr>
        <p:txBody>
          <a:bodyPr spcFirstLastPara="1" wrap="square" lIns="91425" tIns="91425" rIns="0" bIns="91425" anchor="ctr" anchorCtr="0">
            <a:noAutofit/>
          </a:bodyPr>
          <a:lstStyle/>
          <a:p>
            <a:pPr algn="r"/>
            <a:endParaRPr sz="2200" dirty="0">
              <a:solidFill>
                <a:schemeClr val="bg1"/>
              </a:solidFill>
              <a:latin typeface="Calisto MT" panose="02040603050505030304" pitchFamily="18" charset="0"/>
            </a:endParaRPr>
          </a:p>
        </p:txBody>
      </p:sp>
      <p:sp>
        <p:nvSpPr>
          <p:cNvPr id="37" name="Google Shape;1597;p56">
            <a:extLst>
              <a:ext uri="{FF2B5EF4-FFF2-40B4-BE49-F238E27FC236}">
                <a16:creationId xmlns:a16="http://schemas.microsoft.com/office/drawing/2014/main" id="{7C656A55-3AB9-826B-095C-39315DA0FC08}"/>
              </a:ext>
            </a:extLst>
          </p:cNvPr>
          <p:cNvSpPr/>
          <p:nvPr/>
        </p:nvSpPr>
        <p:spPr>
          <a:xfrm>
            <a:off x="2713535" y="5427804"/>
            <a:ext cx="322467" cy="30955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sz="2200">
              <a:solidFill>
                <a:schemeClr val="bg1"/>
              </a:solidFill>
              <a:latin typeface="Calisto MT" panose="02040603050505030304" pitchFamily="18" charset="0"/>
            </a:endParaRPr>
          </a:p>
        </p:txBody>
      </p:sp>
      <p:sp>
        <p:nvSpPr>
          <p:cNvPr id="38" name="Google Shape;1598;p56">
            <a:extLst>
              <a:ext uri="{FF2B5EF4-FFF2-40B4-BE49-F238E27FC236}">
                <a16:creationId xmlns:a16="http://schemas.microsoft.com/office/drawing/2014/main" id="{5E377E8B-F4F1-2290-FF7C-1D88BCDBC81E}"/>
              </a:ext>
            </a:extLst>
          </p:cNvPr>
          <p:cNvSpPr/>
          <p:nvPr/>
        </p:nvSpPr>
        <p:spPr>
          <a:xfrm>
            <a:off x="3375213" y="4164199"/>
            <a:ext cx="132470" cy="12792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sz="2200">
              <a:solidFill>
                <a:schemeClr val="bg1"/>
              </a:solidFill>
              <a:latin typeface="Calisto MT" panose="02040603050505030304" pitchFamily="18" charset="0"/>
            </a:endParaRPr>
          </a:p>
        </p:txBody>
      </p:sp>
      <p:sp>
        <p:nvSpPr>
          <p:cNvPr id="40" name="Google Shape;1608;p56">
            <a:extLst>
              <a:ext uri="{FF2B5EF4-FFF2-40B4-BE49-F238E27FC236}">
                <a16:creationId xmlns:a16="http://schemas.microsoft.com/office/drawing/2014/main" id="{CCE63611-19EC-4A28-1EE7-BBBAAAEA95EB}"/>
              </a:ext>
            </a:extLst>
          </p:cNvPr>
          <p:cNvSpPr/>
          <p:nvPr/>
        </p:nvSpPr>
        <p:spPr>
          <a:xfrm rot="-1685758">
            <a:off x="3478961" y="5572904"/>
            <a:ext cx="73158" cy="70967"/>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sz="2200">
              <a:solidFill>
                <a:schemeClr val="bg1"/>
              </a:solidFill>
              <a:latin typeface="Calisto MT" panose="02040603050505030304" pitchFamily="18" charset="0"/>
            </a:endParaRPr>
          </a:p>
        </p:txBody>
      </p:sp>
      <p:sp>
        <p:nvSpPr>
          <p:cNvPr id="41" name="Google Shape;1609;p56">
            <a:extLst>
              <a:ext uri="{FF2B5EF4-FFF2-40B4-BE49-F238E27FC236}">
                <a16:creationId xmlns:a16="http://schemas.microsoft.com/office/drawing/2014/main" id="{5305374B-D822-4451-38E1-D6424ED80676}"/>
              </a:ext>
            </a:extLst>
          </p:cNvPr>
          <p:cNvSpPr/>
          <p:nvPr/>
        </p:nvSpPr>
        <p:spPr>
          <a:xfrm>
            <a:off x="9795796" y="2632153"/>
            <a:ext cx="287396" cy="2316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sz="2200">
              <a:solidFill>
                <a:schemeClr val="bg1"/>
              </a:solidFill>
              <a:latin typeface="Calisto MT" panose="02040603050505030304" pitchFamily="18" charset="0"/>
            </a:endParaRPr>
          </a:p>
        </p:txBody>
      </p:sp>
      <p:sp>
        <p:nvSpPr>
          <p:cNvPr id="42" name="Google Shape;1610;p56">
            <a:extLst>
              <a:ext uri="{FF2B5EF4-FFF2-40B4-BE49-F238E27FC236}">
                <a16:creationId xmlns:a16="http://schemas.microsoft.com/office/drawing/2014/main" id="{7240C886-8B10-4776-54A8-8E453019FDA5}"/>
              </a:ext>
            </a:extLst>
          </p:cNvPr>
          <p:cNvSpPr/>
          <p:nvPr/>
        </p:nvSpPr>
        <p:spPr>
          <a:xfrm>
            <a:off x="8597415" y="3071542"/>
            <a:ext cx="172299" cy="16539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sz="2200">
              <a:solidFill>
                <a:schemeClr val="bg1"/>
              </a:solidFill>
              <a:latin typeface="Calisto MT" panose="02040603050505030304" pitchFamily="18" charset="0"/>
            </a:endParaRPr>
          </a:p>
        </p:txBody>
      </p:sp>
      <p:sp>
        <p:nvSpPr>
          <p:cNvPr id="44" name="Google Shape;1597;p56">
            <a:extLst>
              <a:ext uri="{FF2B5EF4-FFF2-40B4-BE49-F238E27FC236}">
                <a16:creationId xmlns:a16="http://schemas.microsoft.com/office/drawing/2014/main" id="{FDEE7BBA-88AC-CD71-27AE-5A092267584C}"/>
              </a:ext>
            </a:extLst>
          </p:cNvPr>
          <p:cNvSpPr/>
          <p:nvPr/>
        </p:nvSpPr>
        <p:spPr>
          <a:xfrm>
            <a:off x="5312865" y="2710052"/>
            <a:ext cx="320549" cy="35490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sz="2200">
              <a:solidFill>
                <a:schemeClr val="bg1"/>
              </a:solidFill>
              <a:latin typeface="Calisto MT" panose="02040603050505030304" pitchFamily="18" charset="0"/>
            </a:endParaRPr>
          </a:p>
        </p:txBody>
      </p:sp>
      <p:sp>
        <p:nvSpPr>
          <p:cNvPr id="66" name="Google Shape;1569;p56">
            <a:extLst>
              <a:ext uri="{FF2B5EF4-FFF2-40B4-BE49-F238E27FC236}">
                <a16:creationId xmlns:a16="http://schemas.microsoft.com/office/drawing/2014/main" id="{3918486E-E7BE-43F8-8C57-5CABADDE9CD6}"/>
              </a:ext>
            </a:extLst>
          </p:cNvPr>
          <p:cNvSpPr txBox="1">
            <a:spLocks/>
          </p:cNvSpPr>
          <p:nvPr/>
        </p:nvSpPr>
        <p:spPr>
          <a:xfrm>
            <a:off x="593000" y="840346"/>
            <a:ext cx="11985080" cy="1189648"/>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US" sz="5300" b="1" dirty="0">
                <a:solidFill>
                  <a:schemeClr val="bg1"/>
                </a:solidFill>
                <a:latin typeface="Calisto MT" panose="02040603050505030304" pitchFamily="18" charset="0"/>
                <a:cs typeface="Mukta" panose="020B0604020202020204" charset="0"/>
              </a:rPr>
              <a:t>Customers distribution in Different Locations </a:t>
            </a:r>
          </a:p>
        </p:txBody>
      </p:sp>
      <p:sp>
        <p:nvSpPr>
          <p:cNvPr id="67" name="Google Shape;1572;p56">
            <a:extLst>
              <a:ext uri="{FF2B5EF4-FFF2-40B4-BE49-F238E27FC236}">
                <a16:creationId xmlns:a16="http://schemas.microsoft.com/office/drawing/2014/main" id="{BACFB575-3EC0-1A59-BF74-23F478EAC5FB}"/>
              </a:ext>
            </a:extLst>
          </p:cNvPr>
          <p:cNvSpPr/>
          <p:nvPr/>
        </p:nvSpPr>
        <p:spPr>
          <a:xfrm>
            <a:off x="2294834" y="4175623"/>
            <a:ext cx="688928" cy="66411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algn="ctr">
              <a:buClr>
                <a:schemeClr val="hlink"/>
              </a:buClr>
              <a:buSzPts val="1100"/>
            </a:pPr>
            <a:endParaRPr sz="2200" dirty="0">
              <a:solidFill>
                <a:schemeClr val="bg1"/>
              </a:solidFill>
              <a:latin typeface="Calisto MT" panose="02040603050505030304" pitchFamily="18" charset="0"/>
            </a:endParaRPr>
          </a:p>
        </p:txBody>
      </p:sp>
      <p:sp>
        <p:nvSpPr>
          <p:cNvPr id="68" name="Google Shape;1610;p56">
            <a:extLst>
              <a:ext uri="{FF2B5EF4-FFF2-40B4-BE49-F238E27FC236}">
                <a16:creationId xmlns:a16="http://schemas.microsoft.com/office/drawing/2014/main" id="{32C2E2B2-8ECF-2ED9-8417-44B72852CB90}"/>
              </a:ext>
            </a:extLst>
          </p:cNvPr>
          <p:cNvSpPr/>
          <p:nvPr/>
        </p:nvSpPr>
        <p:spPr>
          <a:xfrm>
            <a:off x="12048075" y="5095335"/>
            <a:ext cx="172299" cy="16539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sz="2200">
              <a:solidFill>
                <a:schemeClr val="bg1"/>
              </a:solidFill>
              <a:latin typeface="Calisto MT" panose="02040603050505030304" pitchFamily="18" charset="0"/>
            </a:endParaRPr>
          </a:p>
        </p:txBody>
      </p:sp>
      <mc:AlternateContent xmlns:mc="http://schemas.openxmlformats.org/markup-compatibility/2006">
        <mc:Choice xmlns:p14="http://schemas.microsoft.com/office/powerpoint/2010/main" Requires="p14">
          <p:contentPart p14:bwMode="auto" r:id="rId3">
            <p14:nvContentPartPr>
              <p14:cNvPr id="69" name="Ink 68">
                <a:extLst>
                  <a:ext uri="{FF2B5EF4-FFF2-40B4-BE49-F238E27FC236}">
                    <a16:creationId xmlns:a16="http://schemas.microsoft.com/office/drawing/2014/main" id="{4ABD0902-A5A2-B340-3308-3B7DED5EB555}"/>
                  </a:ext>
                </a:extLst>
              </p14:cNvPr>
              <p14:cNvContentPartPr/>
              <p14:nvPr/>
            </p14:nvContentPartPr>
            <p14:xfrm>
              <a:off x="12770600" y="7851880"/>
              <a:ext cx="1710000" cy="165600"/>
            </p14:xfrm>
          </p:contentPart>
        </mc:Choice>
        <mc:Fallback>
          <p:pic>
            <p:nvPicPr>
              <p:cNvPr id="69" name="Ink 68">
                <a:extLst>
                  <a:ext uri="{FF2B5EF4-FFF2-40B4-BE49-F238E27FC236}">
                    <a16:creationId xmlns:a16="http://schemas.microsoft.com/office/drawing/2014/main" id="{4ABD0902-A5A2-B340-3308-3B7DED5EB555}"/>
                  </a:ext>
                </a:extLst>
              </p:cNvPr>
              <p:cNvPicPr/>
              <p:nvPr/>
            </p:nvPicPr>
            <p:blipFill>
              <a:blip r:embed="rId4"/>
              <a:stretch>
                <a:fillRect/>
              </a:stretch>
            </p:blipFill>
            <p:spPr>
              <a:xfrm>
                <a:off x="12716960" y="7743880"/>
                <a:ext cx="181764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0" name="Ink 69">
                <a:extLst>
                  <a:ext uri="{FF2B5EF4-FFF2-40B4-BE49-F238E27FC236}">
                    <a16:creationId xmlns:a16="http://schemas.microsoft.com/office/drawing/2014/main" id="{66F65503-9969-B33D-DB11-B7E011074F9C}"/>
                  </a:ext>
                </a:extLst>
              </p14:cNvPr>
              <p14:cNvContentPartPr/>
              <p14:nvPr/>
            </p14:nvContentPartPr>
            <p14:xfrm>
              <a:off x="13634240" y="7233760"/>
              <a:ext cx="360" cy="360"/>
            </p14:xfrm>
          </p:contentPart>
        </mc:Choice>
        <mc:Fallback>
          <p:pic>
            <p:nvPicPr>
              <p:cNvPr id="70" name="Ink 69">
                <a:extLst>
                  <a:ext uri="{FF2B5EF4-FFF2-40B4-BE49-F238E27FC236}">
                    <a16:creationId xmlns:a16="http://schemas.microsoft.com/office/drawing/2014/main" id="{66F65503-9969-B33D-DB11-B7E011074F9C}"/>
                  </a:ext>
                </a:extLst>
              </p:cNvPr>
              <p:cNvPicPr/>
              <p:nvPr/>
            </p:nvPicPr>
            <p:blipFill>
              <a:blip r:embed="rId6"/>
              <a:stretch>
                <a:fillRect/>
              </a:stretch>
            </p:blipFill>
            <p:spPr>
              <a:xfrm>
                <a:off x="13580600" y="7126120"/>
                <a:ext cx="108000" cy="216000"/>
              </a:xfrm>
              <a:prstGeom prst="rect">
                <a:avLst/>
              </a:prstGeom>
            </p:spPr>
          </p:pic>
        </mc:Fallback>
      </mc:AlternateContent>
    </p:spTree>
    <p:extLst>
      <p:ext uri="{BB962C8B-B14F-4D97-AF65-F5344CB8AC3E}">
        <p14:creationId xmlns:p14="http://schemas.microsoft.com/office/powerpoint/2010/main" val="43240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5" y="771544"/>
            <a:ext cx="10947502" cy="1189648"/>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 sz="5200" dirty="0">
                <a:solidFill>
                  <a:schemeClr val="bg1"/>
                </a:solidFill>
                <a:latin typeface="Calisto MT" panose="02040603050505030304" pitchFamily="18" charset="0"/>
                <a:ea typeface="Cambria" panose="02040503050406030204" pitchFamily="18" charset="0"/>
              </a:rPr>
              <a:t>Distribution of Credit Card holders</a:t>
            </a:r>
            <a:endParaRPr lang="en-US" sz="52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p:sp>
        <p:nvSpPr>
          <p:cNvPr id="6" name="Google Shape;1290;p51">
            <a:extLst>
              <a:ext uri="{FF2B5EF4-FFF2-40B4-BE49-F238E27FC236}">
                <a16:creationId xmlns:a16="http://schemas.microsoft.com/office/drawing/2014/main" id="{3733ABB8-DED8-13CF-90CD-CC2CC26186A8}"/>
              </a:ext>
            </a:extLst>
          </p:cNvPr>
          <p:cNvSpPr txBox="1"/>
          <p:nvPr/>
        </p:nvSpPr>
        <p:spPr>
          <a:xfrm>
            <a:off x="2228978" y="3402309"/>
            <a:ext cx="2563606" cy="679407"/>
          </a:xfrm>
          <a:prstGeom prst="rect">
            <a:avLst/>
          </a:prstGeom>
          <a:noFill/>
          <a:ln>
            <a:noFill/>
          </a:ln>
        </p:spPr>
        <p:txBody>
          <a:bodyPr spcFirstLastPara="1" wrap="square" lIns="91425" tIns="91425" rIns="91425" bIns="91425" anchor="ctr" anchorCtr="0">
            <a:noAutofit/>
          </a:bodyPr>
          <a:lstStyle/>
          <a:p>
            <a:r>
              <a:rPr lang="en" sz="2200" dirty="0">
                <a:solidFill>
                  <a:schemeClr val="bg1"/>
                </a:solidFill>
                <a:latin typeface="Calisto MT" panose="02040603050505030304" pitchFamily="18" charset="0"/>
                <a:ea typeface="Cambria" panose="02040503050406030204" pitchFamily="18" charset="0"/>
                <a:cs typeface="Bebas Neue"/>
                <a:sym typeface="Bebas Neue"/>
              </a:rPr>
              <a:t>Credit card Holder</a:t>
            </a:r>
            <a:r>
              <a:rPr lang="en-IN" sz="2200" dirty="0">
                <a:solidFill>
                  <a:schemeClr val="bg1"/>
                </a:solidFill>
                <a:latin typeface="Calisto MT" panose="02040603050505030304" pitchFamily="18" charset="0"/>
                <a:ea typeface="Cambria" panose="02040503050406030204" pitchFamily="18" charset="0"/>
                <a:cs typeface="Bebas Neue"/>
                <a:sym typeface="Bebas Neue"/>
              </a:rPr>
              <a:t>s</a:t>
            </a:r>
            <a:endParaRPr sz="2200" dirty="0">
              <a:solidFill>
                <a:schemeClr val="bg1"/>
              </a:solidFill>
              <a:latin typeface="Calisto MT" panose="02040603050505030304" pitchFamily="18" charset="0"/>
              <a:ea typeface="Cambria" panose="02040503050406030204" pitchFamily="18" charset="0"/>
              <a:cs typeface="Bebas Neue"/>
              <a:sym typeface="Bebas Neue"/>
            </a:endParaRPr>
          </a:p>
        </p:txBody>
      </p:sp>
      <p:sp>
        <p:nvSpPr>
          <p:cNvPr id="7" name="Google Shape;1291;p51">
            <a:extLst>
              <a:ext uri="{FF2B5EF4-FFF2-40B4-BE49-F238E27FC236}">
                <a16:creationId xmlns:a16="http://schemas.microsoft.com/office/drawing/2014/main" id="{52136239-7DC3-F4AE-ADB2-877EF43D97D3}"/>
              </a:ext>
            </a:extLst>
          </p:cNvPr>
          <p:cNvSpPr txBox="1"/>
          <p:nvPr/>
        </p:nvSpPr>
        <p:spPr>
          <a:xfrm>
            <a:off x="2664654" y="4021907"/>
            <a:ext cx="1790700" cy="738294"/>
          </a:xfrm>
          <a:prstGeom prst="rect">
            <a:avLst/>
          </a:prstGeom>
          <a:noFill/>
          <a:ln>
            <a:noFill/>
          </a:ln>
        </p:spPr>
        <p:txBody>
          <a:bodyPr spcFirstLastPara="1" wrap="square" lIns="91425" tIns="91425" rIns="91425" bIns="91425" anchor="t" anchorCtr="0">
            <a:noAutofit/>
          </a:bodyPr>
          <a:lstStyle/>
          <a:p>
            <a:r>
              <a:rPr lang="en-IN" dirty="0">
                <a:solidFill>
                  <a:schemeClr val="bg1"/>
                </a:solidFill>
                <a:latin typeface="Calisto MT" panose="02040603050505030304" pitchFamily="18" charset="0"/>
                <a:ea typeface="Cambria" panose="02040503050406030204" pitchFamily="18" charset="0"/>
                <a:cs typeface="Arimo"/>
                <a:sym typeface="Arimo"/>
              </a:rPr>
              <a:t>There are 7056 Customers having credit cards.</a:t>
            </a:r>
            <a:endParaRPr dirty="0">
              <a:solidFill>
                <a:schemeClr val="bg1"/>
              </a:solidFill>
              <a:latin typeface="Calisto MT" panose="02040603050505030304" pitchFamily="18" charset="0"/>
              <a:ea typeface="Cambria" panose="02040503050406030204" pitchFamily="18" charset="0"/>
              <a:cs typeface="Arimo"/>
              <a:sym typeface="Arimo"/>
            </a:endParaRPr>
          </a:p>
        </p:txBody>
      </p:sp>
      <p:sp>
        <p:nvSpPr>
          <p:cNvPr id="8" name="Google Shape;1292;p51">
            <a:extLst>
              <a:ext uri="{FF2B5EF4-FFF2-40B4-BE49-F238E27FC236}">
                <a16:creationId xmlns:a16="http://schemas.microsoft.com/office/drawing/2014/main" id="{B2B3F8E8-AC4D-3F9F-17A1-6B4C2884EACB}"/>
              </a:ext>
            </a:extLst>
          </p:cNvPr>
          <p:cNvSpPr/>
          <p:nvPr/>
        </p:nvSpPr>
        <p:spPr>
          <a:xfrm>
            <a:off x="774615" y="330343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cxnSp>
        <p:nvCxnSpPr>
          <p:cNvPr id="9" name="Google Shape;1312;p51">
            <a:extLst>
              <a:ext uri="{FF2B5EF4-FFF2-40B4-BE49-F238E27FC236}">
                <a16:creationId xmlns:a16="http://schemas.microsoft.com/office/drawing/2014/main" id="{273DD676-1715-E0EE-25C7-C7969A0E3428}"/>
              </a:ext>
            </a:extLst>
          </p:cNvPr>
          <p:cNvCxnSpPr>
            <a:cxnSpLocks/>
          </p:cNvCxnSpPr>
          <p:nvPr/>
        </p:nvCxnSpPr>
        <p:spPr>
          <a:xfrm rot="10800000" flipH="1">
            <a:off x="4327959" y="3669501"/>
            <a:ext cx="981300" cy="445500"/>
          </a:xfrm>
          <a:prstGeom prst="bentConnector3">
            <a:avLst>
              <a:gd name="adj1" fmla="val 48899"/>
            </a:avLst>
          </a:prstGeom>
          <a:noFill/>
          <a:ln w="9525" cap="flat" cmpd="sng">
            <a:solidFill>
              <a:schemeClr val="dk1"/>
            </a:solidFill>
            <a:prstDash val="solid"/>
            <a:round/>
            <a:headEnd type="none" w="med" len="med"/>
            <a:tailEnd type="none" w="med" len="med"/>
          </a:ln>
        </p:spPr>
      </p:cxnSp>
      <p:sp>
        <p:nvSpPr>
          <p:cNvPr id="12" name="Google Shape;1335;p51">
            <a:extLst>
              <a:ext uri="{FF2B5EF4-FFF2-40B4-BE49-F238E27FC236}">
                <a16:creationId xmlns:a16="http://schemas.microsoft.com/office/drawing/2014/main" id="{EFEEC478-D946-BC46-FFD7-4BBD6B8FF6D7}"/>
              </a:ext>
            </a:extLst>
          </p:cNvPr>
          <p:cNvSpPr/>
          <p:nvPr/>
        </p:nvSpPr>
        <p:spPr>
          <a:xfrm>
            <a:off x="4092686" y="53669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14" name="Google Shape;1345;p51">
            <a:extLst>
              <a:ext uri="{FF2B5EF4-FFF2-40B4-BE49-F238E27FC236}">
                <a16:creationId xmlns:a16="http://schemas.microsoft.com/office/drawing/2014/main" id="{CBE466F2-1883-A197-7F65-4087C7871491}"/>
              </a:ext>
            </a:extLst>
          </p:cNvPr>
          <p:cNvSpPr/>
          <p:nvPr/>
        </p:nvSpPr>
        <p:spPr>
          <a:xfrm rot="-1685758">
            <a:off x="2721841" y="5399626"/>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15" name="Google Shape;1346;p51">
            <a:extLst>
              <a:ext uri="{FF2B5EF4-FFF2-40B4-BE49-F238E27FC236}">
                <a16:creationId xmlns:a16="http://schemas.microsoft.com/office/drawing/2014/main" id="{3426C7D3-D39B-060C-B0E9-5CA71B779229}"/>
              </a:ext>
            </a:extLst>
          </p:cNvPr>
          <p:cNvSpPr/>
          <p:nvPr/>
        </p:nvSpPr>
        <p:spPr>
          <a:xfrm>
            <a:off x="2406607" y="489293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cxnSp>
        <p:nvCxnSpPr>
          <p:cNvPr id="22" name="Google Shape;1312;p51">
            <a:extLst>
              <a:ext uri="{FF2B5EF4-FFF2-40B4-BE49-F238E27FC236}">
                <a16:creationId xmlns:a16="http://schemas.microsoft.com/office/drawing/2014/main" id="{03D88834-BC3D-407F-160C-7038621F7CCF}"/>
              </a:ext>
            </a:extLst>
          </p:cNvPr>
          <p:cNvCxnSpPr>
            <a:cxnSpLocks/>
          </p:cNvCxnSpPr>
          <p:nvPr/>
        </p:nvCxnSpPr>
        <p:spPr>
          <a:xfrm flipV="1">
            <a:off x="6514054" y="3402309"/>
            <a:ext cx="981300" cy="445500"/>
          </a:xfrm>
          <a:prstGeom prst="bentConnector3">
            <a:avLst>
              <a:gd name="adj1" fmla="val 39037"/>
            </a:avLst>
          </a:prstGeom>
          <a:noFill/>
          <a:ln w="9525" cap="flat" cmpd="sng">
            <a:solidFill>
              <a:schemeClr val="dk1"/>
            </a:solidFill>
            <a:prstDash val="solid"/>
            <a:round/>
            <a:headEnd type="none" w="med" len="med"/>
            <a:tailEnd type="none" w="med" len="med"/>
          </a:ln>
        </p:spPr>
      </p:cxnSp>
      <p:cxnSp>
        <p:nvCxnSpPr>
          <p:cNvPr id="23" name="Google Shape;1313;p51">
            <a:extLst>
              <a:ext uri="{FF2B5EF4-FFF2-40B4-BE49-F238E27FC236}">
                <a16:creationId xmlns:a16="http://schemas.microsoft.com/office/drawing/2014/main" id="{B211859F-4ED7-31B9-BB1C-DA330A4558A6}"/>
              </a:ext>
            </a:extLst>
          </p:cNvPr>
          <p:cNvCxnSpPr>
            <a:cxnSpLocks/>
          </p:cNvCxnSpPr>
          <p:nvPr/>
        </p:nvCxnSpPr>
        <p:spPr>
          <a:xfrm>
            <a:off x="6499130" y="3841568"/>
            <a:ext cx="970542" cy="504982"/>
          </a:xfrm>
          <a:prstGeom prst="bentConnector3">
            <a:avLst>
              <a:gd name="adj1" fmla="val 40024"/>
            </a:avLst>
          </a:prstGeom>
          <a:noFill/>
          <a:ln w="9525" cap="flat" cmpd="sng">
            <a:solidFill>
              <a:schemeClr val="dk1"/>
            </a:solidFill>
            <a:prstDash val="solid"/>
            <a:round/>
            <a:headEnd type="none" w="med" len="med"/>
            <a:tailEnd type="none" w="med" len="med"/>
          </a:ln>
        </p:spPr>
      </p:cxnSp>
      <p:cxnSp>
        <p:nvCxnSpPr>
          <p:cNvPr id="24" name="Google Shape;1312;p51">
            <a:extLst>
              <a:ext uri="{FF2B5EF4-FFF2-40B4-BE49-F238E27FC236}">
                <a16:creationId xmlns:a16="http://schemas.microsoft.com/office/drawing/2014/main" id="{19CDFA66-3807-0194-83BE-91A0C8CAFFF2}"/>
              </a:ext>
            </a:extLst>
          </p:cNvPr>
          <p:cNvCxnSpPr>
            <a:cxnSpLocks/>
          </p:cNvCxnSpPr>
          <p:nvPr/>
        </p:nvCxnSpPr>
        <p:spPr>
          <a:xfrm flipV="1">
            <a:off x="6596115" y="5129453"/>
            <a:ext cx="981300" cy="445500"/>
          </a:xfrm>
          <a:prstGeom prst="bentConnector3">
            <a:avLst>
              <a:gd name="adj1" fmla="val 28169"/>
            </a:avLst>
          </a:prstGeom>
          <a:noFill/>
          <a:ln w="9525" cap="flat" cmpd="sng">
            <a:solidFill>
              <a:schemeClr val="dk1"/>
            </a:solidFill>
            <a:prstDash val="solid"/>
            <a:round/>
            <a:headEnd type="none" w="med" len="med"/>
            <a:tailEnd type="none" w="med" len="med"/>
          </a:ln>
        </p:spPr>
      </p:cxnSp>
      <p:cxnSp>
        <p:nvCxnSpPr>
          <p:cNvPr id="25" name="Google Shape;1313;p51">
            <a:extLst>
              <a:ext uri="{FF2B5EF4-FFF2-40B4-BE49-F238E27FC236}">
                <a16:creationId xmlns:a16="http://schemas.microsoft.com/office/drawing/2014/main" id="{30C42241-8C1D-6D7C-1CCD-ACE5D441FF29}"/>
              </a:ext>
            </a:extLst>
          </p:cNvPr>
          <p:cNvCxnSpPr>
            <a:cxnSpLocks/>
          </p:cNvCxnSpPr>
          <p:nvPr/>
        </p:nvCxnSpPr>
        <p:spPr>
          <a:xfrm>
            <a:off x="6589954" y="5574358"/>
            <a:ext cx="940376" cy="612600"/>
          </a:xfrm>
          <a:prstGeom prst="bentConnector3">
            <a:avLst>
              <a:gd name="adj1" fmla="val 29409"/>
            </a:avLst>
          </a:prstGeom>
          <a:noFill/>
          <a:ln w="9525" cap="flat" cmpd="sng">
            <a:solidFill>
              <a:schemeClr val="dk1"/>
            </a:solidFill>
            <a:prstDash val="solid"/>
            <a:round/>
            <a:headEnd type="none" w="med" len="med"/>
            <a:tailEnd type="none" w="med" len="med"/>
          </a:ln>
        </p:spPr>
      </p:cxnSp>
      <p:sp>
        <p:nvSpPr>
          <p:cNvPr id="50" name="Google Shape;1347;p51">
            <a:extLst>
              <a:ext uri="{FF2B5EF4-FFF2-40B4-BE49-F238E27FC236}">
                <a16:creationId xmlns:a16="http://schemas.microsoft.com/office/drawing/2014/main" id="{5A04180D-6B78-3E2B-A5BC-1F8AE14CCF25}"/>
              </a:ext>
            </a:extLst>
          </p:cNvPr>
          <p:cNvSpPr/>
          <p:nvPr/>
        </p:nvSpPr>
        <p:spPr>
          <a:xfrm>
            <a:off x="2234205" y="6541666"/>
            <a:ext cx="506498" cy="47207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58" name="Google Shape;1335;p51">
            <a:extLst>
              <a:ext uri="{FF2B5EF4-FFF2-40B4-BE49-F238E27FC236}">
                <a16:creationId xmlns:a16="http://schemas.microsoft.com/office/drawing/2014/main" id="{687ACC7A-EB49-2D29-6D8B-69971C9EF0BC}"/>
              </a:ext>
            </a:extLst>
          </p:cNvPr>
          <p:cNvSpPr/>
          <p:nvPr/>
        </p:nvSpPr>
        <p:spPr>
          <a:xfrm>
            <a:off x="1246259" y="523567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59" name="Google Shape;1334;p51">
            <a:extLst>
              <a:ext uri="{FF2B5EF4-FFF2-40B4-BE49-F238E27FC236}">
                <a16:creationId xmlns:a16="http://schemas.microsoft.com/office/drawing/2014/main" id="{8C2D4614-E28E-6F58-BCFB-57658310A106}"/>
              </a:ext>
            </a:extLst>
          </p:cNvPr>
          <p:cNvSpPr/>
          <p:nvPr/>
        </p:nvSpPr>
        <p:spPr>
          <a:xfrm>
            <a:off x="10329446" y="255680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60" name="Google Shape;1344;p51">
            <a:extLst>
              <a:ext uri="{FF2B5EF4-FFF2-40B4-BE49-F238E27FC236}">
                <a16:creationId xmlns:a16="http://schemas.microsoft.com/office/drawing/2014/main" id="{30722676-2F82-F39E-FAA6-31A8EE4B5D77}"/>
              </a:ext>
            </a:extLst>
          </p:cNvPr>
          <p:cNvSpPr/>
          <p:nvPr/>
        </p:nvSpPr>
        <p:spPr>
          <a:xfrm>
            <a:off x="9700409" y="283042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61" name="Google Shape;1347;p51">
            <a:extLst>
              <a:ext uri="{FF2B5EF4-FFF2-40B4-BE49-F238E27FC236}">
                <a16:creationId xmlns:a16="http://schemas.microsoft.com/office/drawing/2014/main" id="{2D53B4D7-B3DA-6060-81B4-F3E4F9F7A541}"/>
              </a:ext>
            </a:extLst>
          </p:cNvPr>
          <p:cNvSpPr/>
          <p:nvPr/>
        </p:nvSpPr>
        <p:spPr>
          <a:xfrm>
            <a:off x="8925172" y="255768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62" name="Google Shape;1348;p51">
            <a:extLst>
              <a:ext uri="{FF2B5EF4-FFF2-40B4-BE49-F238E27FC236}">
                <a16:creationId xmlns:a16="http://schemas.microsoft.com/office/drawing/2014/main" id="{E08F2F39-C329-8F8D-E1A6-DC4C518DA86E}"/>
              </a:ext>
            </a:extLst>
          </p:cNvPr>
          <p:cNvSpPr/>
          <p:nvPr/>
        </p:nvSpPr>
        <p:spPr>
          <a:xfrm rot="-1685758">
            <a:off x="11430998" y="315162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63" name="Google Shape;1290;p51">
            <a:extLst>
              <a:ext uri="{FF2B5EF4-FFF2-40B4-BE49-F238E27FC236}">
                <a16:creationId xmlns:a16="http://schemas.microsoft.com/office/drawing/2014/main" id="{2FDC32C5-7479-235F-E7B7-B56E8CBE1D15}"/>
              </a:ext>
            </a:extLst>
          </p:cNvPr>
          <p:cNvSpPr txBox="1"/>
          <p:nvPr/>
        </p:nvSpPr>
        <p:spPr>
          <a:xfrm>
            <a:off x="9238394" y="2401703"/>
            <a:ext cx="1099045" cy="386487"/>
          </a:xfrm>
          <a:prstGeom prst="rect">
            <a:avLst/>
          </a:prstGeom>
          <a:noFill/>
          <a:ln>
            <a:noFill/>
          </a:ln>
        </p:spPr>
        <p:txBody>
          <a:bodyPr spcFirstLastPara="1" wrap="square" lIns="91425" tIns="91425" rIns="91425" bIns="91425" anchor="ctr" anchorCtr="0">
            <a:noAutofit/>
          </a:bodyPr>
          <a:lstStyle/>
          <a:p>
            <a:r>
              <a:rPr lang="en-IN" dirty="0">
                <a:solidFill>
                  <a:schemeClr val="bg1"/>
                </a:solidFill>
                <a:latin typeface="Calisto MT" panose="02040603050505030304" pitchFamily="18" charset="0"/>
                <a:ea typeface="Cambria" panose="02040503050406030204" pitchFamily="18" charset="0"/>
                <a:cs typeface="Bebas Neue"/>
                <a:sym typeface="Bebas Neue"/>
              </a:rPr>
              <a:t>Active</a:t>
            </a:r>
            <a:endParaRPr dirty="0">
              <a:solidFill>
                <a:schemeClr val="bg1"/>
              </a:solidFill>
              <a:latin typeface="Calisto MT" panose="02040603050505030304" pitchFamily="18" charset="0"/>
              <a:ea typeface="Cambria" panose="02040503050406030204" pitchFamily="18" charset="0"/>
              <a:cs typeface="Bebas Neue"/>
              <a:sym typeface="Bebas Neue"/>
            </a:endParaRPr>
          </a:p>
        </p:txBody>
      </p:sp>
      <p:sp>
        <p:nvSpPr>
          <p:cNvPr id="64" name="Google Shape;1290;p51">
            <a:extLst>
              <a:ext uri="{FF2B5EF4-FFF2-40B4-BE49-F238E27FC236}">
                <a16:creationId xmlns:a16="http://schemas.microsoft.com/office/drawing/2014/main" id="{80236680-87CC-F0A6-E3B1-EC3E97BCA63D}"/>
              </a:ext>
            </a:extLst>
          </p:cNvPr>
          <p:cNvSpPr txBox="1"/>
          <p:nvPr/>
        </p:nvSpPr>
        <p:spPr>
          <a:xfrm>
            <a:off x="9210616" y="3045613"/>
            <a:ext cx="1363553" cy="386487"/>
          </a:xfrm>
          <a:prstGeom prst="rect">
            <a:avLst/>
          </a:prstGeom>
          <a:noFill/>
          <a:ln>
            <a:noFill/>
          </a:ln>
        </p:spPr>
        <p:txBody>
          <a:bodyPr spcFirstLastPara="1" wrap="square" lIns="91425" tIns="91425" rIns="91425" bIns="91425" anchor="ctr" anchorCtr="0">
            <a:noAutofit/>
          </a:bodyPr>
          <a:lstStyle/>
          <a:p>
            <a:pPr lvl="0"/>
            <a:r>
              <a:rPr lang="en-IN" dirty="0">
                <a:solidFill>
                  <a:schemeClr val="bg1"/>
                </a:solidFill>
                <a:latin typeface="Calisto MT" panose="02040603050505030304" pitchFamily="18" charset="0"/>
                <a:ea typeface="Cambria" panose="02040503050406030204" pitchFamily="18" charset="0"/>
                <a:sym typeface="Bebas Neue"/>
              </a:rPr>
              <a:t>Inactive</a:t>
            </a:r>
          </a:p>
        </p:txBody>
      </p:sp>
      <p:sp>
        <p:nvSpPr>
          <p:cNvPr id="65" name="Google Shape;1290;p51">
            <a:extLst>
              <a:ext uri="{FF2B5EF4-FFF2-40B4-BE49-F238E27FC236}">
                <a16:creationId xmlns:a16="http://schemas.microsoft.com/office/drawing/2014/main" id="{A0FE6AEA-1367-EE7B-3CB1-DEC2E3817ADA}"/>
              </a:ext>
            </a:extLst>
          </p:cNvPr>
          <p:cNvSpPr txBox="1"/>
          <p:nvPr/>
        </p:nvSpPr>
        <p:spPr>
          <a:xfrm>
            <a:off x="9150886" y="4762699"/>
            <a:ext cx="1099045" cy="386487"/>
          </a:xfrm>
          <a:prstGeom prst="rect">
            <a:avLst/>
          </a:prstGeom>
          <a:noFill/>
          <a:ln>
            <a:noFill/>
          </a:ln>
        </p:spPr>
        <p:txBody>
          <a:bodyPr spcFirstLastPara="1" wrap="square" lIns="91425" tIns="91425" rIns="91425" bIns="91425" anchor="ctr" anchorCtr="0">
            <a:noAutofit/>
          </a:bodyPr>
          <a:lstStyle/>
          <a:p>
            <a:pPr lvl="0"/>
            <a:r>
              <a:rPr lang="en-IN" dirty="0">
                <a:solidFill>
                  <a:schemeClr val="bg1"/>
                </a:solidFill>
                <a:latin typeface="Calisto MT" panose="02040603050505030304" pitchFamily="18" charset="0"/>
                <a:ea typeface="Cambria" panose="02040503050406030204" pitchFamily="18" charset="0"/>
                <a:sym typeface="Bebas Neue"/>
              </a:rPr>
              <a:t>Active</a:t>
            </a:r>
          </a:p>
        </p:txBody>
      </p:sp>
      <p:sp>
        <p:nvSpPr>
          <p:cNvPr id="71" name="Google Shape;1290;p51">
            <a:extLst>
              <a:ext uri="{FF2B5EF4-FFF2-40B4-BE49-F238E27FC236}">
                <a16:creationId xmlns:a16="http://schemas.microsoft.com/office/drawing/2014/main" id="{3E3FCBD6-27E5-FE1C-05AE-DAC40987D72A}"/>
              </a:ext>
            </a:extLst>
          </p:cNvPr>
          <p:cNvSpPr txBox="1"/>
          <p:nvPr/>
        </p:nvSpPr>
        <p:spPr>
          <a:xfrm>
            <a:off x="9076124" y="5436500"/>
            <a:ext cx="1423583" cy="386487"/>
          </a:xfrm>
          <a:prstGeom prst="rect">
            <a:avLst/>
          </a:prstGeom>
          <a:noFill/>
          <a:ln>
            <a:noFill/>
          </a:ln>
        </p:spPr>
        <p:txBody>
          <a:bodyPr spcFirstLastPara="1" wrap="square" lIns="91425" tIns="91425" rIns="91425" bIns="91425" anchor="ctr" anchorCtr="0">
            <a:noAutofit/>
          </a:bodyPr>
          <a:lstStyle/>
          <a:p>
            <a:pPr lvl="0"/>
            <a:r>
              <a:rPr lang="en-IN" dirty="0">
                <a:solidFill>
                  <a:schemeClr val="bg1"/>
                </a:solidFill>
                <a:latin typeface="Calisto MT" panose="02040603050505030304" pitchFamily="18" charset="0"/>
                <a:ea typeface="Cambria" panose="02040503050406030204" pitchFamily="18" charset="0"/>
                <a:sym typeface="Bebas Neue"/>
              </a:rPr>
              <a:t>Inactive</a:t>
            </a:r>
          </a:p>
        </p:txBody>
      </p:sp>
      <p:sp>
        <p:nvSpPr>
          <p:cNvPr id="72" name="Google Shape;1290;p51">
            <a:extLst>
              <a:ext uri="{FF2B5EF4-FFF2-40B4-BE49-F238E27FC236}">
                <a16:creationId xmlns:a16="http://schemas.microsoft.com/office/drawing/2014/main" id="{211C76F2-7E87-E6E9-FD67-35A83FCA13F5}"/>
              </a:ext>
            </a:extLst>
          </p:cNvPr>
          <p:cNvSpPr txBox="1"/>
          <p:nvPr/>
        </p:nvSpPr>
        <p:spPr>
          <a:xfrm>
            <a:off x="10172381" y="2387785"/>
            <a:ext cx="1832145" cy="386487"/>
          </a:xfrm>
          <a:prstGeom prst="rect">
            <a:avLst/>
          </a:prstGeom>
          <a:noFill/>
          <a:ln>
            <a:noFill/>
          </a:ln>
        </p:spPr>
        <p:txBody>
          <a:bodyPr spcFirstLastPara="1" wrap="square" lIns="91425" tIns="91425" rIns="91425" bIns="91425" anchor="ctr" anchorCtr="0">
            <a:noAutofit/>
          </a:bodyPr>
          <a:lstStyle/>
          <a:p>
            <a:r>
              <a:rPr lang="en-US" dirty="0">
                <a:solidFill>
                  <a:schemeClr val="bg1"/>
                </a:solidFill>
                <a:latin typeface="Calisto MT" panose="02040603050505030304" pitchFamily="18" charset="0"/>
                <a:ea typeface="Cambria" panose="02040503050406030204" pitchFamily="18" charset="0"/>
                <a:cs typeface="Bebas Neue"/>
                <a:sym typeface="Bebas Neue"/>
              </a:rPr>
              <a:t>3126 customers</a:t>
            </a:r>
            <a:endParaRPr dirty="0">
              <a:solidFill>
                <a:schemeClr val="bg1"/>
              </a:solidFill>
              <a:latin typeface="Calisto MT" panose="02040603050505030304" pitchFamily="18" charset="0"/>
              <a:ea typeface="Cambria" panose="02040503050406030204" pitchFamily="18" charset="0"/>
              <a:cs typeface="Bebas Neue"/>
              <a:sym typeface="Bebas Neue"/>
            </a:endParaRPr>
          </a:p>
        </p:txBody>
      </p:sp>
      <p:sp>
        <p:nvSpPr>
          <p:cNvPr id="73" name="Google Shape;1290;p51">
            <a:extLst>
              <a:ext uri="{FF2B5EF4-FFF2-40B4-BE49-F238E27FC236}">
                <a16:creationId xmlns:a16="http://schemas.microsoft.com/office/drawing/2014/main" id="{36CBC88F-761A-34E8-5E83-A42BAF25370B}"/>
              </a:ext>
            </a:extLst>
          </p:cNvPr>
          <p:cNvSpPr txBox="1"/>
          <p:nvPr/>
        </p:nvSpPr>
        <p:spPr>
          <a:xfrm>
            <a:off x="10140352" y="4758093"/>
            <a:ext cx="1676658" cy="386487"/>
          </a:xfrm>
          <a:prstGeom prst="rect">
            <a:avLst/>
          </a:prstGeom>
          <a:noFill/>
          <a:ln>
            <a:noFill/>
          </a:ln>
        </p:spPr>
        <p:txBody>
          <a:bodyPr spcFirstLastPara="1" wrap="square" lIns="91425" tIns="91425" rIns="91425" bIns="91425" anchor="ctr" anchorCtr="0">
            <a:noAutofit/>
          </a:bodyPr>
          <a:lstStyle/>
          <a:p>
            <a:r>
              <a:rPr lang="en-IN" dirty="0">
                <a:solidFill>
                  <a:schemeClr val="bg1"/>
                </a:solidFill>
                <a:latin typeface="Calisto MT" panose="02040603050505030304" pitchFamily="18" charset="0"/>
                <a:ea typeface="Cambria" panose="02040503050406030204" pitchFamily="18" charset="0"/>
                <a:sym typeface="Bebas Neue"/>
              </a:rPr>
              <a:t>483 customers</a:t>
            </a:r>
            <a:endParaRPr dirty="0">
              <a:solidFill>
                <a:schemeClr val="bg1"/>
              </a:solidFill>
              <a:latin typeface="Calisto MT" panose="02040603050505030304" pitchFamily="18" charset="0"/>
              <a:ea typeface="Cambria" panose="02040503050406030204" pitchFamily="18" charset="0"/>
              <a:sym typeface="Bebas Neue"/>
            </a:endParaRPr>
          </a:p>
        </p:txBody>
      </p:sp>
      <p:sp>
        <p:nvSpPr>
          <p:cNvPr id="74" name="Google Shape;1290;p51">
            <a:extLst>
              <a:ext uri="{FF2B5EF4-FFF2-40B4-BE49-F238E27FC236}">
                <a16:creationId xmlns:a16="http://schemas.microsoft.com/office/drawing/2014/main" id="{220005EB-F82A-C72D-6F42-8C9557E3ED3C}"/>
              </a:ext>
            </a:extLst>
          </p:cNvPr>
          <p:cNvSpPr txBox="1"/>
          <p:nvPr/>
        </p:nvSpPr>
        <p:spPr>
          <a:xfrm>
            <a:off x="10140352" y="3045815"/>
            <a:ext cx="1864174" cy="386487"/>
          </a:xfrm>
          <a:prstGeom prst="rect">
            <a:avLst/>
          </a:prstGeom>
          <a:noFill/>
          <a:ln>
            <a:noFill/>
          </a:ln>
        </p:spPr>
        <p:txBody>
          <a:bodyPr spcFirstLastPara="1" wrap="square" lIns="91425" tIns="91425" rIns="91425" bIns="91425" anchor="ctr" anchorCtr="0">
            <a:noAutofit/>
          </a:bodyPr>
          <a:lstStyle/>
          <a:p>
            <a:r>
              <a:rPr lang="en-IN" dirty="0">
                <a:solidFill>
                  <a:schemeClr val="bg1"/>
                </a:solidFill>
                <a:latin typeface="Calisto MT" panose="02040603050505030304" pitchFamily="18" charset="0"/>
                <a:ea typeface="Cambria" panose="02040503050406030204" pitchFamily="18" charset="0"/>
                <a:sym typeface="Bebas Neue"/>
              </a:rPr>
              <a:t>2507 customers</a:t>
            </a:r>
            <a:endParaRPr dirty="0">
              <a:solidFill>
                <a:schemeClr val="bg1"/>
              </a:solidFill>
              <a:latin typeface="Calisto MT" panose="02040603050505030304" pitchFamily="18" charset="0"/>
              <a:ea typeface="Cambria" panose="02040503050406030204" pitchFamily="18" charset="0"/>
              <a:sym typeface="Bebas Neue"/>
            </a:endParaRPr>
          </a:p>
        </p:txBody>
      </p:sp>
      <p:sp>
        <p:nvSpPr>
          <p:cNvPr id="75" name="Google Shape;1290;p51">
            <a:extLst>
              <a:ext uri="{FF2B5EF4-FFF2-40B4-BE49-F238E27FC236}">
                <a16:creationId xmlns:a16="http://schemas.microsoft.com/office/drawing/2014/main" id="{24F38BD5-3619-D7F9-2AF9-386A9DD80EFE}"/>
              </a:ext>
            </a:extLst>
          </p:cNvPr>
          <p:cNvSpPr txBox="1"/>
          <p:nvPr/>
        </p:nvSpPr>
        <p:spPr>
          <a:xfrm>
            <a:off x="10136516" y="5431894"/>
            <a:ext cx="1676658" cy="386487"/>
          </a:xfrm>
          <a:prstGeom prst="rect">
            <a:avLst/>
          </a:prstGeom>
          <a:noFill/>
          <a:ln>
            <a:noFill/>
          </a:ln>
        </p:spPr>
        <p:txBody>
          <a:bodyPr spcFirstLastPara="1" wrap="square" lIns="91425" tIns="91425" rIns="91425" bIns="91425" anchor="ctr" anchorCtr="0">
            <a:noAutofit/>
          </a:bodyPr>
          <a:lstStyle/>
          <a:p>
            <a:r>
              <a:rPr lang="en-IN" dirty="0">
                <a:solidFill>
                  <a:schemeClr val="bg1"/>
                </a:solidFill>
                <a:latin typeface="Calisto MT" panose="02040603050505030304" pitchFamily="18" charset="0"/>
                <a:ea typeface="Cambria" panose="02040503050406030204" pitchFamily="18" charset="0"/>
                <a:sym typeface="Bebas Neue"/>
              </a:rPr>
              <a:t>943 customers</a:t>
            </a:r>
            <a:endParaRPr dirty="0">
              <a:solidFill>
                <a:schemeClr val="bg1"/>
              </a:solidFill>
              <a:latin typeface="Calisto MT" panose="02040603050505030304" pitchFamily="18" charset="0"/>
              <a:ea typeface="Cambria" panose="02040503050406030204" pitchFamily="18" charset="0"/>
              <a:sym typeface="Bebas Neue"/>
            </a:endParaRPr>
          </a:p>
        </p:txBody>
      </p:sp>
      <p:cxnSp>
        <p:nvCxnSpPr>
          <p:cNvPr id="76" name="Google Shape;1313;p51">
            <a:extLst>
              <a:ext uri="{FF2B5EF4-FFF2-40B4-BE49-F238E27FC236}">
                <a16:creationId xmlns:a16="http://schemas.microsoft.com/office/drawing/2014/main" id="{20C280D7-D6E0-91E3-99F6-8D455CAB2B73}"/>
              </a:ext>
            </a:extLst>
          </p:cNvPr>
          <p:cNvCxnSpPr>
            <a:cxnSpLocks/>
          </p:cNvCxnSpPr>
          <p:nvPr/>
        </p:nvCxnSpPr>
        <p:spPr>
          <a:xfrm rot="16200000" flipH="1">
            <a:off x="5226394" y="4542540"/>
            <a:ext cx="1318920" cy="548472"/>
          </a:xfrm>
          <a:prstGeom prst="bentConnector3">
            <a:avLst>
              <a:gd name="adj1" fmla="val 97307"/>
            </a:avLst>
          </a:prstGeom>
          <a:noFill/>
          <a:ln w="9525" cap="flat" cmpd="sng">
            <a:solidFill>
              <a:schemeClr val="dk1"/>
            </a:solidFill>
            <a:prstDash val="solid"/>
            <a:round/>
            <a:headEnd type="none" w="med" len="med"/>
            <a:tailEnd type="none" w="med" len="med"/>
          </a:ln>
        </p:spPr>
      </p:cxnSp>
      <p:sp>
        <p:nvSpPr>
          <p:cNvPr id="77" name="Google Shape;1290;p51">
            <a:extLst>
              <a:ext uri="{FF2B5EF4-FFF2-40B4-BE49-F238E27FC236}">
                <a16:creationId xmlns:a16="http://schemas.microsoft.com/office/drawing/2014/main" id="{B49096B6-B2C4-4F2A-E4F9-AFBA49F874CD}"/>
              </a:ext>
            </a:extLst>
          </p:cNvPr>
          <p:cNvSpPr txBox="1"/>
          <p:nvPr/>
        </p:nvSpPr>
        <p:spPr>
          <a:xfrm>
            <a:off x="6091853" y="2409829"/>
            <a:ext cx="1196201" cy="386487"/>
          </a:xfrm>
          <a:prstGeom prst="rect">
            <a:avLst/>
          </a:prstGeom>
          <a:noFill/>
          <a:ln>
            <a:noFill/>
          </a:ln>
        </p:spPr>
        <p:txBody>
          <a:bodyPr spcFirstLastPara="1" wrap="square" lIns="91425" tIns="91425" rIns="91425" bIns="91425" anchor="ctr" anchorCtr="0">
            <a:noAutofit/>
          </a:bodyPr>
          <a:lstStyle/>
          <a:p>
            <a:r>
              <a:rPr lang="en-IN" sz="2000" dirty="0">
                <a:solidFill>
                  <a:schemeClr val="bg1"/>
                </a:solidFill>
                <a:latin typeface="Calisto MT" panose="02040603050505030304" pitchFamily="18" charset="0"/>
                <a:ea typeface="Cambria" panose="02040503050406030204" pitchFamily="18" charset="0"/>
                <a:cs typeface="Bebas Neue"/>
                <a:sym typeface="Bebas Neue"/>
              </a:rPr>
              <a:t>Retain</a:t>
            </a:r>
            <a:endParaRPr sz="2000" dirty="0">
              <a:solidFill>
                <a:schemeClr val="bg1"/>
              </a:solidFill>
              <a:latin typeface="Calisto MT" panose="02040603050505030304" pitchFamily="18" charset="0"/>
              <a:ea typeface="Cambria" panose="02040503050406030204" pitchFamily="18" charset="0"/>
              <a:cs typeface="Bebas Neue"/>
              <a:sym typeface="Bebas Neue"/>
            </a:endParaRPr>
          </a:p>
        </p:txBody>
      </p:sp>
      <p:sp>
        <p:nvSpPr>
          <p:cNvPr id="78" name="Google Shape;1290;p51">
            <a:extLst>
              <a:ext uri="{FF2B5EF4-FFF2-40B4-BE49-F238E27FC236}">
                <a16:creationId xmlns:a16="http://schemas.microsoft.com/office/drawing/2014/main" id="{7C320417-A615-74B3-6878-A43865B0F371}"/>
              </a:ext>
            </a:extLst>
          </p:cNvPr>
          <p:cNvSpPr txBox="1"/>
          <p:nvPr/>
        </p:nvSpPr>
        <p:spPr>
          <a:xfrm>
            <a:off x="6109392" y="4599136"/>
            <a:ext cx="953557" cy="374644"/>
          </a:xfrm>
          <a:prstGeom prst="rect">
            <a:avLst/>
          </a:prstGeom>
          <a:noFill/>
          <a:ln>
            <a:noFill/>
          </a:ln>
        </p:spPr>
        <p:txBody>
          <a:bodyPr spcFirstLastPara="1" wrap="square" lIns="91425" tIns="91425" rIns="91425" bIns="91425" anchor="ctr" anchorCtr="0">
            <a:noAutofit/>
          </a:bodyPr>
          <a:lstStyle/>
          <a:p>
            <a:r>
              <a:rPr lang="en-IN" sz="2000" dirty="0">
                <a:solidFill>
                  <a:schemeClr val="bg1"/>
                </a:solidFill>
                <a:latin typeface="Calisto MT" panose="02040603050505030304" pitchFamily="18" charset="0"/>
                <a:ea typeface="Cambria" panose="02040503050406030204" pitchFamily="18" charset="0"/>
                <a:cs typeface="Bebas Neue"/>
                <a:sym typeface="Bebas Neue"/>
              </a:rPr>
              <a:t>EXIT</a:t>
            </a:r>
            <a:endParaRPr sz="2000" dirty="0">
              <a:solidFill>
                <a:schemeClr val="bg1"/>
              </a:solidFill>
              <a:latin typeface="Calisto MT" panose="02040603050505030304" pitchFamily="18" charset="0"/>
              <a:ea typeface="Cambria" panose="02040503050406030204" pitchFamily="18" charset="0"/>
              <a:cs typeface="Bebas Neue"/>
              <a:sym typeface="Bebas Neue"/>
            </a:endParaRPr>
          </a:p>
        </p:txBody>
      </p:sp>
      <p:sp>
        <p:nvSpPr>
          <p:cNvPr id="79" name="Google Shape;1291;p51">
            <a:extLst>
              <a:ext uri="{FF2B5EF4-FFF2-40B4-BE49-F238E27FC236}">
                <a16:creationId xmlns:a16="http://schemas.microsoft.com/office/drawing/2014/main" id="{8DA3D6E1-8F6F-6B28-6D9E-B147C12975D8}"/>
              </a:ext>
            </a:extLst>
          </p:cNvPr>
          <p:cNvSpPr txBox="1"/>
          <p:nvPr/>
        </p:nvSpPr>
        <p:spPr>
          <a:xfrm>
            <a:off x="5775492" y="2678402"/>
            <a:ext cx="1790700" cy="849462"/>
          </a:xfrm>
          <a:prstGeom prst="rect">
            <a:avLst/>
          </a:prstGeom>
          <a:noFill/>
          <a:ln>
            <a:noFill/>
          </a:ln>
        </p:spPr>
        <p:txBody>
          <a:bodyPr spcFirstLastPara="1" wrap="square" lIns="91425" tIns="91425" rIns="91425" bIns="91425" anchor="t" anchorCtr="0">
            <a:noAutofit/>
          </a:bodyPr>
          <a:lstStyle/>
          <a:p>
            <a:r>
              <a:rPr lang="en-IN" dirty="0">
                <a:solidFill>
                  <a:schemeClr val="bg1"/>
                </a:solidFill>
                <a:latin typeface="Calisto MT" panose="02040603050505030304" pitchFamily="18" charset="0"/>
                <a:ea typeface="Cambria" panose="02040503050406030204" pitchFamily="18" charset="0"/>
                <a:cs typeface="Arimo"/>
                <a:sym typeface="Arimo"/>
              </a:rPr>
              <a:t>There are 5632 customer retained in the bank</a:t>
            </a:r>
            <a:endParaRPr dirty="0">
              <a:solidFill>
                <a:schemeClr val="bg1"/>
              </a:solidFill>
              <a:latin typeface="Calisto MT" panose="02040603050505030304" pitchFamily="18" charset="0"/>
              <a:ea typeface="Cambria" panose="02040503050406030204" pitchFamily="18" charset="0"/>
              <a:cs typeface="Arimo"/>
              <a:sym typeface="Arimo"/>
            </a:endParaRPr>
          </a:p>
        </p:txBody>
      </p:sp>
      <p:sp>
        <p:nvSpPr>
          <p:cNvPr id="80" name="Google Shape;1291;p51">
            <a:extLst>
              <a:ext uri="{FF2B5EF4-FFF2-40B4-BE49-F238E27FC236}">
                <a16:creationId xmlns:a16="http://schemas.microsoft.com/office/drawing/2014/main" id="{26AADB40-D514-E064-2941-AFE2FB3D5603}"/>
              </a:ext>
            </a:extLst>
          </p:cNvPr>
          <p:cNvSpPr txBox="1"/>
          <p:nvPr/>
        </p:nvSpPr>
        <p:spPr>
          <a:xfrm>
            <a:off x="5705218" y="4837602"/>
            <a:ext cx="1852480" cy="849462"/>
          </a:xfrm>
          <a:prstGeom prst="rect">
            <a:avLst/>
          </a:prstGeom>
          <a:noFill/>
          <a:ln>
            <a:noFill/>
          </a:ln>
        </p:spPr>
        <p:txBody>
          <a:bodyPr spcFirstLastPara="1" wrap="square" lIns="91425" tIns="91425" rIns="91425" bIns="91425" anchor="t" anchorCtr="0">
            <a:noAutofit/>
          </a:bodyPr>
          <a:lstStyle/>
          <a:p>
            <a:r>
              <a:rPr lang="en-IN" dirty="0">
                <a:solidFill>
                  <a:schemeClr val="bg1"/>
                </a:solidFill>
                <a:latin typeface="Calisto MT" panose="02040603050505030304" pitchFamily="18" charset="0"/>
                <a:ea typeface="Cambria" panose="02040503050406030204" pitchFamily="18" charset="0"/>
                <a:cs typeface="Arimo"/>
                <a:sym typeface="Arimo"/>
              </a:rPr>
              <a:t>There are 1425 customers exits the bank.</a:t>
            </a:r>
            <a:endParaRPr dirty="0">
              <a:solidFill>
                <a:schemeClr val="bg1"/>
              </a:solidFill>
              <a:latin typeface="Calisto MT" panose="02040603050505030304" pitchFamily="18" charset="0"/>
              <a:ea typeface="Cambria" panose="02040503050406030204" pitchFamily="18" charset="0"/>
              <a:cs typeface="Arimo"/>
              <a:sym typeface="Arimo"/>
            </a:endParaRPr>
          </a:p>
        </p:txBody>
      </p:sp>
      <p:sp>
        <p:nvSpPr>
          <p:cNvPr id="81" name="Google Shape;1346;p51">
            <a:extLst>
              <a:ext uri="{FF2B5EF4-FFF2-40B4-BE49-F238E27FC236}">
                <a16:creationId xmlns:a16="http://schemas.microsoft.com/office/drawing/2014/main" id="{B47E5A33-6146-B1C2-906F-842A08EA17AA}"/>
              </a:ext>
            </a:extLst>
          </p:cNvPr>
          <p:cNvSpPr/>
          <p:nvPr/>
        </p:nvSpPr>
        <p:spPr>
          <a:xfrm>
            <a:off x="5076260" y="271969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82" name="Google Shape;1346;p51">
            <a:extLst>
              <a:ext uri="{FF2B5EF4-FFF2-40B4-BE49-F238E27FC236}">
                <a16:creationId xmlns:a16="http://schemas.microsoft.com/office/drawing/2014/main" id="{C65F3E2E-025C-CC79-F4E4-99AB13565677}"/>
              </a:ext>
            </a:extLst>
          </p:cNvPr>
          <p:cNvSpPr/>
          <p:nvPr/>
        </p:nvSpPr>
        <p:spPr>
          <a:xfrm>
            <a:off x="7808712" y="40132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83" name="Google Shape;1335;p51">
            <a:extLst>
              <a:ext uri="{FF2B5EF4-FFF2-40B4-BE49-F238E27FC236}">
                <a16:creationId xmlns:a16="http://schemas.microsoft.com/office/drawing/2014/main" id="{596AE933-8BEC-69D2-3BBA-729ABE452FD4}"/>
              </a:ext>
            </a:extLst>
          </p:cNvPr>
          <p:cNvSpPr/>
          <p:nvPr/>
        </p:nvSpPr>
        <p:spPr>
          <a:xfrm>
            <a:off x="12374950" y="493335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84" name="Google Shape;1347;p51">
            <a:extLst>
              <a:ext uri="{FF2B5EF4-FFF2-40B4-BE49-F238E27FC236}">
                <a16:creationId xmlns:a16="http://schemas.microsoft.com/office/drawing/2014/main" id="{0E9E0602-08FB-6274-FF6A-643DE65C0C26}"/>
              </a:ext>
            </a:extLst>
          </p:cNvPr>
          <p:cNvSpPr/>
          <p:nvPr/>
        </p:nvSpPr>
        <p:spPr>
          <a:xfrm>
            <a:off x="7543480" y="6123829"/>
            <a:ext cx="506498" cy="47207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p:sp>
        <p:nvSpPr>
          <p:cNvPr id="85" name="Google Shape;1335;p51">
            <a:extLst>
              <a:ext uri="{FF2B5EF4-FFF2-40B4-BE49-F238E27FC236}">
                <a16:creationId xmlns:a16="http://schemas.microsoft.com/office/drawing/2014/main" id="{86D3F092-DB5C-741E-8A83-1D321264F392}"/>
              </a:ext>
            </a:extLst>
          </p:cNvPr>
          <p:cNvSpPr/>
          <p:nvPr/>
        </p:nvSpPr>
        <p:spPr>
          <a:xfrm>
            <a:off x="8483269" y="3130848"/>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solidFill>
                <a:schemeClr val="bg1"/>
              </a:solidFill>
              <a:latin typeface="Calisto MT" panose="02040603050505030304" pitchFamily="18" charset="0"/>
            </a:endParaRPr>
          </a:p>
        </p:txBody>
      </p:sp>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Tree>
    <p:extLst>
      <p:ext uri="{BB962C8B-B14F-4D97-AF65-F5344CB8AC3E}">
        <p14:creationId xmlns:p14="http://schemas.microsoft.com/office/powerpoint/2010/main" val="244701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5" y="1022235"/>
            <a:ext cx="10947502" cy="1189648"/>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IN" sz="5300" dirty="0">
                <a:solidFill>
                  <a:schemeClr val="bg1"/>
                </a:solidFill>
                <a:latin typeface="Calisto MT" panose="02040603050505030304" pitchFamily="18" charset="0"/>
                <a:ea typeface="Cambria" panose="02040503050406030204" pitchFamily="18" charset="0"/>
              </a:rPr>
              <a:t>Customer Behaviour Analysis</a:t>
            </a:r>
            <a:endParaRPr lang="en-US" sz="53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975360" y="2520845"/>
            <a:ext cx="11236960" cy="191907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latin typeface="Calisto MT" panose="02040603050505030304" pitchFamily="18" charset="0"/>
                <a:ea typeface="Cambria" panose="02040503050406030204" pitchFamily="18" charset="0"/>
              </a:rPr>
              <a:t>Long-term customers (Tenure &gt; 3 years) has higher account balances and salaries, indicating strong customer loyalty. Customer with High salaries are less likely to churn, making them prime targets for loyalty programs. Develop targeted engagement strategies to maintain and grow these high-value segments.</a:t>
            </a:r>
          </a:p>
        </p:txBody>
      </p:sp>
      <p:pic>
        <p:nvPicPr>
          <p:cNvPr id="11" name="Picture 10">
            <a:extLst>
              <a:ext uri="{FF2B5EF4-FFF2-40B4-BE49-F238E27FC236}">
                <a16:creationId xmlns:a16="http://schemas.microsoft.com/office/drawing/2014/main" id="{4DC0C5ED-64E9-1704-510A-3B5DEBC76EB0}"/>
              </a:ext>
            </a:extLst>
          </p:cNvPr>
          <p:cNvPicPr>
            <a:picLocks noChangeAspect="1"/>
          </p:cNvPicPr>
          <p:nvPr/>
        </p:nvPicPr>
        <p:blipFill>
          <a:blip r:embed="rId9"/>
          <a:stretch>
            <a:fillRect/>
          </a:stretch>
        </p:blipFill>
        <p:spPr>
          <a:xfrm>
            <a:off x="4463466" y="4553990"/>
            <a:ext cx="5572811" cy="2994347"/>
          </a:xfrm>
          <a:prstGeom prst="rect">
            <a:avLst/>
          </a:prstGeom>
        </p:spPr>
      </p:pic>
    </p:spTree>
    <p:extLst>
      <p:ext uri="{BB962C8B-B14F-4D97-AF65-F5344CB8AC3E}">
        <p14:creationId xmlns:p14="http://schemas.microsoft.com/office/powerpoint/2010/main" val="362807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4" y="1022234"/>
            <a:ext cx="11669465" cy="2218805"/>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US" sz="5400" dirty="0">
                <a:solidFill>
                  <a:schemeClr val="bg1"/>
                </a:solidFill>
                <a:latin typeface="Calisto MT" panose="02040603050505030304" pitchFamily="18" charset="0"/>
                <a:ea typeface="Cambria" panose="02040503050406030204" pitchFamily="18" charset="0"/>
              </a:rPr>
              <a:t>Product Affinity Study &amp; Cross-Selling Opportunities</a:t>
            </a:r>
            <a:endParaRPr lang="en-US" sz="54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756215" y="3557165"/>
            <a:ext cx="11801545" cy="171942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latin typeface="Calisto MT" panose="02040603050505030304" pitchFamily="18" charset="0"/>
                <a:ea typeface="Cambria" panose="02040503050406030204" pitchFamily="18" charset="0"/>
              </a:rPr>
              <a:t>Customers with more than 2 products are considered multiple product users which are way less as compared with single products users. So Cross-selling strategies can focus on customers with multiple products to enhance engagement. Introduce tailored product bundles or promotions that align with the customers' profiles and needs.</a:t>
            </a:r>
          </a:p>
        </p:txBody>
      </p:sp>
      <p:pic>
        <p:nvPicPr>
          <p:cNvPr id="4" name="Picture 3">
            <a:extLst>
              <a:ext uri="{FF2B5EF4-FFF2-40B4-BE49-F238E27FC236}">
                <a16:creationId xmlns:a16="http://schemas.microsoft.com/office/drawing/2014/main" id="{C10CDDAA-D457-CB34-D434-E9B5AA3A187B}"/>
              </a:ext>
            </a:extLst>
          </p:cNvPr>
          <p:cNvPicPr>
            <a:picLocks noChangeAspect="1"/>
          </p:cNvPicPr>
          <p:nvPr/>
        </p:nvPicPr>
        <p:blipFill>
          <a:blip r:embed="rId9"/>
          <a:stretch>
            <a:fillRect/>
          </a:stretch>
        </p:blipFill>
        <p:spPr>
          <a:xfrm>
            <a:off x="4399771" y="5350775"/>
            <a:ext cx="4936188" cy="2211669"/>
          </a:xfrm>
          <a:prstGeom prst="rect">
            <a:avLst/>
          </a:prstGeom>
        </p:spPr>
      </p:pic>
    </p:spTree>
    <p:extLst>
      <p:ext uri="{BB962C8B-B14F-4D97-AF65-F5344CB8AC3E}">
        <p14:creationId xmlns:p14="http://schemas.microsoft.com/office/powerpoint/2010/main" val="62038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5" y="1022235"/>
            <a:ext cx="13040424" cy="1162166"/>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US" sz="5400" dirty="0">
                <a:solidFill>
                  <a:schemeClr val="bg1"/>
                </a:solidFill>
                <a:latin typeface="Calisto MT" panose="02040603050505030304" pitchFamily="18" charset="0"/>
                <a:ea typeface="Cambria" panose="02040503050406030204" pitchFamily="18" charset="0"/>
              </a:rPr>
              <a:t>Geographic Insights and Market Expansion</a:t>
            </a:r>
            <a:endParaRPr lang="en-US" sz="54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756215" y="2772859"/>
            <a:ext cx="11405305" cy="171942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latin typeface="Calisto MT" panose="02040603050505030304" pitchFamily="18" charset="0"/>
                <a:ea typeface="Cambria" panose="02040503050406030204" pitchFamily="18" charset="0"/>
              </a:rPr>
              <a:t>Customer retention &amp; Avg. balance varies significantly across different geographic regions. Regions with lower retention rates may require customized engagement strategies. So Focus on region-specific campaigns that address local customer needs and preferences.</a:t>
            </a:r>
          </a:p>
        </p:txBody>
      </p:sp>
      <p:pic>
        <p:nvPicPr>
          <p:cNvPr id="5" name="Picture 4">
            <a:extLst>
              <a:ext uri="{FF2B5EF4-FFF2-40B4-BE49-F238E27FC236}">
                <a16:creationId xmlns:a16="http://schemas.microsoft.com/office/drawing/2014/main" id="{5D9AAC01-3E65-D85D-345C-8169EC7C218F}"/>
              </a:ext>
            </a:extLst>
          </p:cNvPr>
          <p:cNvPicPr>
            <a:picLocks noChangeAspect="1"/>
          </p:cNvPicPr>
          <p:nvPr/>
        </p:nvPicPr>
        <p:blipFill>
          <a:blip r:embed="rId9"/>
          <a:stretch>
            <a:fillRect/>
          </a:stretch>
        </p:blipFill>
        <p:spPr>
          <a:xfrm>
            <a:off x="2478535" y="4597030"/>
            <a:ext cx="4242836" cy="2428567"/>
          </a:xfrm>
          <a:prstGeom prst="rect">
            <a:avLst/>
          </a:prstGeom>
        </p:spPr>
      </p:pic>
      <p:pic>
        <p:nvPicPr>
          <p:cNvPr id="6" name="Picture 5">
            <a:extLst>
              <a:ext uri="{FF2B5EF4-FFF2-40B4-BE49-F238E27FC236}">
                <a16:creationId xmlns:a16="http://schemas.microsoft.com/office/drawing/2014/main" id="{2858971D-AD3C-ACC1-74AE-BB626E9366F3}"/>
              </a:ext>
            </a:extLst>
          </p:cNvPr>
          <p:cNvPicPr>
            <a:picLocks noChangeAspect="1"/>
          </p:cNvPicPr>
          <p:nvPr/>
        </p:nvPicPr>
        <p:blipFill>
          <a:blip r:embed="rId10"/>
          <a:stretch>
            <a:fillRect/>
          </a:stretch>
        </p:blipFill>
        <p:spPr>
          <a:xfrm>
            <a:off x="8028038" y="4597030"/>
            <a:ext cx="4462655" cy="2428567"/>
          </a:xfrm>
          <a:prstGeom prst="rect">
            <a:avLst/>
          </a:prstGeom>
        </p:spPr>
      </p:pic>
    </p:spTree>
    <p:extLst>
      <p:ext uri="{BB962C8B-B14F-4D97-AF65-F5344CB8AC3E}">
        <p14:creationId xmlns:p14="http://schemas.microsoft.com/office/powerpoint/2010/main" val="267359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5" y="1022235"/>
            <a:ext cx="10947502" cy="1101206"/>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IN" sz="5400" dirty="0">
                <a:solidFill>
                  <a:schemeClr val="bg1"/>
                </a:solidFill>
                <a:latin typeface="Calisto MT" panose="02040603050505030304" pitchFamily="18" charset="0"/>
                <a:ea typeface="Cambria" panose="02040503050406030204" pitchFamily="18" charset="0"/>
              </a:rPr>
              <a:t>Risk Management Assessment</a:t>
            </a:r>
            <a:endParaRPr lang="en-US" sz="54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756215" y="2622445"/>
            <a:ext cx="11334185" cy="171942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latin typeface="Calisto MT" panose="02040603050505030304" pitchFamily="18" charset="0"/>
                <a:ea typeface="Cambria" panose="02040503050406030204" pitchFamily="18" charset="0"/>
              </a:rPr>
              <a:t>Higher financial risk is linked to lower tenure, Estimated salary and Number of products, segmented by gender and geography. Implement proactive programs for high-risk demographics to reduce financial risk</a:t>
            </a:r>
          </a:p>
        </p:txBody>
      </p:sp>
      <p:pic>
        <p:nvPicPr>
          <p:cNvPr id="5" name="Picture 4">
            <a:extLst>
              <a:ext uri="{FF2B5EF4-FFF2-40B4-BE49-F238E27FC236}">
                <a16:creationId xmlns:a16="http://schemas.microsoft.com/office/drawing/2014/main" id="{AD062598-9CDB-C229-94D1-7C280C4BA2C4}"/>
              </a:ext>
            </a:extLst>
          </p:cNvPr>
          <p:cNvPicPr>
            <a:picLocks noChangeAspect="1"/>
          </p:cNvPicPr>
          <p:nvPr/>
        </p:nvPicPr>
        <p:blipFill>
          <a:blip r:embed="rId9"/>
          <a:stretch>
            <a:fillRect/>
          </a:stretch>
        </p:blipFill>
        <p:spPr>
          <a:xfrm>
            <a:off x="4562200" y="3860800"/>
            <a:ext cx="4143120" cy="3656160"/>
          </a:xfrm>
          <a:prstGeom prst="rect">
            <a:avLst/>
          </a:prstGeom>
        </p:spPr>
      </p:pic>
    </p:spTree>
    <p:extLst>
      <p:ext uri="{BB962C8B-B14F-4D97-AF65-F5344CB8AC3E}">
        <p14:creationId xmlns:p14="http://schemas.microsoft.com/office/powerpoint/2010/main" val="201095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9;p56">
            <a:extLst>
              <a:ext uri="{FF2B5EF4-FFF2-40B4-BE49-F238E27FC236}">
                <a16:creationId xmlns:a16="http://schemas.microsoft.com/office/drawing/2014/main" id="{3918486E-E7BE-43F8-8C57-5CABADDE9CD6}"/>
              </a:ext>
            </a:extLst>
          </p:cNvPr>
          <p:cNvSpPr txBox="1">
            <a:spLocks/>
          </p:cNvSpPr>
          <p:nvPr/>
        </p:nvSpPr>
        <p:spPr>
          <a:xfrm>
            <a:off x="756215" y="1022235"/>
            <a:ext cx="10947502" cy="1101206"/>
          </a:xfrm>
          <a:prstGeom prst="rect">
            <a:avLst/>
          </a:prstGeom>
        </p:spPr>
        <p:txBody>
          <a:bodyPr spcFirstLastPara="1" vert="horz" wrap="square" lIns="91425" tIns="91425" rIns="91425" bIns="91425"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7450"/>
              </a:lnSpc>
            </a:pPr>
            <a:r>
              <a:rPr lang="en-IN" sz="5400" dirty="0">
                <a:solidFill>
                  <a:schemeClr val="bg1"/>
                </a:solidFill>
                <a:latin typeface="Calisto MT" panose="02040603050505030304" pitchFamily="18" charset="0"/>
                <a:ea typeface="Cambria" panose="02040503050406030204" pitchFamily="18" charset="0"/>
              </a:rPr>
              <a:t>Customer Tenure Value Forecast</a:t>
            </a:r>
            <a:endParaRPr lang="en-US" sz="5400" b="1" dirty="0">
              <a:solidFill>
                <a:schemeClr val="bg1"/>
              </a:solidFill>
              <a:latin typeface="Calisto MT" panose="02040603050505030304" pitchFamily="18" charset="0"/>
              <a:cs typeface="Mukta" panose="020B060402020202020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CA148-CA2B-568F-4CCF-33F233C646DD}"/>
                  </a:ext>
                </a:extLst>
              </p14:cNvPr>
              <p14:cNvContentPartPr/>
              <p14:nvPr/>
            </p14:nvContentPartPr>
            <p14:xfrm>
              <a:off x="14293128" y="8720089"/>
              <a:ext cx="1587240" cy="224280"/>
            </p14:xfrm>
          </p:contentPart>
        </mc:Choice>
        <mc:Fallback>
          <p:pic>
            <p:nvPicPr>
              <p:cNvPr id="3" name="Ink 2">
                <a:extLst>
                  <a:ext uri="{FF2B5EF4-FFF2-40B4-BE49-F238E27FC236}">
                    <a16:creationId xmlns:a16="http://schemas.microsoft.com/office/drawing/2014/main" id="{0E4CA148-CA2B-568F-4CCF-33F233C646DD}"/>
                  </a:ext>
                </a:extLst>
              </p:cNvPr>
              <p:cNvPicPr/>
              <p:nvPr/>
            </p:nvPicPr>
            <p:blipFill>
              <a:blip r:embed="rId4"/>
              <a:stretch>
                <a:fillRect/>
              </a:stretch>
            </p:blipFill>
            <p:spPr>
              <a:xfrm>
                <a:off x="14239488" y="8612449"/>
                <a:ext cx="1694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6" name="Ink 85">
                <a:extLst>
                  <a:ext uri="{FF2B5EF4-FFF2-40B4-BE49-F238E27FC236}">
                    <a16:creationId xmlns:a16="http://schemas.microsoft.com/office/drawing/2014/main" id="{D85ED364-3B29-9F40-30C0-D9CAEACB5558}"/>
                  </a:ext>
                </a:extLst>
              </p14:cNvPr>
              <p14:cNvContentPartPr/>
              <p14:nvPr/>
            </p14:nvContentPartPr>
            <p14:xfrm>
              <a:off x="12801240" y="7832440"/>
              <a:ext cx="1703520" cy="286200"/>
            </p14:xfrm>
          </p:contentPart>
        </mc:Choice>
        <mc:Fallback>
          <p:pic>
            <p:nvPicPr>
              <p:cNvPr id="86" name="Ink 85">
                <a:extLst>
                  <a:ext uri="{FF2B5EF4-FFF2-40B4-BE49-F238E27FC236}">
                    <a16:creationId xmlns:a16="http://schemas.microsoft.com/office/drawing/2014/main" id="{D85ED364-3B29-9F40-30C0-D9CAEACB5558}"/>
                  </a:ext>
                </a:extLst>
              </p:cNvPr>
              <p:cNvPicPr/>
              <p:nvPr/>
            </p:nvPicPr>
            <p:blipFill>
              <a:blip r:embed="rId6"/>
              <a:stretch>
                <a:fillRect/>
              </a:stretch>
            </p:blipFill>
            <p:spPr>
              <a:xfrm>
                <a:off x="12747600" y="7724800"/>
                <a:ext cx="18111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7" name="Ink 86">
                <a:extLst>
                  <a:ext uri="{FF2B5EF4-FFF2-40B4-BE49-F238E27FC236}">
                    <a16:creationId xmlns:a16="http://schemas.microsoft.com/office/drawing/2014/main" id="{56554874-FAD1-A32E-70EC-611B3BB2E303}"/>
                  </a:ext>
                </a:extLst>
              </p14:cNvPr>
              <p14:cNvContentPartPr/>
              <p14:nvPr/>
            </p14:nvContentPartPr>
            <p14:xfrm>
              <a:off x="13797360" y="6695200"/>
              <a:ext cx="360" cy="360"/>
            </p14:xfrm>
          </p:contentPart>
        </mc:Choice>
        <mc:Fallback>
          <p:pic>
            <p:nvPicPr>
              <p:cNvPr id="87" name="Ink 86">
                <a:extLst>
                  <a:ext uri="{FF2B5EF4-FFF2-40B4-BE49-F238E27FC236}">
                    <a16:creationId xmlns:a16="http://schemas.microsoft.com/office/drawing/2014/main" id="{56554874-FAD1-A32E-70EC-611B3BB2E303}"/>
                  </a:ext>
                </a:extLst>
              </p:cNvPr>
              <p:cNvPicPr/>
              <p:nvPr/>
            </p:nvPicPr>
            <p:blipFill>
              <a:blip r:embed="rId8"/>
              <a:stretch>
                <a:fillRect/>
              </a:stretch>
            </p:blipFill>
            <p:spPr>
              <a:xfrm>
                <a:off x="13743360" y="6587560"/>
                <a:ext cx="108000" cy="216000"/>
              </a:xfrm>
              <a:prstGeom prst="rect">
                <a:avLst/>
              </a:prstGeom>
            </p:spPr>
          </p:pic>
        </mc:Fallback>
      </mc:AlternateContent>
      <p:sp>
        <p:nvSpPr>
          <p:cNvPr id="10" name="Content Placeholder 2">
            <a:extLst>
              <a:ext uri="{FF2B5EF4-FFF2-40B4-BE49-F238E27FC236}">
                <a16:creationId xmlns:a16="http://schemas.microsoft.com/office/drawing/2014/main" id="{11487889-07AD-F4F2-19EF-4BA25D413A02}"/>
              </a:ext>
            </a:extLst>
          </p:cNvPr>
          <p:cNvSpPr txBox="1">
            <a:spLocks/>
          </p:cNvSpPr>
          <p:nvPr/>
        </p:nvSpPr>
        <p:spPr>
          <a:xfrm>
            <a:off x="756215" y="2622445"/>
            <a:ext cx="11313865" cy="171942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latin typeface="Calisto MT" panose="02040603050505030304" pitchFamily="18" charset="0"/>
                <a:ea typeface="Cambria" panose="02040503050406030204" pitchFamily="18" charset="0"/>
              </a:rPr>
              <a:t>Tenure value is modeled using age, gender, balance, and tenure, with trends segmented by age and gender.</a:t>
            </a:r>
          </a:p>
          <a:p>
            <a:r>
              <a:rPr lang="en-US" sz="2000" dirty="0">
                <a:solidFill>
                  <a:schemeClr val="bg1"/>
                </a:solidFill>
                <a:latin typeface="Calisto MT" panose="02040603050505030304" pitchFamily="18" charset="0"/>
                <a:ea typeface="Cambria" panose="02040503050406030204" pitchFamily="18" charset="0"/>
              </a:rPr>
              <a:t>Conclusion: Understanding customer tenure can guide personalized relationship management strategies.</a:t>
            </a:r>
          </a:p>
        </p:txBody>
      </p:sp>
      <p:pic>
        <p:nvPicPr>
          <p:cNvPr id="4" name="Picture 3">
            <a:extLst>
              <a:ext uri="{FF2B5EF4-FFF2-40B4-BE49-F238E27FC236}">
                <a16:creationId xmlns:a16="http://schemas.microsoft.com/office/drawing/2014/main" id="{04E3DF77-52ED-17B2-2573-7E6CD8D5B6BE}"/>
              </a:ext>
            </a:extLst>
          </p:cNvPr>
          <p:cNvPicPr>
            <a:picLocks noChangeAspect="1"/>
          </p:cNvPicPr>
          <p:nvPr/>
        </p:nvPicPr>
        <p:blipFill>
          <a:blip r:embed="rId9"/>
          <a:stretch>
            <a:fillRect/>
          </a:stretch>
        </p:blipFill>
        <p:spPr>
          <a:xfrm>
            <a:off x="5137264" y="4636236"/>
            <a:ext cx="4104659" cy="2384323"/>
          </a:xfrm>
          <a:prstGeom prst="rect">
            <a:avLst/>
          </a:prstGeom>
        </p:spPr>
      </p:pic>
    </p:spTree>
    <p:extLst>
      <p:ext uri="{BB962C8B-B14F-4D97-AF65-F5344CB8AC3E}">
        <p14:creationId xmlns:p14="http://schemas.microsoft.com/office/powerpoint/2010/main" val="481033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710</Words>
  <Application>Microsoft Office PowerPoint</Application>
  <PresentationFormat>Custom</PresentationFormat>
  <Paragraphs>80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OMKAR RAHATE</cp:lastModifiedBy>
  <cp:revision>7</cp:revision>
  <dcterms:created xsi:type="dcterms:W3CDTF">2024-09-16T15:12:59Z</dcterms:created>
  <dcterms:modified xsi:type="dcterms:W3CDTF">2024-09-16T16:58:21Z</dcterms:modified>
</cp:coreProperties>
</file>