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lesh zaware" userId="1d392781ff8d8b0c" providerId="LiveId" clId="{97AFA5EE-AFC7-40AF-A3D5-EBC3AA846831}"/>
    <pc:docChg chg="modSld">
      <pc:chgData name="shailesh zaware" userId="1d392781ff8d8b0c" providerId="LiveId" clId="{97AFA5EE-AFC7-40AF-A3D5-EBC3AA846831}" dt="2022-10-21T16:53:53.929" v="7" actId="14100"/>
      <pc:docMkLst>
        <pc:docMk/>
      </pc:docMkLst>
      <pc:sldChg chg="addSp delSp modSp mod">
        <pc:chgData name="shailesh zaware" userId="1d392781ff8d8b0c" providerId="LiveId" clId="{97AFA5EE-AFC7-40AF-A3D5-EBC3AA846831}" dt="2022-10-21T16:53:53.929" v="7" actId="14100"/>
        <pc:sldMkLst>
          <pc:docMk/>
          <pc:sldMk cId="3623584430" sldId="256"/>
        </pc:sldMkLst>
        <pc:spChg chg="mod">
          <ac:chgData name="shailesh zaware" userId="1d392781ff8d8b0c" providerId="LiveId" clId="{97AFA5EE-AFC7-40AF-A3D5-EBC3AA846831}" dt="2022-10-21T16:53:45.074" v="6" actId="1076"/>
          <ac:spMkLst>
            <pc:docMk/>
            <pc:sldMk cId="3623584430" sldId="256"/>
            <ac:spMk id="3" creationId="{A4BEB22A-69F2-8414-580F-A2F6F919C102}"/>
          </ac:spMkLst>
        </pc:spChg>
        <pc:picChg chg="del">
          <ac:chgData name="shailesh zaware" userId="1d392781ff8d8b0c" providerId="LiveId" clId="{97AFA5EE-AFC7-40AF-A3D5-EBC3AA846831}" dt="2022-10-21T16:53:10.625" v="0" actId="21"/>
          <ac:picMkLst>
            <pc:docMk/>
            <pc:sldMk cId="3623584430" sldId="256"/>
            <ac:picMk id="6" creationId="{024B9CD1-1FFD-8F21-6B00-55D1C6A5F8E7}"/>
          </ac:picMkLst>
        </pc:picChg>
        <pc:picChg chg="add mod">
          <ac:chgData name="shailesh zaware" userId="1d392781ff8d8b0c" providerId="LiveId" clId="{97AFA5EE-AFC7-40AF-A3D5-EBC3AA846831}" dt="2022-10-21T16:53:53.929" v="7" actId="14100"/>
          <ac:picMkLst>
            <pc:docMk/>
            <pc:sldMk cId="3623584430" sldId="256"/>
            <ac:picMk id="3074" creationId="{6E7DFA6B-C26D-EA79-9D7A-502AFF27D28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962F4A-4D68-482A-85C0-FA58D2443FE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3463588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62F4A-4D68-482A-85C0-FA58D2443FE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122393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62F4A-4D68-482A-85C0-FA58D2443FE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865063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62F4A-4D68-482A-85C0-FA58D2443FE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2DE36-A3A3-401C-9CEB-43041154107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6506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62F4A-4D68-482A-85C0-FA58D2443FE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1656765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962F4A-4D68-482A-85C0-FA58D2443FEA}" type="datetimeFigureOut">
              <a:rPr lang="en-IN" smtClean="0"/>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253467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962F4A-4D68-482A-85C0-FA58D2443FEA}" type="datetimeFigureOut">
              <a:rPr lang="en-IN" smtClean="0"/>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2741522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62F4A-4D68-482A-85C0-FA58D2443FE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3217149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62F4A-4D68-482A-85C0-FA58D2443FE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295844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62F4A-4D68-482A-85C0-FA58D2443FE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90694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62F4A-4D68-482A-85C0-FA58D2443FE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174080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962F4A-4D68-482A-85C0-FA58D2443FE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311110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962F4A-4D68-482A-85C0-FA58D2443FEA}" type="datetimeFigureOut">
              <a:rPr lang="en-IN" smtClean="0"/>
              <a:t>21-10-2022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225641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962F4A-4D68-482A-85C0-FA58D2443FEA}" type="datetimeFigureOut">
              <a:rPr lang="en-IN" smtClean="0"/>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419588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0962F4A-4D68-482A-85C0-FA58D2443FEA}" type="datetimeFigureOut">
              <a:rPr lang="en-IN" smtClean="0"/>
              <a:t>21-10-2022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67813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62F4A-4D68-482A-85C0-FA58D2443FE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321968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62F4A-4D68-482A-85C0-FA58D2443FE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2DE36-A3A3-401C-9CEB-430411541074}" type="slidenum">
              <a:rPr lang="en-IN" smtClean="0"/>
              <a:t>‹#›</a:t>
            </a:fld>
            <a:endParaRPr lang="en-IN"/>
          </a:p>
        </p:txBody>
      </p:sp>
    </p:spTree>
    <p:extLst>
      <p:ext uri="{BB962C8B-B14F-4D97-AF65-F5344CB8AC3E}">
        <p14:creationId xmlns:p14="http://schemas.microsoft.com/office/powerpoint/2010/main" val="121607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0962F4A-4D68-482A-85C0-FA58D2443FEA}" type="datetimeFigureOut">
              <a:rPr lang="en-IN" smtClean="0"/>
              <a:t>21-10-2022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FF2DE36-A3A3-401C-9CEB-430411541074}" type="slidenum">
              <a:rPr lang="en-IN" smtClean="0"/>
              <a:t>‹#›</a:t>
            </a:fld>
            <a:endParaRPr lang="en-IN"/>
          </a:p>
        </p:txBody>
      </p:sp>
    </p:spTree>
    <p:extLst>
      <p:ext uri="{BB962C8B-B14F-4D97-AF65-F5344CB8AC3E}">
        <p14:creationId xmlns:p14="http://schemas.microsoft.com/office/powerpoint/2010/main" val="678108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82B7-4FEA-E20D-76EF-938371A6BC30}"/>
              </a:ext>
            </a:extLst>
          </p:cNvPr>
          <p:cNvSpPr>
            <a:spLocks noGrp="1"/>
          </p:cNvSpPr>
          <p:nvPr>
            <p:ph type="ctrTitle"/>
          </p:nvPr>
        </p:nvSpPr>
        <p:spPr>
          <a:xfrm rot="10800000" flipV="1">
            <a:off x="1751012" y="1025235"/>
            <a:ext cx="8689976" cy="757382"/>
          </a:xfrm>
        </p:spPr>
        <p:txBody>
          <a:bodyPr>
            <a:normAutofit/>
          </a:bodyPr>
          <a:lstStyle/>
          <a:p>
            <a:r>
              <a:rPr lang="en-US" b="1" dirty="0">
                <a:latin typeface="Arial" panose="020B0604020202020204" pitchFamily="34" charset="0"/>
                <a:cs typeface="Arial" panose="020B0604020202020204" pitchFamily="34" charset="0"/>
              </a:rPr>
              <a:t>Cloud security</a:t>
            </a:r>
            <a:endParaRPr lang="en-IN"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4BEB22A-69F2-8414-580F-A2F6F919C102}"/>
              </a:ext>
            </a:extLst>
          </p:cNvPr>
          <p:cNvSpPr>
            <a:spLocks noGrp="1"/>
          </p:cNvSpPr>
          <p:nvPr>
            <p:ph type="subTitle" idx="1"/>
          </p:nvPr>
        </p:nvSpPr>
        <p:spPr>
          <a:xfrm>
            <a:off x="2155428" y="2804166"/>
            <a:ext cx="8082360" cy="1835058"/>
          </a:xfrm>
        </p:spPr>
        <p:txBody>
          <a:bodyPr/>
          <a:lstStyle/>
          <a:p>
            <a:pPr algn="l"/>
            <a:endParaRPr lang="en-IN" dirty="0">
              <a:solidFill>
                <a:srgbClr val="FF0000"/>
              </a:solidFill>
              <a:latin typeface="Arial" panose="020B0604020202020204" pitchFamily="34" charset="0"/>
              <a:cs typeface="Arial" panose="020B0604020202020204" pitchFamily="34" charset="0"/>
            </a:endParaRPr>
          </a:p>
        </p:txBody>
      </p:sp>
      <p:pic>
        <p:nvPicPr>
          <p:cNvPr id="3074" name="Picture 2" descr="Best Practices for Data Security in Cloud Computing | TurningCloud">
            <a:extLst>
              <a:ext uri="{FF2B5EF4-FFF2-40B4-BE49-F238E27FC236}">
                <a16:creationId xmlns:a16="http://schemas.microsoft.com/office/drawing/2014/main" id="{6E7DFA6B-C26D-EA79-9D7A-502AFF27D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582" y="2179782"/>
            <a:ext cx="9567718" cy="4350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584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5B43E-A89C-7260-83FA-B23228EB958C}"/>
              </a:ext>
            </a:extLst>
          </p:cNvPr>
          <p:cNvSpPr>
            <a:spLocks noGrp="1"/>
          </p:cNvSpPr>
          <p:nvPr>
            <p:ph sz="quarter" idx="13"/>
          </p:nvPr>
        </p:nvSpPr>
        <p:spPr>
          <a:xfrm>
            <a:off x="913774" y="1108364"/>
            <a:ext cx="10363826" cy="4257963"/>
          </a:xfrm>
        </p:spPr>
        <p:txBody>
          <a:bodyPr/>
          <a:lstStyle/>
          <a:p>
            <a:r>
              <a:rPr lang="en-IN" b="1" i="0" dirty="0">
                <a:solidFill>
                  <a:srgbClr val="132E57"/>
                </a:solidFill>
                <a:effectLst/>
                <a:latin typeface="Open Sans" panose="020B0606030504020204" pitchFamily="34" charset="0"/>
              </a:rPr>
              <a:t>Debt Securities</a:t>
            </a:r>
          </a:p>
          <a:p>
            <a:pPr marL="0" indent="0">
              <a:buNone/>
            </a:pPr>
            <a:r>
              <a:rPr lang="en-US" b="0" i="0" cap="none" dirty="0">
                <a:solidFill>
                  <a:srgbClr val="57595D"/>
                </a:solidFill>
                <a:effectLst/>
                <a:latin typeface="Open Sans" panose="020B0606030504020204" pitchFamily="34" charset="0"/>
              </a:rPr>
              <a:t>      Debt securities, such as bonds and certificates of deposit, as a rule, require the holder to make the regular interest payments, as well as repayment of the principal amount alongside any other stipulated contractual rights. Such securities are usually issued for a fixed term, and, in the end, the issuer redeems them.</a:t>
            </a:r>
            <a:endParaRPr lang="en-IN" b="1" i="0" cap="none" dirty="0">
              <a:solidFill>
                <a:srgbClr val="132E57"/>
              </a:solidFill>
              <a:effectLst/>
              <a:latin typeface="Open Sans" panose="020B0606030504020204" pitchFamily="34" charset="0"/>
            </a:endParaRPr>
          </a:p>
          <a:p>
            <a:r>
              <a:rPr lang="en-IN" b="1" i="0" dirty="0">
                <a:solidFill>
                  <a:srgbClr val="132E57"/>
                </a:solidFill>
                <a:effectLst/>
                <a:latin typeface="Open Sans" panose="020B0606030504020204" pitchFamily="34" charset="0"/>
              </a:rPr>
              <a:t>Equity Securities</a:t>
            </a:r>
          </a:p>
          <a:p>
            <a:pPr marL="0" indent="0">
              <a:buNone/>
            </a:pPr>
            <a:r>
              <a:rPr lang="en-US" b="0" i="0" cap="none" dirty="0">
                <a:solidFill>
                  <a:srgbClr val="57595D"/>
                </a:solidFill>
                <a:effectLst/>
                <a:latin typeface="Open Sans" panose="020B0606030504020204" pitchFamily="34" charset="0"/>
              </a:rPr>
              <a:t>Equity securities represent ownership interest held by shareholders in a company. In other words, it is an investment in an organization’s equity stock to become a shareholder of the organization</a:t>
            </a:r>
            <a:r>
              <a:rPr lang="en-US" b="0" i="0" dirty="0">
                <a:solidFill>
                  <a:srgbClr val="57595D"/>
                </a:solidFill>
                <a:effectLst/>
                <a:latin typeface="Open Sans" panose="020B0606030504020204" pitchFamily="34" charset="0"/>
              </a:rPr>
              <a:t>.</a:t>
            </a:r>
            <a:endParaRPr lang="en-IN" dirty="0"/>
          </a:p>
        </p:txBody>
      </p:sp>
    </p:spTree>
    <p:extLst>
      <p:ext uri="{BB962C8B-B14F-4D97-AF65-F5344CB8AC3E}">
        <p14:creationId xmlns:p14="http://schemas.microsoft.com/office/powerpoint/2010/main" val="119750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2EA74-CD58-5A19-1148-236A26E397FC}"/>
              </a:ext>
            </a:extLst>
          </p:cNvPr>
          <p:cNvSpPr>
            <a:spLocks noGrp="1"/>
          </p:cNvSpPr>
          <p:nvPr>
            <p:ph sz="quarter" idx="13"/>
          </p:nvPr>
        </p:nvSpPr>
        <p:spPr>
          <a:xfrm>
            <a:off x="913774" y="914400"/>
            <a:ext cx="10363826" cy="4553527"/>
          </a:xfrm>
        </p:spPr>
        <p:txBody>
          <a:bodyPr/>
          <a:lstStyle/>
          <a:p>
            <a:r>
              <a:rPr lang="en-IN" b="1" i="0" dirty="0">
                <a:solidFill>
                  <a:srgbClr val="132E57"/>
                </a:solidFill>
                <a:effectLst/>
                <a:latin typeface="Open Sans" panose="020B0606030504020204" pitchFamily="34" charset="0"/>
              </a:rPr>
              <a:t>Derivative Securities</a:t>
            </a:r>
          </a:p>
          <a:p>
            <a:pPr marL="0" indent="0">
              <a:buNone/>
            </a:pPr>
            <a:r>
              <a:rPr lang="en-US" cap="none" dirty="0">
                <a:solidFill>
                  <a:srgbClr val="57595D"/>
                </a:solidFill>
                <a:latin typeface="Open Sans" panose="020B0606030504020204" pitchFamily="34" charset="0"/>
              </a:rPr>
              <a:t>     </a:t>
            </a:r>
            <a:r>
              <a:rPr lang="en-US" b="0" i="0" cap="none" dirty="0">
                <a:solidFill>
                  <a:srgbClr val="57595D"/>
                </a:solidFill>
                <a:effectLst/>
                <a:latin typeface="Open Sans" panose="020B0606030504020204" pitchFamily="34" charset="0"/>
              </a:rPr>
              <a:t>Derivative securities are financial instruments whose value depends on basic variables. The variables can be assets, such as stocks, bonds, currencies, interest rates, market indices, and goods. The main purpose of using derivatives is to consider and minimize risk.</a:t>
            </a:r>
          </a:p>
          <a:p>
            <a:r>
              <a:rPr lang="en-IN" b="1" i="0" dirty="0">
                <a:solidFill>
                  <a:srgbClr val="132E57"/>
                </a:solidFill>
                <a:effectLst/>
                <a:latin typeface="Open Sans" panose="020B0606030504020204" pitchFamily="34" charset="0"/>
              </a:rPr>
              <a:t>Hybrid Securities</a:t>
            </a:r>
          </a:p>
          <a:p>
            <a:pPr marL="0" indent="0">
              <a:buNone/>
            </a:pPr>
            <a:r>
              <a:rPr lang="en-US" b="0" i="0" cap="none" dirty="0">
                <a:solidFill>
                  <a:srgbClr val="57595D"/>
                </a:solidFill>
                <a:effectLst/>
                <a:latin typeface="Open Sans" panose="020B0606030504020204" pitchFamily="34" charset="0"/>
              </a:rPr>
              <a:t>Hybrid security, as the name suggests, is a type of security that combines characteristics of both debt and equity securities. Many banks and organizations turn to hybrid securities to borrow money from investors.</a:t>
            </a:r>
            <a:endParaRPr lang="en-IN" cap="none" dirty="0"/>
          </a:p>
        </p:txBody>
      </p:sp>
    </p:spTree>
    <p:extLst>
      <p:ext uri="{BB962C8B-B14F-4D97-AF65-F5344CB8AC3E}">
        <p14:creationId xmlns:p14="http://schemas.microsoft.com/office/powerpoint/2010/main" val="16529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345FF-12B3-ECBA-283E-B6D1AE5D7002}"/>
              </a:ext>
            </a:extLst>
          </p:cNvPr>
          <p:cNvSpPr>
            <a:spLocks noGrp="1"/>
          </p:cNvSpPr>
          <p:nvPr>
            <p:ph sz="quarter" idx="13"/>
          </p:nvPr>
        </p:nvSpPr>
        <p:spPr>
          <a:xfrm>
            <a:off x="3500581" y="2225964"/>
            <a:ext cx="5006110" cy="1302328"/>
          </a:xfrm>
        </p:spPr>
        <p:txBody>
          <a:bodyPr>
            <a:normAutofit fontScale="92500"/>
          </a:bodyPr>
          <a:lstStyle/>
          <a:p>
            <a:pPr marL="0" indent="0">
              <a:buNone/>
            </a:pPr>
            <a:r>
              <a:rPr lang="en-US" sz="6000" dirty="0">
                <a:latin typeface="Arial" panose="020B0604020202020204" pitchFamily="34" charset="0"/>
                <a:cs typeface="Arial" panose="020B0604020202020204" pitchFamily="34" charset="0"/>
              </a:rPr>
              <a:t>Thank YOU!!</a:t>
            </a:r>
            <a:endParaRPr lang="en-IN"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92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983A8A-F420-3008-9751-8812ABE15D9D}"/>
              </a:ext>
            </a:extLst>
          </p:cNvPr>
          <p:cNvSpPr>
            <a:spLocks noGrp="1"/>
          </p:cNvSpPr>
          <p:nvPr>
            <p:ph sz="quarter" idx="13"/>
          </p:nvPr>
        </p:nvSpPr>
        <p:spPr>
          <a:xfrm>
            <a:off x="913774" y="1597892"/>
            <a:ext cx="10363826" cy="4193308"/>
          </a:xfrm>
        </p:spPr>
        <p:txBody>
          <a:bodyPr>
            <a:normAutofit/>
          </a:bodyPr>
          <a:lstStyle/>
          <a:p>
            <a:r>
              <a:rPr lang="en-US" sz="3200" cap="none" dirty="0">
                <a:latin typeface="Arial" panose="020B0604020202020204" pitchFamily="34" charset="0"/>
                <a:cs typeface="Arial" panose="020B0604020202020204" pitchFamily="34" charset="0"/>
              </a:rPr>
              <a:t>Presented by </a:t>
            </a:r>
          </a:p>
          <a:p>
            <a:r>
              <a:rPr lang="en-US" sz="3200" cap="none" dirty="0">
                <a:latin typeface="Arial" panose="020B0604020202020204" pitchFamily="34" charset="0"/>
                <a:cs typeface="Arial" panose="020B0604020202020204" pitchFamily="34" charset="0"/>
              </a:rPr>
              <a:t>Omkar Zaware -3092</a:t>
            </a:r>
          </a:p>
          <a:p>
            <a:r>
              <a:rPr lang="en-US" sz="3200" cap="none" dirty="0">
                <a:latin typeface="Arial" panose="020B0604020202020204" pitchFamily="34" charset="0"/>
                <a:cs typeface="Arial" panose="020B0604020202020204" pitchFamily="34" charset="0"/>
              </a:rPr>
              <a:t>Rajat </a:t>
            </a:r>
            <a:r>
              <a:rPr lang="en-US" sz="3200" cap="none" dirty="0" err="1">
                <a:latin typeface="Arial" panose="020B0604020202020204" pitchFamily="34" charset="0"/>
                <a:cs typeface="Arial" panose="020B0604020202020204" pitchFamily="34" charset="0"/>
              </a:rPr>
              <a:t>Davale</a:t>
            </a:r>
            <a:r>
              <a:rPr lang="en-US" sz="3200" cap="none" dirty="0">
                <a:latin typeface="Arial" panose="020B0604020202020204" pitchFamily="34" charset="0"/>
                <a:cs typeface="Arial" panose="020B0604020202020204" pitchFamily="34" charset="0"/>
              </a:rPr>
              <a:t> -3058</a:t>
            </a:r>
          </a:p>
          <a:p>
            <a:r>
              <a:rPr lang="en-US" sz="3200" cap="none" dirty="0" err="1">
                <a:latin typeface="Arial" panose="020B0604020202020204" pitchFamily="34" charset="0"/>
                <a:cs typeface="Arial" panose="020B0604020202020204" pitchFamily="34" charset="0"/>
              </a:rPr>
              <a:t>Adesh</a:t>
            </a:r>
            <a:endParaRPr lang="en-US" sz="32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470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2720-3DFF-A437-00F2-0B87DDDCAC4F}"/>
              </a:ext>
            </a:extLst>
          </p:cNvPr>
          <p:cNvSpPr>
            <a:spLocks noGrp="1"/>
          </p:cNvSpPr>
          <p:nvPr>
            <p:ph sz="quarter" idx="13"/>
          </p:nvPr>
        </p:nvSpPr>
        <p:spPr>
          <a:xfrm>
            <a:off x="913774" y="1607126"/>
            <a:ext cx="10363826" cy="3241965"/>
          </a:xfrm>
        </p:spPr>
        <p:txBody>
          <a:bodyPr>
            <a:normAutofit/>
          </a:bodyPr>
          <a:lstStyle/>
          <a:p>
            <a:r>
              <a:rPr lang="en-US" sz="2400" b="1"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What is cloud security?</a:t>
            </a:r>
          </a:p>
          <a:p>
            <a:pPr marL="0" indent="0">
              <a:buNone/>
            </a:pPr>
            <a:r>
              <a:rPr lang="en-IN" sz="2400" dirty="0">
                <a:effectLst/>
                <a:latin typeface="Calibri" panose="020F0502020204030204" pitchFamily="34" charset="0"/>
                <a:ea typeface="Calibri" panose="020F0502020204030204" pitchFamily="34" charset="0"/>
                <a:cs typeface="Mangal" panose="02040503050203030202" pitchFamily="18" charset="0"/>
              </a:rPr>
              <a:t>  </a:t>
            </a:r>
            <a:r>
              <a:rPr lang="en-IN" sz="2400" cap="none" dirty="0">
                <a:latin typeface="Arial" panose="020B0604020202020204" pitchFamily="34" charset="0"/>
                <a:cs typeface="Arial" panose="020B0604020202020204" pitchFamily="34" charset="0"/>
              </a:rPr>
              <a:t>Cloud security, also known as cloud computing security, is a collection of security measures designed to protect cloud-based infrastructure, applications, and data. These measures ensure user and device authentication, data and resource access control, and data privacy protection.</a:t>
            </a:r>
          </a:p>
          <a:p>
            <a:pPr marL="0" indent="0">
              <a:buNone/>
            </a:pP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9460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60B0C-D16C-9439-AD23-EA1BB617236D}"/>
              </a:ext>
            </a:extLst>
          </p:cNvPr>
          <p:cNvSpPr>
            <a:spLocks noGrp="1"/>
          </p:cNvSpPr>
          <p:nvPr>
            <p:ph sz="quarter" idx="13"/>
          </p:nvPr>
        </p:nvSpPr>
        <p:spPr>
          <a:xfrm>
            <a:off x="913774" y="1366982"/>
            <a:ext cx="10363826" cy="3639127"/>
          </a:xfrm>
        </p:spPr>
        <p:txBody>
          <a:bodyPr/>
          <a:lstStyle/>
          <a:p>
            <a:r>
              <a:rPr lang="en-US" sz="2400" b="1"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What are the 5 Key Areas of Cloud Security</a:t>
            </a:r>
            <a:r>
              <a:rPr lang="en-IN" sz="2400" dirty="0">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a:t>
            </a:r>
          </a:p>
          <a:p>
            <a:pPr marL="457200" lvl="0" indent="-457200">
              <a:lnSpc>
                <a:spcPct val="107000"/>
              </a:lnSpc>
              <a:spcAft>
                <a:spcPts val="300"/>
              </a:spcAft>
              <a:buSzPts val="1000"/>
              <a:buFont typeface="+mj-lt"/>
              <a:buAutoNum type="arabicPeriod"/>
              <a:tabLst>
                <a:tab pos="457200" algn="l"/>
              </a:tabLst>
            </a:pPr>
            <a:r>
              <a:rPr lang="en-US" cap="none"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Identity and access management.</a:t>
            </a:r>
            <a:endParaRPr lang="en-IN" cap="none" dirty="0">
              <a:effectLst/>
              <a:latin typeface="Arial" panose="020B0604020202020204" pitchFamily="34" charset="0"/>
              <a:ea typeface="Calibri" panose="020F0502020204030204" pitchFamily="34" charset="0"/>
              <a:cs typeface="Arial" panose="020B0604020202020204" pitchFamily="34" charset="0"/>
            </a:endParaRPr>
          </a:p>
          <a:p>
            <a:pPr marL="457200" lvl="0" indent="-457200">
              <a:lnSpc>
                <a:spcPct val="107000"/>
              </a:lnSpc>
              <a:spcAft>
                <a:spcPts val="300"/>
              </a:spcAft>
              <a:buSzPts val="1000"/>
              <a:buFont typeface="+mj-lt"/>
              <a:buAutoNum type="arabicPeriod"/>
              <a:tabLst>
                <a:tab pos="457200" algn="l"/>
              </a:tabLst>
            </a:pPr>
            <a:r>
              <a:rPr lang="en-US" cap="none"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Securing data in the cloud.</a:t>
            </a:r>
            <a:endParaRPr lang="en-IN" cap="none" dirty="0">
              <a:effectLst/>
              <a:latin typeface="Arial" panose="020B0604020202020204" pitchFamily="34" charset="0"/>
              <a:ea typeface="Calibri" panose="020F0502020204030204" pitchFamily="34" charset="0"/>
              <a:cs typeface="Arial" panose="020B0604020202020204" pitchFamily="34" charset="0"/>
            </a:endParaRPr>
          </a:p>
          <a:p>
            <a:pPr marL="457200" lvl="0" indent="-457200">
              <a:lnSpc>
                <a:spcPct val="107000"/>
              </a:lnSpc>
              <a:spcAft>
                <a:spcPts val="300"/>
              </a:spcAft>
              <a:buSzPts val="1000"/>
              <a:buFont typeface="+mj-lt"/>
              <a:buAutoNum type="arabicPeriod"/>
              <a:tabLst>
                <a:tab pos="457200" algn="l"/>
              </a:tabLst>
            </a:pPr>
            <a:r>
              <a:rPr lang="en-US" cap="none"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Securing the operating system.</a:t>
            </a:r>
            <a:endParaRPr lang="en-IN" cap="none" dirty="0">
              <a:effectLst/>
              <a:latin typeface="Arial" panose="020B0604020202020204" pitchFamily="34" charset="0"/>
              <a:ea typeface="Calibri" panose="020F0502020204030204" pitchFamily="34" charset="0"/>
              <a:cs typeface="Arial" panose="020B0604020202020204" pitchFamily="34" charset="0"/>
            </a:endParaRPr>
          </a:p>
          <a:p>
            <a:pPr marL="457200" lvl="0" indent="-457200">
              <a:lnSpc>
                <a:spcPct val="107000"/>
              </a:lnSpc>
              <a:spcAft>
                <a:spcPts val="300"/>
              </a:spcAft>
              <a:buSzPts val="1000"/>
              <a:buFont typeface="+mj-lt"/>
              <a:buAutoNum type="arabicPeriod"/>
              <a:tabLst>
                <a:tab pos="457200" algn="l"/>
              </a:tabLst>
            </a:pPr>
            <a:r>
              <a:rPr lang="en-US" cap="none"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Protecting the network layer.</a:t>
            </a:r>
            <a:endParaRPr lang="en-IN" cap="none" dirty="0">
              <a:effectLst/>
              <a:latin typeface="Arial" panose="020B0604020202020204" pitchFamily="34" charset="0"/>
              <a:ea typeface="Calibri" panose="020F0502020204030204" pitchFamily="34" charset="0"/>
              <a:cs typeface="Arial" panose="020B0604020202020204" pitchFamily="34" charset="0"/>
            </a:endParaRPr>
          </a:p>
          <a:p>
            <a:pPr marL="457200" lvl="0" indent="-457200">
              <a:lnSpc>
                <a:spcPct val="107000"/>
              </a:lnSpc>
              <a:spcAft>
                <a:spcPts val="800"/>
              </a:spcAft>
              <a:buSzPts val="1000"/>
              <a:buFont typeface="+mj-lt"/>
              <a:buAutoNum type="arabicPeriod"/>
              <a:tabLst>
                <a:tab pos="457200" algn="l"/>
              </a:tabLst>
            </a:pPr>
            <a:r>
              <a:rPr lang="en-US" cap="none"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Managing security monitoring, alerting, audit trail, and incident response.</a:t>
            </a:r>
            <a:endParaRPr lang="en-IN" cap="none"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393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52ABE-B57A-234B-FF75-63EACA713EE1}"/>
              </a:ext>
            </a:extLst>
          </p:cNvPr>
          <p:cNvSpPr>
            <a:spLocks noGrp="1"/>
          </p:cNvSpPr>
          <p:nvPr>
            <p:ph sz="quarter" idx="13"/>
          </p:nvPr>
        </p:nvSpPr>
        <p:spPr>
          <a:xfrm>
            <a:off x="913774" y="1542473"/>
            <a:ext cx="10363826" cy="3103418"/>
          </a:xfrm>
        </p:spPr>
        <p:txBody>
          <a:bodyPr/>
          <a:lstStyle/>
          <a:p>
            <a:r>
              <a:rPr lang="en-US" sz="2800" b="1"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How does security cloud work?</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dirty="0"/>
              <a:t>        </a:t>
            </a:r>
            <a:r>
              <a:rPr lang="en-IN" sz="2400" cap="none"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With cloud web security; </a:t>
            </a:r>
            <a:r>
              <a:rPr lang="en-IN" sz="2400" b="1" cap="none"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traffic gets to the cloud instead of being routed to the servers directly</a:t>
            </a:r>
            <a:r>
              <a:rPr lang="en-IN" sz="2400" cap="none"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 The cloud analyses the traffic and only allows legitimate users to gain access. Any traffic that the cloud does not approve, it blocks it from getting to the server</a:t>
            </a:r>
            <a:r>
              <a:rPr lang="en-IN" sz="2400"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142971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C9E42-125F-3AA4-5D61-16C356E780E7}"/>
              </a:ext>
            </a:extLst>
          </p:cNvPr>
          <p:cNvSpPr>
            <a:spLocks noGrp="1"/>
          </p:cNvSpPr>
          <p:nvPr>
            <p:ph sz="quarter" idx="13"/>
          </p:nvPr>
        </p:nvSpPr>
        <p:spPr>
          <a:xfrm>
            <a:off x="914087" y="1653310"/>
            <a:ext cx="10363826" cy="2660072"/>
          </a:xfrm>
        </p:spPr>
        <p:txBody>
          <a:bodyPr/>
          <a:lstStyle/>
          <a:p>
            <a:r>
              <a:rPr lang="en-US" sz="2800" b="1" dirty="0">
                <a:effectLst/>
                <a:latin typeface="Times New Roman" panose="02020603050405020304" pitchFamily="18" charset="0"/>
                <a:ea typeface="Times New Roman" panose="02020603050405020304" pitchFamily="18" charset="0"/>
                <a:cs typeface="Mangal" panose="02040503050203030202" pitchFamily="18" charset="0"/>
              </a:rPr>
              <a:t>Why is cloud security important?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sz="2400" cap="none"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    Improve disaster recovery: through a secure cloud, you can easily back up important data and recover it in the event of a disaster at your office locations. Remote workers can also do the same, as there's no need to physically connect to a network.</a:t>
            </a:r>
            <a:endParaRPr lang="en-IN" sz="2400" cap="none"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78852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1BAC8-8DC1-C260-2DDC-4424C42687FA}"/>
              </a:ext>
            </a:extLst>
          </p:cNvPr>
          <p:cNvSpPr>
            <a:spLocks noGrp="1"/>
          </p:cNvSpPr>
          <p:nvPr>
            <p:ph sz="quarter" idx="13"/>
          </p:nvPr>
        </p:nvSpPr>
        <p:spPr>
          <a:xfrm>
            <a:off x="913774" y="1440873"/>
            <a:ext cx="10363826" cy="3685309"/>
          </a:xfrm>
        </p:spPr>
        <p:txBody>
          <a:bodyPr/>
          <a:lstStyle/>
          <a:p>
            <a:r>
              <a:rPr lang="en-US" sz="2800" b="1"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What are the three main goals of security?</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gn="l" rtl="0">
              <a:buFont typeface="+mj-lt"/>
              <a:buAutoNum type="arabicPeriod"/>
            </a:pPr>
            <a:r>
              <a:rPr lang="en-US" sz="2400" b="1" i="0" cap="none" dirty="0">
                <a:solidFill>
                  <a:srgbClr val="282829"/>
                </a:solidFill>
                <a:effectLst/>
                <a:latin typeface="-apple-system"/>
              </a:rPr>
              <a:t>Integrity</a:t>
            </a:r>
            <a:r>
              <a:rPr lang="en-US" sz="2400" b="0" i="0" cap="none" dirty="0">
                <a:solidFill>
                  <a:srgbClr val="282829"/>
                </a:solidFill>
                <a:effectLst/>
                <a:latin typeface="-apple-system"/>
              </a:rPr>
              <a:t>: Making sure people cannot change information they should not (protecting data)</a:t>
            </a:r>
          </a:p>
          <a:p>
            <a:pPr algn="l" rtl="0">
              <a:buFont typeface="+mj-lt"/>
              <a:buAutoNum type="arabicPeriod"/>
            </a:pPr>
            <a:r>
              <a:rPr lang="en-US" sz="2400" b="1" i="0" cap="none" dirty="0">
                <a:solidFill>
                  <a:srgbClr val="282829"/>
                </a:solidFill>
                <a:effectLst/>
                <a:latin typeface="-apple-system"/>
              </a:rPr>
              <a:t>Availability</a:t>
            </a:r>
            <a:r>
              <a:rPr lang="en-US" sz="2400" b="0" i="0" cap="none" dirty="0">
                <a:solidFill>
                  <a:srgbClr val="282829"/>
                </a:solidFill>
                <a:effectLst/>
                <a:latin typeface="-apple-system"/>
              </a:rPr>
              <a:t>: Making sure people cannot stop the computer from doing its job.</a:t>
            </a:r>
          </a:p>
          <a:p>
            <a:pPr algn="l" rtl="0">
              <a:buFont typeface="+mj-lt"/>
              <a:buAutoNum type="arabicPeriod"/>
            </a:pPr>
            <a:r>
              <a:rPr lang="en-US" sz="2400" b="1" i="0" cap="none" dirty="0">
                <a:solidFill>
                  <a:srgbClr val="282829"/>
                </a:solidFill>
                <a:effectLst/>
                <a:latin typeface="-apple-system"/>
              </a:rPr>
              <a:t>Confidentiality</a:t>
            </a:r>
            <a:r>
              <a:rPr lang="en-US" sz="2400" b="0" i="0" cap="none" dirty="0">
                <a:solidFill>
                  <a:srgbClr val="282829"/>
                </a:solidFill>
                <a:effectLst/>
                <a:latin typeface="-apple-system"/>
              </a:rPr>
              <a:t>: Making sure people cannot acquire information they should not (keeping secrets)</a:t>
            </a:r>
          </a:p>
          <a:p>
            <a:pPr marL="0" indent="0">
              <a:buNone/>
            </a:pPr>
            <a:endParaRPr lang="en-IN" dirty="0"/>
          </a:p>
        </p:txBody>
      </p:sp>
    </p:spTree>
    <p:extLst>
      <p:ext uri="{BB962C8B-B14F-4D97-AF65-F5344CB8AC3E}">
        <p14:creationId xmlns:p14="http://schemas.microsoft.com/office/powerpoint/2010/main" val="220239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1C0E6-6A61-3B7F-E757-657CA3C3EE33}"/>
              </a:ext>
            </a:extLst>
          </p:cNvPr>
          <p:cNvSpPr>
            <a:spLocks noGrp="1"/>
          </p:cNvSpPr>
          <p:nvPr>
            <p:ph sz="quarter" idx="13"/>
          </p:nvPr>
        </p:nvSpPr>
        <p:spPr>
          <a:xfrm>
            <a:off x="913774" y="1514763"/>
            <a:ext cx="10363826" cy="3362037"/>
          </a:xfrm>
        </p:spPr>
        <p:txBody>
          <a:bodyPr/>
          <a:lstStyle/>
          <a:p>
            <a:r>
              <a:rPr lang="en-US" sz="2800" b="1"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What is purpose of security?</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cap="none"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     </a:t>
            </a:r>
            <a:r>
              <a:rPr lang="en-IN" sz="2400" cap="none"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Security purpose means the purpose of preventing shoplifting, fraud, or any other misappropriation or theft of a thing of value, including tangible and intangible goods, services, and other purposes in furtherance of protecting the security or integrity of software, accounts, applications, online services, or any ...</a:t>
            </a:r>
            <a:endParaRPr lang="en-IN" sz="2400" cap="none"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214273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C4271-F414-8D71-51C8-E761CB8640B5}"/>
              </a:ext>
            </a:extLst>
          </p:cNvPr>
          <p:cNvSpPr>
            <a:spLocks noGrp="1"/>
          </p:cNvSpPr>
          <p:nvPr>
            <p:ph sz="quarter" idx="13"/>
          </p:nvPr>
        </p:nvSpPr>
        <p:spPr>
          <a:xfrm>
            <a:off x="913774" y="1163190"/>
            <a:ext cx="10363826" cy="4628009"/>
          </a:xfrm>
        </p:spPr>
        <p:txBody>
          <a:bodyPr/>
          <a:lstStyle/>
          <a:p>
            <a:r>
              <a:rPr lang="en-US" sz="2400" b="1" dirty="0">
                <a:solidFill>
                  <a:srgbClr val="202124"/>
                </a:solidFill>
                <a:effectLst/>
                <a:latin typeface="Arial" panose="020B0604020202020204" pitchFamily="34" charset="0"/>
                <a:ea typeface="Times New Roman" panose="02020603050405020304" pitchFamily="18" charset="0"/>
                <a:cs typeface="Mangal" panose="02040503050203030202" pitchFamily="18" charset="0"/>
              </a:rPr>
              <a:t>What are types of security?</a:t>
            </a:r>
          </a:p>
          <a:p>
            <a:endParaRPr lang="en-US" sz="2400" b="1" dirty="0">
              <a:solidFill>
                <a:srgbClr val="202124"/>
              </a:solidFill>
              <a:latin typeface="Arial" panose="020B0604020202020204" pitchFamily="34" charset="0"/>
              <a:ea typeface="Calibri" panose="020F0502020204030204" pitchFamily="34" charset="0"/>
              <a:cs typeface="Mangal" panose="02040503050203030202" pitchFamily="18" charset="0"/>
            </a:endParaRPr>
          </a:p>
          <a:p>
            <a:endParaRPr lang="en-US" sz="2400" b="1" dirty="0">
              <a:solidFill>
                <a:srgbClr val="202124"/>
              </a:solidFill>
              <a:effectLst/>
              <a:latin typeface="Arial" panose="020B0604020202020204" pitchFamily="34" charset="0"/>
              <a:ea typeface="Calibri" panose="020F0502020204030204" pitchFamily="34" charset="0"/>
              <a:cs typeface="Mangal" panose="02040503050203030202" pitchFamily="18" charset="0"/>
            </a:endParaRPr>
          </a:p>
          <a:p>
            <a:endParaRPr lang="en-US" sz="2400" b="1" dirty="0">
              <a:solidFill>
                <a:srgbClr val="202124"/>
              </a:solidFill>
              <a:latin typeface="Arial" panose="020B0604020202020204" pitchFamily="34" charset="0"/>
              <a:ea typeface="Calibri" panose="020F0502020204030204" pitchFamily="34" charset="0"/>
              <a:cs typeface="Mangal" panose="02040503050203030202" pitchFamily="18" charset="0"/>
            </a:endParaRPr>
          </a:p>
          <a:p>
            <a:endParaRPr lang="en-US" sz="2400" b="1" dirty="0">
              <a:solidFill>
                <a:srgbClr val="202124"/>
              </a:solidFill>
              <a:effectLst/>
              <a:latin typeface="Arial" panose="020B0604020202020204" pitchFamily="34" charset="0"/>
              <a:ea typeface="Calibri" panose="020F0502020204030204" pitchFamily="34" charset="0"/>
              <a:cs typeface="Mangal" panose="02040503050203030202" pitchFamily="18" charset="0"/>
            </a:endParaRPr>
          </a:p>
          <a:p>
            <a:endParaRPr lang="en-US" sz="2400" b="1" dirty="0">
              <a:solidFill>
                <a:srgbClr val="202124"/>
              </a:solidFill>
              <a:latin typeface="Arial" panose="020B0604020202020204" pitchFamily="34" charset="0"/>
              <a:ea typeface="Calibri" panose="020F0502020204030204" pitchFamily="34" charset="0"/>
              <a:cs typeface="Mangal" panose="02040503050203030202" pitchFamily="18" charset="0"/>
            </a:endParaRPr>
          </a:p>
          <a:p>
            <a:endParaRPr lang="en-US" sz="2400" b="1" dirty="0">
              <a:solidFill>
                <a:srgbClr val="202124"/>
              </a:solidFill>
              <a:effectLst/>
              <a:latin typeface="Arial" panose="020B0604020202020204" pitchFamily="34" charset="0"/>
              <a:ea typeface="Calibri" panose="020F0502020204030204" pitchFamily="34" charset="0"/>
              <a:cs typeface="Mangal" panose="02040503050203030202" pitchFamily="18" charset="0"/>
            </a:endParaRPr>
          </a:p>
          <a:p>
            <a:pPr marL="0" indent="0">
              <a:buNone/>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pic>
        <p:nvPicPr>
          <p:cNvPr id="1028" name="Picture 4" descr="Types of Security">
            <a:extLst>
              <a:ext uri="{FF2B5EF4-FFF2-40B4-BE49-F238E27FC236}">
                <a16:creationId xmlns:a16="http://schemas.microsoft.com/office/drawing/2014/main" id="{4825D9CF-D947-B3F9-0BC6-AB526EF93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91854"/>
            <a:ext cx="9753600" cy="331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6201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53</TotalTime>
  <Words>536</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Open Sans</vt:lpstr>
      <vt:lpstr>Times New Roman</vt:lpstr>
      <vt:lpstr>Tw Cen MT</vt:lpstr>
      <vt:lpstr>Droplet</vt:lpstr>
      <vt:lpstr>Cloud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security</dc:title>
  <dc:creator>shailesh zaware</dc:creator>
  <cp:lastModifiedBy>shailesh zaware</cp:lastModifiedBy>
  <cp:revision>1</cp:revision>
  <dcterms:created xsi:type="dcterms:W3CDTF">2022-10-21T16:00:39Z</dcterms:created>
  <dcterms:modified xsi:type="dcterms:W3CDTF">2022-10-21T16:53:57Z</dcterms:modified>
</cp:coreProperties>
</file>