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342486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DAC57A-0D9C-4887-A20A-59918D2A173A}"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2444785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3141032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3005531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3061171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2513822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14381526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1880577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3689372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2165138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AC57A-0D9C-4887-A20A-59918D2A173A}"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846868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AC57A-0D9C-4887-A20A-59918D2A173A}"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311605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DAC57A-0D9C-4887-A20A-59918D2A173A}" type="datetimeFigureOut">
              <a:rPr lang="en-IN" smtClean="0"/>
              <a:t>05-08-2025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405428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AC57A-0D9C-4887-A20A-59918D2A173A}" type="datetimeFigureOut">
              <a:rPr lang="en-IN" smtClean="0"/>
              <a:t>05-08-2025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2388804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AC57A-0D9C-4887-A20A-59918D2A173A}" type="datetimeFigureOut">
              <a:rPr lang="en-IN" smtClean="0"/>
              <a:t>05-08-2025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1366591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DAC57A-0D9C-4887-A20A-59918D2A173A}"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291991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ADAC57A-0D9C-4887-A20A-59918D2A173A}" type="datetimeFigureOut">
              <a:rPr lang="en-IN" smtClean="0"/>
              <a:t>05-08-2025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8D56C797-18DF-4C85-9DC6-6A780D237365}" type="slidenum">
              <a:rPr lang="en-IN" smtClean="0"/>
              <a:t>‹#›</a:t>
            </a:fld>
            <a:endParaRPr lang="en-IN"/>
          </a:p>
        </p:txBody>
      </p:sp>
    </p:spTree>
    <p:extLst>
      <p:ext uri="{BB962C8B-B14F-4D97-AF65-F5344CB8AC3E}">
        <p14:creationId xmlns:p14="http://schemas.microsoft.com/office/powerpoint/2010/main" val="1741126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ADAC57A-0D9C-4887-A20A-59918D2A173A}" type="datetimeFigureOut">
              <a:rPr lang="en-IN" smtClean="0"/>
              <a:t>05-08-2025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D56C797-18DF-4C85-9DC6-6A780D237365}" type="slidenum">
              <a:rPr lang="en-IN" smtClean="0"/>
              <a:t>‹#›</a:t>
            </a:fld>
            <a:endParaRPr lang="en-IN"/>
          </a:p>
        </p:txBody>
      </p:sp>
    </p:spTree>
    <p:extLst>
      <p:ext uri="{BB962C8B-B14F-4D97-AF65-F5344CB8AC3E}">
        <p14:creationId xmlns:p14="http://schemas.microsoft.com/office/powerpoint/2010/main" val="89364429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4C5EC-6ADD-54ED-0193-6741516C6BF9}"/>
              </a:ext>
            </a:extLst>
          </p:cNvPr>
          <p:cNvSpPr>
            <a:spLocks noGrp="1"/>
          </p:cNvSpPr>
          <p:nvPr>
            <p:ph type="ctrTitle"/>
          </p:nvPr>
        </p:nvSpPr>
        <p:spPr>
          <a:xfrm>
            <a:off x="4643534" y="430762"/>
            <a:ext cx="7548466" cy="2121160"/>
          </a:xfrm>
        </p:spPr>
        <p:txBody>
          <a:bodyPr/>
          <a:lstStyle/>
          <a:p>
            <a:r>
              <a:rPr lang="en-IN" b="1" dirty="0">
                <a:effectLst/>
              </a:rPr>
              <a:t>E-Police Connect System</a:t>
            </a:r>
            <a:endParaRPr lang="en-IN" dirty="0"/>
          </a:p>
        </p:txBody>
      </p:sp>
      <p:sp>
        <p:nvSpPr>
          <p:cNvPr id="3" name="Subtitle 2">
            <a:extLst>
              <a:ext uri="{FF2B5EF4-FFF2-40B4-BE49-F238E27FC236}">
                <a16:creationId xmlns:a16="http://schemas.microsoft.com/office/drawing/2014/main" id="{14622E13-7CD9-DC89-2088-A563A3DFA3F0}"/>
              </a:ext>
            </a:extLst>
          </p:cNvPr>
          <p:cNvSpPr>
            <a:spLocks noGrp="1"/>
          </p:cNvSpPr>
          <p:nvPr>
            <p:ph type="subTitle" idx="1"/>
          </p:nvPr>
        </p:nvSpPr>
        <p:spPr>
          <a:xfrm>
            <a:off x="5309118" y="2743200"/>
            <a:ext cx="6596743" cy="3778898"/>
          </a:xfrm>
        </p:spPr>
        <p:txBody>
          <a:bodyPr>
            <a:normAutofit lnSpcReduction="10000"/>
          </a:bodyPr>
          <a:lstStyle/>
          <a:p>
            <a:r>
              <a:rPr lang="en-US" dirty="0"/>
              <a:t>Enhancing law enforcement capabilities through integrated digital solutions. This presentation outlines the E-Police Connect System.</a:t>
            </a:r>
          </a:p>
          <a:p>
            <a:endParaRPr lang="en-IN" dirty="0"/>
          </a:p>
          <a:p>
            <a:r>
              <a:rPr lang="en-IN" dirty="0"/>
              <a:t>Group members</a:t>
            </a:r>
          </a:p>
          <a:p>
            <a:pPr lvl="0"/>
            <a:r>
              <a:rPr lang="en-IN" dirty="0"/>
              <a:t>1)Gillian Pereira(2502459200)​</a:t>
            </a:r>
          </a:p>
          <a:p>
            <a:pPr lvl="0"/>
            <a:r>
              <a:rPr lang="en-IN" dirty="0"/>
              <a:t>2)Anurag Kamble(2502459200)​</a:t>
            </a:r>
          </a:p>
          <a:p>
            <a:pPr lvl="0"/>
            <a:r>
              <a:rPr lang="en-IN" dirty="0"/>
              <a:t>3)Omkar Marne(2502459200)​</a:t>
            </a:r>
          </a:p>
          <a:p>
            <a:pPr lvl="0"/>
            <a:r>
              <a:rPr lang="en-IN" dirty="0"/>
              <a:t>4)Om Kauthe(2502459200)</a:t>
            </a:r>
          </a:p>
          <a:p>
            <a:endParaRPr lang="en-US" dirty="0"/>
          </a:p>
          <a:p>
            <a:endParaRPr lang="en-IN" dirty="0"/>
          </a:p>
        </p:txBody>
      </p:sp>
      <p:pic>
        <p:nvPicPr>
          <p:cNvPr id="5" name="Picture 4">
            <a:extLst>
              <a:ext uri="{FF2B5EF4-FFF2-40B4-BE49-F238E27FC236}">
                <a16:creationId xmlns:a16="http://schemas.microsoft.com/office/drawing/2014/main" id="{5DEF3509-41F0-4E4E-7C9E-475B53675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78490" cy="6858000"/>
          </a:xfrm>
          <a:prstGeom prst="rect">
            <a:avLst/>
          </a:prstGeom>
        </p:spPr>
      </p:pic>
    </p:spTree>
    <p:extLst>
      <p:ext uri="{BB962C8B-B14F-4D97-AF65-F5344CB8AC3E}">
        <p14:creationId xmlns:p14="http://schemas.microsoft.com/office/powerpoint/2010/main" val="296161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CC582-D336-0CC7-EB63-CB22FFCD9F9D}"/>
              </a:ext>
            </a:extLst>
          </p:cNvPr>
          <p:cNvSpPr>
            <a:spLocks noGrp="1"/>
          </p:cNvSpPr>
          <p:nvPr>
            <p:ph type="title"/>
          </p:nvPr>
        </p:nvSpPr>
        <p:spPr>
          <a:xfrm>
            <a:off x="1143001" y="469641"/>
            <a:ext cx="9905998" cy="1116563"/>
          </a:xfrm>
        </p:spPr>
        <p:txBody>
          <a:bodyPr/>
          <a:lstStyle/>
          <a:p>
            <a:r>
              <a:rPr lang="en-US" dirty="0"/>
              <a:t>Civilian Signup</a:t>
            </a:r>
            <a:br>
              <a:rPr lang="en-US" dirty="0"/>
            </a:br>
            <a:endParaRPr lang="en-IN" dirty="0"/>
          </a:p>
        </p:txBody>
      </p:sp>
      <p:pic>
        <p:nvPicPr>
          <p:cNvPr id="6" name="Picture 5">
            <a:extLst>
              <a:ext uri="{FF2B5EF4-FFF2-40B4-BE49-F238E27FC236}">
                <a16:creationId xmlns:a16="http://schemas.microsoft.com/office/drawing/2014/main" id="{92EC97DE-AE75-42B0-E9AF-9140330121AD}"/>
              </a:ext>
            </a:extLst>
          </p:cNvPr>
          <p:cNvPicPr>
            <a:picLocks noChangeAspect="1"/>
          </p:cNvPicPr>
          <p:nvPr/>
        </p:nvPicPr>
        <p:blipFill>
          <a:blip r:embed="rId2">
            <a:extLst>
              <a:ext uri="{28A0092B-C50C-407E-A947-70E740481C1C}">
                <a14:useLocalDpi xmlns:a14="http://schemas.microsoft.com/office/drawing/2010/main" val="0"/>
              </a:ext>
            </a:extLst>
          </a:blip>
          <a:srcRect l="18750" r="17807"/>
          <a:stretch>
            <a:fillRect/>
          </a:stretch>
        </p:blipFill>
        <p:spPr>
          <a:xfrm>
            <a:off x="3105540" y="1326304"/>
            <a:ext cx="5980920" cy="5184908"/>
          </a:xfrm>
          <a:prstGeom prst="rect">
            <a:avLst/>
          </a:prstGeom>
        </p:spPr>
      </p:pic>
    </p:spTree>
    <p:extLst>
      <p:ext uri="{BB962C8B-B14F-4D97-AF65-F5344CB8AC3E}">
        <p14:creationId xmlns:p14="http://schemas.microsoft.com/office/powerpoint/2010/main" val="217234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A1E0-E3FA-68F6-C871-A5A0727B7BBA}"/>
              </a:ext>
            </a:extLst>
          </p:cNvPr>
          <p:cNvSpPr>
            <a:spLocks noGrp="1"/>
          </p:cNvSpPr>
          <p:nvPr>
            <p:ph type="title"/>
          </p:nvPr>
        </p:nvSpPr>
        <p:spPr>
          <a:xfrm>
            <a:off x="1141413" y="609600"/>
            <a:ext cx="9905998" cy="1051249"/>
          </a:xfrm>
        </p:spPr>
        <p:txBody>
          <a:bodyPr>
            <a:normAutofit fontScale="90000"/>
          </a:bodyPr>
          <a:lstStyle/>
          <a:p>
            <a:r>
              <a:rPr lang="en-US" dirty="0"/>
              <a:t>Civilian Login</a:t>
            </a:r>
            <a:br>
              <a:rPr lang="en-US" dirty="0"/>
            </a:br>
            <a:endParaRPr lang="en-IN" dirty="0"/>
          </a:p>
        </p:txBody>
      </p:sp>
      <p:pic>
        <p:nvPicPr>
          <p:cNvPr id="4" name="Picture 3">
            <a:extLst>
              <a:ext uri="{FF2B5EF4-FFF2-40B4-BE49-F238E27FC236}">
                <a16:creationId xmlns:a16="http://schemas.microsoft.com/office/drawing/2014/main" id="{BDEBAC25-BC08-3634-8CFD-30CE09BBFCD6}"/>
              </a:ext>
            </a:extLst>
          </p:cNvPr>
          <p:cNvPicPr>
            <a:picLocks noChangeAspect="1"/>
          </p:cNvPicPr>
          <p:nvPr/>
        </p:nvPicPr>
        <p:blipFill>
          <a:blip r:embed="rId2">
            <a:extLst>
              <a:ext uri="{28A0092B-C50C-407E-A947-70E740481C1C}">
                <a14:useLocalDpi xmlns:a14="http://schemas.microsoft.com/office/drawing/2010/main" val="0"/>
              </a:ext>
            </a:extLst>
          </a:blip>
          <a:srcRect l="17016" t="20000" r="14082" b="5170"/>
          <a:stretch>
            <a:fillRect/>
          </a:stretch>
        </p:blipFill>
        <p:spPr>
          <a:xfrm>
            <a:off x="2388637" y="1371600"/>
            <a:ext cx="7744408" cy="5131837"/>
          </a:xfrm>
          <a:prstGeom prst="rect">
            <a:avLst/>
          </a:prstGeom>
        </p:spPr>
      </p:pic>
    </p:spTree>
    <p:extLst>
      <p:ext uri="{BB962C8B-B14F-4D97-AF65-F5344CB8AC3E}">
        <p14:creationId xmlns:p14="http://schemas.microsoft.com/office/powerpoint/2010/main" val="265196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BC52-4382-D6C3-4D23-DB27586BF4A9}"/>
              </a:ext>
            </a:extLst>
          </p:cNvPr>
          <p:cNvSpPr>
            <a:spLocks noGrp="1"/>
          </p:cNvSpPr>
          <p:nvPr>
            <p:ph type="title"/>
          </p:nvPr>
        </p:nvSpPr>
        <p:spPr>
          <a:xfrm>
            <a:off x="1141413" y="609600"/>
            <a:ext cx="9905998" cy="929951"/>
          </a:xfrm>
        </p:spPr>
        <p:txBody>
          <a:bodyPr>
            <a:normAutofit fontScale="90000"/>
          </a:bodyPr>
          <a:lstStyle/>
          <a:p>
            <a:r>
              <a:rPr lang="en-US" dirty="0"/>
              <a:t>File a New Complaint</a:t>
            </a:r>
            <a:br>
              <a:rPr lang="en-US" dirty="0"/>
            </a:br>
            <a:endParaRPr lang="en-IN" dirty="0"/>
          </a:p>
        </p:txBody>
      </p:sp>
      <p:pic>
        <p:nvPicPr>
          <p:cNvPr id="4" name="Picture 3">
            <a:extLst>
              <a:ext uri="{FF2B5EF4-FFF2-40B4-BE49-F238E27FC236}">
                <a16:creationId xmlns:a16="http://schemas.microsoft.com/office/drawing/2014/main" id="{81405A5C-91A1-972B-8E8A-71BE36CD49C5}"/>
              </a:ext>
            </a:extLst>
          </p:cNvPr>
          <p:cNvPicPr>
            <a:picLocks noChangeAspect="1"/>
          </p:cNvPicPr>
          <p:nvPr/>
        </p:nvPicPr>
        <p:blipFill>
          <a:blip r:embed="rId2">
            <a:extLst>
              <a:ext uri="{28A0092B-C50C-407E-A947-70E740481C1C}">
                <a14:useLocalDpi xmlns:a14="http://schemas.microsoft.com/office/drawing/2010/main" val="0"/>
              </a:ext>
            </a:extLst>
          </a:blip>
          <a:srcRect l="15079" t="6939" r="17091" b="5034"/>
          <a:stretch>
            <a:fillRect/>
          </a:stretch>
        </p:blipFill>
        <p:spPr>
          <a:xfrm>
            <a:off x="2830286" y="1433639"/>
            <a:ext cx="6531427" cy="5079128"/>
          </a:xfrm>
          <a:prstGeom prst="rect">
            <a:avLst/>
          </a:prstGeom>
        </p:spPr>
      </p:pic>
    </p:spTree>
    <p:extLst>
      <p:ext uri="{BB962C8B-B14F-4D97-AF65-F5344CB8AC3E}">
        <p14:creationId xmlns:p14="http://schemas.microsoft.com/office/powerpoint/2010/main" val="3717007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50946-E1D8-EC9F-635F-6F73725D0612}"/>
              </a:ext>
            </a:extLst>
          </p:cNvPr>
          <p:cNvSpPr>
            <a:spLocks noGrp="1"/>
          </p:cNvSpPr>
          <p:nvPr>
            <p:ph type="title"/>
          </p:nvPr>
        </p:nvSpPr>
        <p:spPr>
          <a:xfrm>
            <a:off x="1143001" y="450979"/>
            <a:ext cx="9905998" cy="1004596"/>
          </a:xfrm>
        </p:spPr>
        <p:txBody>
          <a:bodyPr>
            <a:normAutofit fontScale="90000"/>
          </a:bodyPr>
          <a:lstStyle/>
          <a:p>
            <a:r>
              <a:rPr lang="en-US" dirty="0"/>
              <a:t>Police Login</a:t>
            </a:r>
            <a:br>
              <a:rPr lang="en-US" dirty="0"/>
            </a:br>
            <a:endParaRPr lang="en-IN" dirty="0"/>
          </a:p>
        </p:txBody>
      </p:sp>
      <p:pic>
        <p:nvPicPr>
          <p:cNvPr id="4" name="Picture 3">
            <a:extLst>
              <a:ext uri="{FF2B5EF4-FFF2-40B4-BE49-F238E27FC236}">
                <a16:creationId xmlns:a16="http://schemas.microsoft.com/office/drawing/2014/main" id="{1E2DFC2F-843F-2793-CE96-C391A1C1AAE1}"/>
              </a:ext>
            </a:extLst>
          </p:cNvPr>
          <p:cNvPicPr>
            <a:picLocks noChangeAspect="1"/>
          </p:cNvPicPr>
          <p:nvPr/>
        </p:nvPicPr>
        <p:blipFill>
          <a:blip r:embed="rId2">
            <a:extLst>
              <a:ext uri="{28A0092B-C50C-407E-A947-70E740481C1C}">
                <a14:useLocalDpi xmlns:a14="http://schemas.microsoft.com/office/drawing/2010/main" val="0"/>
              </a:ext>
            </a:extLst>
          </a:blip>
          <a:srcRect l="11937" t="3129" r="12640" b="2177"/>
          <a:stretch>
            <a:fillRect/>
          </a:stretch>
        </p:blipFill>
        <p:spPr>
          <a:xfrm>
            <a:off x="2545702" y="1348061"/>
            <a:ext cx="7100596" cy="5313995"/>
          </a:xfrm>
          <a:prstGeom prst="rect">
            <a:avLst/>
          </a:prstGeom>
        </p:spPr>
      </p:pic>
    </p:spTree>
    <p:extLst>
      <p:ext uri="{BB962C8B-B14F-4D97-AF65-F5344CB8AC3E}">
        <p14:creationId xmlns:p14="http://schemas.microsoft.com/office/powerpoint/2010/main" val="2937069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48DF-834A-241D-2380-2695EF2F2716}"/>
              </a:ext>
            </a:extLst>
          </p:cNvPr>
          <p:cNvSpPr>
            <a:spLocks noGrp="1"/>
          </p:cNvSpPr>
          <p:nvPr>
            <p:ph type="title"/>
          </p:nvPr>
        </p:nvSpPr>
        <p:spPr>
          <a:xfrm>
            <a:off x="1141413" y="609600"/>
            <a:ext cx="9905998" cy="1004596"/>
          </a:xfrm>
        </p:spPr>
        <p:txBody>
          <a:bodyPr>
            <a:normAutofit fontScale="90000"/>
          </a:bodyPr>
          <a:lstStyle/>
          <a:p>
            <a:r>
              <a:rPr lang="en-US" dirty="0"/>
              <a:t>Police Welcome Page</a:t>
            </a:r>
            <a:br>
              <a:rPr lang="en-IN" dirty="0"/>
            </a:br>
            <a:endParaRPr lang="en-IN" dirty="0"/>
          </a:p>
        </p:txBody>
      </p:sp>
      <p:pic>
        <p:nvPicPr>
          <p:cNvPr id="4" name="Picture 3">
            <a:extLst>
              <a:ext uri="{FF2B5EF4-FFF2-40B4-BE49-F238E27FC236}">
                <a16:creationId xmlns:a16="http://schemas.microsoft.com/office/drawing/2014/main" id="{56BB2E33-658A-F4F7-73AE-4ED1EA0505C5}"/>
              </a:ext>
            </a:extLst>
          </p:cNvPr>
          <p:cNvPicPr>
            <a:picLocks noChangeAspect="1"/>
          </p:cNvPicPr>
          <p:nvPr/>
        </p:nvPicPr>
        <p:blipFill>
          <a:blip r:embed="rId2">
            <a:extLst>
              <a:ext uri="{28A0092B-C50C-407E-A947-70E740481C1C}">
                <a14:useLocalDpi xmlns:a14="http://schemas.microsoft.com/office/drawing/2010/main" val="0"/>
              </a:ext>
            </a:extLst>
          </a:blip>
          <a:srcRect l="9958" t="6666" r="11076" b="3810"/>
          <a:stretch>
            <a:fillRect/>
          </a:stretch>
        </p:blipFill>
        <p:spPr>
          <a:xfrm>
            <a:off x="2625012" y="1384689"/>
            <a:ext cx="6941976" cy="5109418"/>
          </a:xfrm>
          <a:prstGeom prst="rect">
            <a:avLst/>
          </a:prstGeom>
        </p:spPr>
      </p:pic>
    </p:spTree>
    <p:extLst>
      <p:ext uri="{BB962C8B-B14F-4D97-AF65-F5344CB8AC3E}">
        <p14:creationId xmlns:p14="http://schemas.microsoft.com/office/powerpoint/2010/main" val="2789757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9B6BF-0BC1-347A-3F00-A5737B5F707E}"/>
              </a:ext>
            </a:extLst>
          </p:cNvPr>
          <p:cNvSpPr>
            <a:spLocks noGrp="1"/>
          </p:cNvSpPr>
          <p:nvPr>
            <p:ph type="title"/>
          </p:nvPr>
        </p:nvSpPr>
        <p:spPr>
          <a:xfrm>
            <a:off x="1143000" y="394996"/>
            <a:ext cx="9905998" cy="817984"/>
          </a:xfrm>
        </p:spPr>
        <p:txBody>
          <a:bodyPr>
            <a:normAutofit fontScale="90000"/>
          </a:bodyPr>
          <a:lstStyle/>
          <a:p>
            <a:r>
              <a:rPr lang="en-US" dirty="0"/>
              <a:t>Complaints</a:t>
            </a:r>
            <a:br>
              <a:rPr lang="en-US" dirty="0"/>
            </a:br>
            <a:endParaRPr lang="en-IN" dirty="0"/>
          </a:p>
        </p:txBody>
      </p:sp>
      <p:pic>
        <p:nvPicPr>
          <p:cNvPr id="4" name="Picture 3">
            <a:extLst>
              <a:ext uri="{FF2B5EF4-FFF2-40B4-BE49-F238E27FC236}">
                <a16:creationId xmlns:a16="http://schemas.microsoft.com/office/drawing/2014/main" id="{E5864E83-3570-C4AC-4448-9AF8527F3119}"/>
              </a:ext>
            </a:extLst>
          </p:cNvPr>
          <p:cNvPicPr>
            <a:picLocks noChangeAspect="1"/>
          </p:cNvPicPr>
          <p:nvPr/>
        </p:nvPicPr>
        <p:blipFill>
          <a:blip r:embed="rId2">
            <a:extLst>
              <a:ext uri="{28A0092B-C50C-407E-A947-70E740481C1C}">
                <a14:useLocalDpi xmlns:a14="http://schemas.microsoft.com/office/drawing/2010/main" val="0"/>
              </a:ext>
            </a:extLst>
          </a:blip>
          <a:srcRect l="7565" t="8889" r="4468"/>
          <a:stretch>
            <a:fillRect/>
          </a:stretch>
        </p:blipFill>
        <p:spPr>
          <a:xfrm>
            <a:off x="2694991" y="1050220"/>
            <a:ext cx="6802017" cy="5658489"/>
          </a:xfrm>
          <a:prstGeom prst="rect">
            <a:avLst/>
          </a:prstGeom>
        </p:spPr>
      </p:pic>
    </p:spTree>
    <p:extLst>
      <p:ext uri="{BB962C8B-B14F-4D97-AF65-F5344CB8AC3E}">
        <p14:creationId xmlns:p14="http://schemas.microsoft.com/office/powerpoint/2010/main" val="872126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7977-2B28-D0E1-EBCD-A0EF39E2D755}"/>
              </a:ext>
            </a:extLst>
          </p:cNvPr>
          <p:cNvSpPr>
            <a:spLocks noGrp="1"/>
          </p:cNvSpPr>
          <p:nvPr>
            <p:ph type="title"/>
          </p:nvPr>
        </p:nvSpPr>
        <p:spPr>
          <a:xfrm>
            <a:off x="1143001" y="452554"/>
            <a:ext cx="9905998" cy="892629"/>
          </a:xfrm>
        </p:spPr>
        <p:txBody>
          <a:bodyPr>
            <a:normAutofit fontScale="90000"/>
          </a:bodyPr>
          <a:lstStyle/>
          <a:p>
            <a:r>
              <a:rPr lang="en-US" dirty="0"/>
              <a:t>Criminal Records</a:t>
            </a:r>
            <a:br>
              <a:rPr lang="en-US" dirty="0"/>
            </a:br>
            <a:endParaRPr lang="en-IN" dirty="0"/>
          </a:p>
        </p:txBody>
      </p:sp>
      <p:pic>
        <p:nvPicPr>
          <p:cNvPr id="4" name="Picture 3">
            <a:extLst>
              <a:ext uri="{FF2B5EF4-FFF2-40B4-BE49-F238E27FC236}">
                <a16:creationId xmlns:a16="http://schemas.microsoft.com/office/drawing/2014/main" id="{212890C6-5B49-A135-EFF0-B3DDA2641C68}"/>
              </a:ext>
            </a:extLst>
          </p:cNvPr>
          <p:cNvPicPr>
            <a:picLocks noChangeAspect="1"/>
          </p:cNvPicPr>
          <p:nvPr/>
        </p:nvPicPr>
        <p:blipFill>
          <a:blip r:embed="rId2">
            <a:extLst>
              <a:ext uri="{28A0092B-C50C-407E-A947-70E740481C1C}">
                <a14:useLocalDpi xmlns:a14="http://schemas.microsoft.com/office/drawing/2010/main" val="0"/>
              </a:ext>
            </a:extLst>
          </a:blip>
          <a:srcRect l="1314" t="6683" r="1263" b="-1440"/>
          <a:stretch>
            <a:fillRect/>
          </a:stretch>
        </p:blipFill>
        <p:spPr>
          <a:xfrm>
            <a:off x="502298" y="1345183"/>
            <a:ext cx="11187404" cy="5316873"/>
          </a:xfrm>
          <a:prstGeom prst="rect">
            <a:avLst/>
          </a:prstGeom>
        </p:spPr>
      </p:pic>
    </p:spTree>
    <p:extLst>
      <p:ext uri="{BB962C8B-B14F-4D97-AF65-F5344CB8AC3E}">
        <p14:creationId xmlns:p14="http://schemas.microsoft.com/office/powerpoint/2010/main" val="1915111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187BA-BB15-994D-15CA-2BF375083C7B}"/>
              </a:ext>
            </a:extLst>
          </p:cNvPr>
          <p:cNvSpPr>
            <a:spLocks noGrp="1"/>
          </p:cNvSpPr>
          <p:nvPr>
            <p:ph type="title"/>
          </p:nvPr>
        </p:nvSpPr>
        <p:spPr>
          <a:xfrm>
            <a:off x="1143001" y="422988"/>
            <a:ext cx="9905998" cy="911290"/>
          </a:xfrm>
        </p:spPr>
        <p:txBody>
          <a:bodyPr>
            <a:normAutofit fontScale="90000"/>
          </a:bodyPr>
          <a:lstStyle/>
          <a:p>
            <a:r>
              <a:rPr lang="en-IN" dirty="0"/>
              <a:t>Prison Records</a:t>
            </a:r>
            <a:br>
              <a:rPr lang="en-IN" dirty="0"/>
            </a:br>
            <a:endParaRPr lang="en-IN" dirty="0"/>
          </a:p>
        </p:txBody>
      </p:sp>
      <p:pic>
        <p:nvPicPr>
          <p:cNvPr id="4" name="Picture 3">
            <a:extLst>
              <a:ext uri="{FF2B5EF4-FFF2-40B4-BE49-F238E27FC236}">
                <a16:creationId xmlns:a16="http://schemas.microsoft.com/office/drawing/2014/main" id="{FE7605C8-58A5-17F4-F6ED-3E115DC80875}"/>
              </a:ext>
            </a:extLst>
          </p:cNvPr>
          <p:cNvPicPr>
            <a:picLocks noChangeAspect="1"/>
          </p:cNvPicPr>
          <p:nvPr/>
        </p:nvPicPr>
        <p:blipFill>
          <a:blip r:embed="rId2">
            <a:extLst>
              <a:ext uri="{28A0092B-C50C-407E-A947-70E740481C1C}">
                <a14:useLocalDpi xmlns:a14="http://schemas.microsoft.com/office/drawing/2010/main" val="0"/>
              </a:ext>
            </a:extLst>
          </a:blip>
          <a:srcRect l="8186" r="16465"/>
          <a:stretch>
            <a:fillRect/>
          </a:stretch>
        </p:blipFill>
        <p:spPr>
          <a:xfrm>
            <a:off x="3455437" y="1156814"/>
            <a:ext cx="5281126" cy="5421268"/>
          </a:xfrm>
          <a:prstGeom prst="rect">
            <a:avLst/>
          </a:prstGeom>
        </p:spPr>
      </p:pic>
    </p:spTree>
    <p:extLst>
      <p:ext uri="{BB962C8B-B14F-4D97-AF65-F5344CB8AC3E}">
        <p14:creationId xmlns:p14="http://schemas.microsoft.com/office/powerpoint/2010/main" val="189594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6D1B-43EC-580B-EDA9-7279162FB909}"/>
              </a:ext>
            </a:extLst>
          </p:cNvPr>
          <p:cNvSpPr>
            <a:spLocks noGrp="1"/>
          </p:cNvSpPr>
          <p:nvPr>
            <p:ph type="title"/>
          </p:nvPr>
        </p:nvSpPr>
        <p:spPr>
          <a:xfrm>
            <a:off x="1143001" y="488302"/>
            <a:ext cx="9905998" cy="659363"/>
          </a:xfrm>
        </p:spPr>
        <p:txBody>
          <a:bodyPr>
            <a:normAutofit fontScale="90000"/>
          </a:bodyPr>
          <a:lstStyle/>
          <a:p>
            <a:r>
              <a:rPr lang="en-IN" b="1" dirty="0"/>
              <a:t>Conclusion &amp; Future Vision</a:t>
            </a:r>
            <a:br>
              <a:rPr lang="en-IN" b="1" dirty="0"/>
            </a:br>
            <a:endParaRPr lang="en-IN" dirty="0"/>
          </a:p>
        </p:txBody>
      </p:sp>
      <p:sp>
        <p:nvSpPr>
          <p:cNvPr id="3" name="Content Placeholder 2">
            <a:extLst>
              <a:ext uri="{FF2B5EF4-FFF2-40B4-BE49-F238E27FC236}">
                <a16:creationId xmlns:a16="http://schemas.microsoft.com/office/drawing/2014/main" id="{C440CE60-FE23-D742-96F8-D35C4ED5C288}"/>
              </a:ext>
            </a:extLst>
          </p:cNvPr>
          <p:cNvSpPr>
            <a:spLocks noGrp="1"/>
          </p:cNvSpPr>
          <p:nvPr>
            <p:ph idx="1"/>
          </p:nvPr>
        </p:nvSpPr>
        <p:spPr>
          <a:xfrm>
            <a:off x="485192" y="1231642"/>
            <a:ext cx="11467321" cy="5318448"/>
          </a:xfrm>
        </p:spPr>
        <p:txBody>
          <a:bodyPr>
            <a:normAutofit/>
          </a:bodyPr>
          <a:lstStyle/>
          <a:p>
            <a:pPr marL="0" indent="0">
              <a:buNone/>
            </a:pPr>
            <a:r>
              <a:rPr lang="en-US" dirty="0"/>
              <a:t>The E-Police Connect System is a robust step towards modernizing and digitizing the conventional policing process. By providing a centralized digital platform, it facilitates seamless interaction between citizens and law enforcement authorities, ensuring faster complaint registration, efficient case tracking, and transparent management of criminal records.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This system lays the foundation for a more responsive, accountable, and efficient law enforcement ecosystem, ultimately improving public safety and trust.</a:t>
            </a:r>
          </a:p>
          <a:p>
            <a:endParaRPr lang="en-IN" dirty="0"/>
          </a:p>
        </p:txBody>
      </p:sp>
      <p:pic>
        <p:nvPicPr>
          <p:cNvPr id="5" name="Picture 4">
            <a:extLst>
              <a:ext uri="{FF2B5EF4-FFF2-40B4-BE49-F238E27FC236}">
                <a16:creationId xmlns:a16="http://schemas.microsoft.com/office/drawing/2014/main" id="{FBFEF8FB-DFE6-588C-FD3A-39BD4F4C8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92" y="2808515"/>
            <a:ext cx="3409262" cy="2332653"/>
          </a:xfrm>
          <a:prstGeom prst="rect">
            <a:avLst/>
          </a:prstGeom>
        </p:spPr>
      </p:pic>
      <p:pic>
        <p:nvPicPr>
          <p:cNvPr id="7" name="Picture 6">
            <a:extLst>
              <a:ext uri="{FF2B5EF4-FFF2-40B4-BE49-F238E27FC236}">
                <a16:creationId xmlns:a16="http://schemas.microsoft.com/office/drawing/2014/main" id="{4BF2F5B7-BD49-F7D7-92C6-259678FAD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2859" y="2808515"/>
            <a:ext cx="3409263" cy="2332654"/>
          </a:xfrm>
          <a:prstGeom prst="rect">
            <a:avLst/>
          </a:prstGeom>
        </p:spPr>
      </p:pic>
      <p:pic>
        <p:nvPicPr>
          <p:cNvPr id="9" name="Picture 8">
            <a:extLst>
              <a:ext uri="{FF2B5EF4-FFF2-40B4-BE49-F238E27FC236}">
                <a16:creationId xmlns:a16="http://schemas.microsoft.com/office/drawing/2014/main" id="{13BDFEB2-E1FE-0405-F577-09C98135C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3014" y="2808515"/>
            <a:ext cx="3409263" cy="2332653"/>
          </a:xfrm>
          <a:prstGeom prst="rect">
            <a:avLst/>
          </a:prstGeom>
        </p:spPr>
      </p:pic>
    </p:spTree>
    <p:extLst>
      <p:ext uri="{BB962C8B-B14F-4D97-AF65-F5344CB8AC3E}">
        <p14:creationId xmlns:p14="http://schemas.microsoft.com/office/powerpoint/2010/main" val="32602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0079-1789-3E28-C702-F038E097631A}"/>
              </a:ext>
            </a:extLst>
          </p:cNvPr>
          <p:cNvSpPr>
            <a:spLocks noGrp="1"/>
          </p:cNvSpPr>
          <p:nvPr>
            <p:ph type="title"/>
          </p:nvPr>
        </p:nvSpPr>
        <p:spPr/>
        <p:txBody>
          <a:bodyPr/>
          <a:lstStyle/>
          <a:p>
            <a:r>
              <a:rPr lang="en-US" b="1" dirty="0">
                <a:solidFill>
                  <a:schemeClr val="tx1"/>
                </a:solidFill>
                <a:latin typeface="Petrona Bold" pitchFamily="34" charset="0"/>
                <a:ea typeface="Petrona Bold" pitchFamily="34" charset="-122"/>
                <a:cs typeface="Petrona Bold" pitchFamily="34" charset="-120"/>
              </a:rPr>
              <a:t>Introduction to E-Police Connect</a:t>
            </a:r>
            <a:br>
              <a:rPr lang="en-US" dirty="0"/>
            </a:br>
            <a:endParaRPr lang="en-IN" dirty="0"/>
          </a:p>
        </p:txBody>
      </p:sp>
      <p:sp>
        <p:nvSpPr>
          <p:cNvPr id="3" name="Content Placeholder 2">
            <a:extLst>
              <a:ext uri="{FF2B5EF4-FFF2-40B4-BE49-F238E27FC236}">
                <a16:creationId xmlns:a16="http://schemas.microsoft.com/office/drawing/2014/main" id="{3BADBE44-D821-CF06-C3EC-34164122906B}"/>
              </a:ext>
            </a:extLst>
          </p:cNvPr>
          <p:cNvSpPr>
            <a:spLocks noGrp="1"/>
          </p:cNvSpPr>
          <p:nvPr>
            <p:ph idx="1"/>
          </p:nvPr>
        </p:nvSpPr>
        <p:spPr>
          <a:xfrm>
            <a:off x="1141413" y="2262674"/>
            <a:ext cx="9905998" cy="3124201"/>
          </a:xfrm>
        </p:spPr>
        <p:txBody>
          <a:bodyPr/>
          <a:lstStyle/>
          <a:p>
            <a:r>
              <a:rPr lang="en-IN" dirty="0"/>
              <a:t>This project, the E-Police Connectivity System, aims to provide a change on how police stations  handle crucial data. Our system provides a platform for citizens to easily file complaints and track their status online. For designated police officers, it offers secure access to criminal records, prison records, and incident reports, ensuring all vital information is centrally managed and readily available. This digital approach enhances transparency, speeds up operations, and improves overall law enforcement capabilities within the region.​</a:t>
            </a:r>
          </a:p>
          <a:p>
            <a:endParaRPr lang="en-IN" dirty="0"/>
          </a:p>
        </p:txBody>
      </p:sp>
    </p:spTree>
    <p:extLst>
      <p:ext uri="{BB962C8B-B14F-4D97-AF65-F5344CB8AC3E}">
        <p14:creationId xmlns:p14="http://schemas.microsoft.com/office/powerpoint/2010/main" val="2846924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2108C-E7E0-E116-5B3D-21E0B63CEF1A}"/>
              </a:ext>
            </a:extLst>
          </p:cNvPr>
          <p:cNvSpPr>
            <a:spLocks noGrp="1"/>
          </p:cNvSpPr>
          <p:nvPr>
            <p:ph type="title"/>
          </p:nvPr>
        </p:nvSpPr>
        <p:spPr>
          <a:xfrm>
            <a:off x="534948" y="600270"/>
            <a:ext cx="6145769" cy="1905000"/>
          </a:xfrm>
        </p:spPr>
        <p:txBody>
          <a:bodyPr/>
          <a:lstStyle/>
          <a:p>
            <a:r>
              <a:rPr lang="en-US" b="1" dirty="0">
                <a:solidFill>
                  <a:schemeClr val="tx1"/>
                </a:solidFill>
                <a:latin typeface="Petrona Bold" pitchFamily="34" charset="0"/>
                <a:ea typeface="Petrona Bold" pitchFamily="34" charset="-122"/>
              </a:rPr>
              <a:t>Problem definition :</a:t>
            </a:r>
            <a:br>
              <a:rPr lang="en-IN" dirty="0"/>
            </a:br>
            <a:endParaRPr lang="en-IN" dirty="0"/>
          </a:p>
        </p:txBody>
      </p:sp>
      <p:sp>
        <p:nvSpPr>
          <p:cNvPr id="3" name="Content Placeholder 2">
            <a:extLst>
              <a:ext uri="{FF2B5EF4-FFF2-40B4-BE49-F238E27FC236}">
                <a16:creationId xmlns:a16="http://schemas.microsoft.com/office/drawing/2014/main" id="{2A93C1D7-D808-0CBB-F60D-B1E482F3784E}"/>
              </a:ext>
            </a:extLst>
          </p:cNvPr>
          <p:cNvSpPr>
            <a:spLocks noGrp="1"/>
          </p:cNvSpPr>
          <p:nvPr>
            <p:ph idx="1"/>
          </p:nvPr>
        </p:nvSpPr>
        <p:spPr>
          <a:xfrm>
            <a:off x="534949" y="1866122"/>
            <a:ext cx="6145769" cy="4525347"/>
          </a:xfrm>
        </p:spPr>
        <p:txBody>
          <a:bodyPr/>
          <a:lstStyle/>
          <a:p>
            <a:pPr marL="0" lvl="0" indent="0">
              <a:buNone/>
            </a:pPr>
            <a:r>
              <a:rPr lang="en-IN" dirty="0"/>
              <a:t>The police's ability to work effectively and combat crime depends on the quality of the information they can extract from their current records and how quickly they can obtain it.​</a:t>
            </a:r>
          </a:p>
          <a:p>
            <a:pPr marL="0" lvl="0" indent="0">
              <a:buNone/>
            </a:pPr>
            <a:r>
              <a:rPr lang="en-IN" dirty="0"/>
              <a:t>It is well understood that Crime Prevention, Detection and Conviction of criminals depend on a highly responsive backbone of Information Management​</a:t>
            </a:r>
          </a:p>
          <a:p>
            <a:endParaRPr lang="en-IN" dirty="0"/>
          </a:p>
        </p:txBody>
      </p:sp>
      <p:pic>
        <p:nvPicPr>
          <p:cNvPr id="5" name="Picture 4">
            <a:extLst>
              <a:ext uri="{FF2B5EF4-FFF2-40B4-BE49-F238E27FC236}">
                <a16:creationId xmlns:a16="http://schemas.microsoft.com/office/drawing/2014/main" id="{A37C3CD3-A9B6-A937-3E63-91B72CFFE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718" y="0"/>
            <a:ext cx="5511282" cy="6858000"/>
          </a:xfrm>
          <a:prstGeom prst="rect">
            <a:avLst/>
          </a:prstGeom>
        </p:spPr>
      </p:pic>
    </p:spTree>
    <p:extLst>
      <p:ext uri="{BB962C8B-B14F-4D97-AF65-F5344CB8AC3E}">
        <p14:creationId xmlns:p14="http://schemas.microsoft.com/office/powerpoint/2010/main" val="59978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DD017-39DB-2E2B-A3B4-4EA45F655A97}"/>
              </a:ext>
            </a:extLst>
          </p:cNvPr>
          <p:cNvSpPr>
            <a:spLocks noGrp="1"/>
          </p:cNvSpPr>
          <p:nvPr>
            <p:ph type="title"/>
          </p:nvPr>
        </p:nvSpPr>
        <p:spPr>
          <a:xfrm>
            <a:off x="1141413" y="609600"/>
            <a:ext cx="9905998" cy="1107233"/>
          </a:xfrm>
        </p:spPr>
        <p:txBody>
          <a:bodyPr/>
          <a:lstStyle/>
          <a:p>
            <a:r>
              <a:rPr lang="en-US" b="1" dirty="0">
                <a:solidFill>
                  <a:schemeClr val="tx1"/>
                </a:solidFill>
                <a:latin typeface="Petrona Bold" pitchFamily="34" charset="0"/>
                <a:ea typeface="Petrona Bold" pitchFamily="34" charset="-122"/>
                <a:cs typeface="Petrona Bold" pitchFamily="34" charset="-120"/>
              </a:rPr>
              <a:t>System Requirements</a:t>
            </a:r>
            <a:br>
              <a:rPr lang="en-US" dirty="0"/>
            </a:br>
            <a:endParaRPr lang="en-IN" dirty="0"/>
          </a:p>
        </p:txBody>
      </p:sp>
      <p:sp>
        <p:nvSpPr>
          <p:cNvPr id="3" name="Content Placeholder 2">
            <a:extLst>
              <a:ext uri="{FF2B5EF4-FFF2-40B4-BE49-F238E27FC236}">
                <a16:creationId xmlns:a16="http://schemas.microsoft.com/office/drawing/2014/main" id="{E3060DC4-373A-CFAD-63CA-5B7DF18D65E1}"/>
              </a:ext>
            </a:extLst>
          </p:cNvPr>
          <p:cNvSpPr>
            <a:spLocks noGrp="1"/>
          </p:cNvSpPr>
          <p:nvPr>
            <p:ph idx="1"/>
          </p:nvPr>
        </p:nvSpPr>
        <p:spPr>
          <a:xfrm>
            <a:off x="1141413" y="1586204"/>
            <a:ext cx="10083314" cy="4662195"/>
          </a:xfrm>
        </p:spPr>
        <p:txBody>
          <a:bodyPr>
            <a:normAutofit fontScale="77500" lnSpcReduction="20000"/>
          </a:bodyPr>
          <a:lstStyle/>
          <a:p>
            <a:r>
              <a:rPr lang="en-US" dirty="0">
                <a:solidFill>
                  <a:schemeClr val="tx1"/>
                </a:solidFill>
                <a:latin typeface="Inter" pitchFamily="34" charset="0"/>
                <a:ea typeface="Inter" pitchFamily="34" charset="-122"/>
                <a:cs typeface="Inter" pitchFamily="34" charset="-120"/>
              </a:rPr>
              <a:t>Meeting these requirements ensures a reliable, secure, and efficient system for all law enforcement personnel.</a:t>
            </a:r>
            <a:endParaRPr lang="en-US" dirty="0">
              <a:solidFill>
                <a:schemeClr val="tx1"/>
              </a:solidFill>
            </a:endParaRPr>
          </a:p>
          <a:p>
            <a:pPr>
              <a:buFont typeface="Wingdings" panose="05000000000000000000" pitchFamily="2" charset="2"/>
              <a:buChar char="v"/>
            </a:pPr>
            <a:r>
              <a:rPr lang="en-US" b="1" dirty="0">
                <a:solidFill>
                  <a:schemeClr val="tx1"/>
                </a:solidFill>
                <a:latin typeface="Petrona Bold" pitchFamily="34" charset="0"/>
                <a:ea typeface="Petrona Bold" pitchFamily="34" charset="-122"/>
                <a:cs typeface="Petrona Bold" pitchFamily="34" charset="-120"/>
              </a:rPr>
              <a:t>Hardware Needs</a:t>
            </a:r>
            <a:endParaRPr lang="en-US" dirty="0">
              <a:solidFill>
                <a:schemeClr val="tx1"/>
              </a:solidFill>
            </a:endParaRPr>
          </a:p>
          <a:p>
            <a:pPr lvl="0"/>
            <a:r>
              <a:rPr lang="en-IN" b="1" dirty="0">
                <a:solidFill>
                  <a:schemeClr val="tx1"/>
                </a:solidFill>
              </a:rPr>
              <a:t>Operating System (OS):</a:t>
            </a:r>
            <a:r>
              <a:rPr lang="en-IN" dirty="0">
                <a:solidFill>
                  <a:schemeClr val="tx1"/>
                </a:solidFill>
              </a:rPr>
              <a:t> </a:t>
            </a:r>
            <a:r>
              <a:rPr lang="en-IN" b="1" dirty="0">
                <a:solidFill>
                  <a:schemeClr val="tx1"/>
                </a:solidFill>
              </a:rPr>
              <a:t>Windows 10 Pro / Windows 11 Pro(64-bit)</a:t>
            </a:r>
            <a:r>
              <a:rPr lang="en-IN" dirty="0">
                <a:solidFill>
                  <a:schemeClr val="tx1"/>
                </a:solidFill>
              </a:rPr>
              <a:t>​</a:t>
            </a:r>
          </a:p>
          <a:p>
            <a:pPr lvl="0"/>
            <a:r>
              <a:rPr lang="en-IN" b="1" dirty="0">
                <a:solidFill>
                  <a:schemeClr val="tx1"/>
                </a:solidFill>
              </a:rPr>
              <a:t>Storage:</a:t>
            </a:r>
            <a:r>
              <a:rPr lang="en-IN" dirty="0">
                <a:solidFill>
                  <a:schemeClr val="tx1"/>
                </a:solidFill>
              </a:rPr>
              <a:t> A </a:t>
            </a:r>
            <a:r>
              <a:rPr lang="en-IN" b="1" dirty="0">
                <a:solidFill>
                  <a:schemeClr val="tx1"/>
                </a:solidFill>
              </a:rPr>
              <a:t>512GB SSD (Solid State Drive)</a:t>
            </a:r>
            <a:r>
              <a:rPr lang="en-IN" dirty="0">
                <a:solidFill>
                  <a:schemeClr val="tx1"/>
                </a:solidFill>
              </a:rPr>
              <a:t> is the minimum for fast boot times and application loading </a:t>
            </a:r>
          </a:p>
          <a:p>
            <a:pPr lvl="0"/>
            <a:r>
              <a:rPr lang="en-IN" dirty="0">
                <a:solidFill>
                  <a:schemeClr val="tx1"/>
                </a:solidFill>
              </a:rPr>
              <a:t>A minimum of 8</a:t>
            </a:r>
            <a:r>
              <a:rPr lang="en-IN" b="1" dirty="0">
                <a:solidFill>
                  <a:schemeClr val="tx1"/>
                </a:solidFill>
              </a:rPr>
              <a:t>GB RAM</a:t>
            </a:r>
            <a:r>
              <a:rPr lang="en-IN" dirty="0">
                <a:solidFill>
                  <a:schemeClr val="tx1"/>
                </a:solidFill>
              </a:rPr>
              <a:t> is essential ​</a:t>
            </a:r>
          </a:p>
          <a:p>
            <a:pPr>
              <a:buFont typeface="Wingdings" panose="05000000000000000000" pitchFamily="2" charset="2"/>
              <a:buChar char="v"/>
            </a:pPr>
            <a:r>
              <a:rPr lang="en-US" b="1" dirty="0">
                <a:solidFill>
                  <a:schemeClr val="tx1"/>
                </a:solidFill>
                <a:latin typeface="Petrona Bold" pitchFamily="34" charset="0"/>
                <a:ea typeface="Petrona Bold" pitchFamily="34" charset="-122"/>
                <a:cs typeface="Petrona Bold" pitchFamily="34" charset="-120"/>
              </a:rPr>
              <a:t>Software Specifications</a:t>
            </a:r>
            <a:endParaRPr lang="en-US" dirty="0">
              <a:solidFill>
                <a:schemeClr val="tx1"/>
              </a:solidFill>
            </a:endParaRPr>
          </a:p>
          <a:p>
            <a:pPr lvl="0"/>
            <a:r>
              <a:rPr lang="en-IN" dirty="0">
                <a:solidFill>
                  <a:schemeClr val="tx1"/>
                </a:solidFill>
              </a:rPr>
              <a:t>1)Use React 18.x​</a:t>
            </a:r>
          </a:p>
          <a:p>
            <a:pPr lvl="0"/>
            <a:r>
              <a:rPr lang="en-IN" dirty="0">
                <a:solidFill>
                  <a:schemeClr val="tx1"/>
                </a:solidFill>
              </a:rPr>
              <a:t>2)Microsoft SQL Server (Database)  2022 ​</a:t>
            </a:r>
          </a:p>
          <a:p>
            <a:pPr lvl="0"/>
            <a:r>
              <a:rPr lang="en-IN" dirty="0">
                <a:solidFill>
                  <a:schemeClr val="tx1"/>
                </a:solidFill>
              </a:rPr>
              <a:t>3).NET (Backend)​</a:t>
            </a:r>
          </a:p>
          <a:p>
            <a:pPr lvl="0"/>
            <a:r>
              <a:rPr lang="en-IN" dirty="0">
                <a:solidFill>
                  <a:schemeClr val="tx1"/>
                </a:solidFill>
              </a:rPr>
              <a:t>initial deployment might require at least 4-8GB RAM for a small to medium database </a:t>
            </a:r>
          </a:p>
          <a:p>
            <a:pPr lvl="0"/>
            <a:r>
              <a:rPr lang="en-IN" dirty="0">
                <a:solidFill>
                  <a:schemeClr val="tx1"/>
                </a:solidFill>
              </a:rPr>
              <a:t>can be deployed on AWS EC2​</a:t>
            </a:r>
          </a:p>
          <a:p>
            <a:pPr lvl="0"/>
            <a:r>
              <a:rPr lang="en-IN" dirty="0">
                <a:solidFill>
                  <a:schemeClr val="tx1"/>
                </a:solidFill>
              </a:rPr>
              <a:t>Database Server: Can be on the same machine for small-scale; </a:t>
            </a:r>
          </a:p>
          <a:p>
            <a:pPr lvl="0"/>
            <a:r>
              <a:rPr lang="en-IN" dirty="0">
                <a:solidFill>
                  <a:schemeClr val="tx1"/>
                </a:solidFill>
              </a:rPr>
              <a:t>consider dedicated DB instance for higher load​</a:t>
            </a:r>
          </a:p>
          <a:p>
            <a:endParaRPr lang="en-IN" dirty="0"/>
          </a:p>
        </p:txBody>
      </p:sp>
    </p:spTree>
    <p:extLst>
      <p:ext uri="{BB962C8B-B14F-4D97-AF65-F5344CB8AC3E}">
        <p14:creationId xmlns:p14="http://schemas.microsoft.com/office/powerpoint/2010/main" val="803506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F1AA-6F7F-AA1C-AAEA-3E5988F85A7D}"/>
              </a:ext>
            </a:extLst>
          </p:cNvPr>
          <p:cNvSpPr>
            <a:spLocks noGrp="1"/>
          </p:cNvSpPr>
          <p:nvPr>
            <p:ph type="title"/>
          </p:nvPr>
        </p:nvSpPr>
        <p:spPr>
          <a:xfrm>
            <a:off x="1141413" y="609600"/>
            <a:ext cx="6705632" cy="1905000"/>
          </a:xfrm>
        </p:spPr>
        <p:txBody>
          <a:bodyPr/>
          <a:lstStyle/>
          <a:p>
            <a:r>
              <a:rPr lang="en-IN" b="1" dirty="0"/>
              <a:t>Key Objectives</a:t>
            </a:r>
            <a:br>
              <a:rPr lang="en-IN" b="1" dirty="0"/>
            </a:br>
            <a:endParaRPr lang="en-IN" dirty="0"/>
          </a:p>
        </p:txBody>
      </p:sp>
      <p:sp>
        <p:nvSpPr>
          <p:cNvPr id="3" name="Content Placeholder 2">
            <a:extLst>
              <a:ext uri="{FF2B5EF4-FFF2-40B4-BE49-F238E27FC236}">
                <a16:creationId xmlns:a16="http://schemas.microsoft.com/office/drawing/2014/main" id="{354C4597-41CF-7757-3DF3-7E4CEC1AF79F}"/>
              </a:ext>
            </a:extLst>
          </p:cNvPr>
          <p:cNvSpPr>
            <a:spLocks noGrp="1"/>
          </p:cNvSpPr>
          <p:nvPr>
            <p:ph idx="1"/>
          </p:nvPr>
        </p:nvSpPr>
        <p:spPr>
          <a:xfrm>
            <a:off x="1141413" y="2332653"/>
            <a:ext cx="6705632" cy="3458547"/>
          </a:xfrm>
        </p:spPr>
        <p:txBody>
          <a:bodyPr/>
          <a:lstStyle/>
          <a:p>
            <a:pPr marL="457200" indent="-457200">
              <a:buFont typeface="+mj-lt"/>
              <a:buAutoNum type="arabicPeriod"/>
            </a:pPr>
            <a:r>
              <a:rPr lang="en-IN" b="1" dirty="0"/>
              <a:t>Centralized Information Management</a:t>
            </a:r>
          </a:p>
          <a:p>
            <a:pPr marL="457200" indent="-457200">
              <a:buFont typeface="+mj-lt"/>
              <a:buAutoNum type="arabicPeriod"/>
            </a:pPr>
            <a:r>
              <a:rPr lang="en-IN" b="1" dirty="0"/>
              <a:t>Efficient Communication &amp; Collaboration</a:t>
            </a:r>
          </a:p>
          <a:p>
            <a:pPr marL="457200" indent="-457200">
              <a:buFont typeface="+mj-lt"/>
              <a:buAutoNum type="arabicPeriod"/>
            </a:pPr>
            <a:r>
              <a:rPr lang="en-IN" b="1" dirty="0"/>
              <a:t>Faster Complaint Registration</a:t>
            </a:r>
          </a:p>
          <a:p>
            <a:pPr marL="457200" indent="-457200">
              <a:buFont typeface="+mj-lt"/>
              <a:buAutoNum type="arabicPeriod"/>
            </a:pPr>
            <a:r>
              <a:rPr lang="en-IN" b="1" dirty="0"/>
              <a:t>Digital Record Keeping</a:t>
            </a:r>
          </a:p>
          <a:p>
            <a:pPr marL="457200" indent="-457200">
              <a:buFont typeface="+mj-lt"/>
              <a:buAutoNum type="arabicPeriod"/>
            </a:pPr>
            <a:r>
              <a:rPr lang="en-IN" b="1" dirty="0"/>
              <a:t>Transparency &amp; Accountability</a:t>
            </a:r>
          </a:p>
          <a:p>
            <a:pPr marL="457200" indent="-457200">
              <a:buFont typeface="+mj-lt"/>
              <a:buAutoNum type="arabicPeriod"/>
            </a:pPr>
            <a:r>
              <a:rPr lang="en-IN" b="1" dirty="0"/>
              <a:t>Improved Law Enforcement Efficiency</a:t>
            </a:r>
          </a:p>
          <a:p>
            <a:pPr marL="457200" indent="-457200">
              <a:buFont typeface="+mj-lt"/>
              <a:buAutoNum type="arabicPeriod"/>
            </a:pPr>
            <a:r>
              <a:rPr lang="en-IN" b="1" dirty="0"/>
              <a:t>Enhance Public Trust</a:t>
            </a:r>
          </a:p>
          <a:p>
            <a:pPr marL="0" indent="0">
              <a:buNone/>
            </a:pPr>
            <a:endParaRPr lang="en-IN" dirty="0"/>
          </a:p>
        </p:txBody>
      </p:sp>
      <p:pic>
        <p:nvPicPr>
          <p:cNvPr id="5" name="Picture 4">
            <a:extLst>
              <a:ext uri="{FF2B5EF4-FFF2-40B4-BE49-F238E27FC236}">
                <a16:creationId xmlns:a16="http://schemas.microsoft.com/office/drawing/2014/main" id="{D82F83DE-13E4-86C8-CD1E-8EF9E5743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29547"/>
            <a:ext cx="5334000" cy="6858000"/>
          </a:xfrm>
          <a:prstGeom prst="rect">
            <a:avLst/>
          </a:prstGeom>
        </p:spPr>
      </p:pic>
    </p:spTree>
    <p:extLst>
      <p:ext uri="{BB962C8B-B14F-4D97-AF65-F5344CB8AC3E}">
        <p14:creationId xmlns:p14="http://schemas.microsoft.com/office/powerpoint/2010/main" val="2565989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8FD9-38A0-EC74-4701-38E1E0528B9B}"/>
              </a:ext>
            </a:extLst>
          </p:cNvPr>
          <p:cNvSpPr>
            <a:spLocks noGrp="1"/>
          </p:cNvSpPr>
          <p:nvPr>
            <p:ph type="title"/>
          </p:nvPr>
        </p:nvSpPr>
        <p:spPr>
          <a:xfrm>
            <a:off x="1085429" y="329682"/>
            <a:ext cx="3943771" cy="1237861"/>
          </a:xfrm>
        </p:spPr>
        <p:txBody>
          <a:bodyPr/>
          <a:lstStyle/>
          <a:p>
            <a:r>
              <a:rPr lang="en-US" b="1" dirty="0"/>
              <a:t>Core Features </a:t>
            </a:r>
            <a:br>
              <a:rPr lang="en-US" b="1" dirty="0"/>
            </a:br>
            <a:endParaRPr lang="en-IN" dirty="0"/>
          </a:p>
        </p:txBody>
      </p:sp>
      <p:sp>
        <p:nvSpPr>
          <p:cNvPr id="3" name="Content Placeholder 2">
            <a:extLst>
              <a:ext uri="{FF2B5EF4-FFF2-40B4-BE49-F238E27FC236}">
                <a16:creationId xmlns:a16="http://schemas.microsoft.com/office/drawing/2014/main" id="{0A9008C7-932A-AA6B-0B13-4E621A737851}"/>
              </a:ext>
            </a:extLst>
          </p:cNvPr>
          <p:cNvSpPr>
            <a:spLocks noGrp="1"/>
          </p:cNvSpPr>
          <p:nvPr>
            <p:ph idx="1"/>
          </p:nvPr>
        </p:nvSpPr>
        <p:spPr>
          <a:xfrm>
            <a:off x="550506" y="1567543"/>
            <a:ext cx="10776857" cy="5029200"/>
          </a:xfrm>
        </p:spPr>
        <p:txBody>
          <a:bodyPr>
            <a:normAutofit lnSpcReduction="10000"/>
          </a:bodyPr>
          <a:lstStyle/>
          <a:p>
            <a:r>
              <a:rPr lang="en-US" b="1" dirty="0"/>
              <a:t>Secure Access &amp; Roles</a:t>
            </a:r>
          </a:p>
          <a:p>
            <a:pPr marL="0" indent="0">
              <a:buNone/>
            </a:pPr>
            <a:r>
              <a:rPr lang="en-US" dirty="0"/>
              <a:t>     Role-based login for Admin, Police Officers, and Citizens, ensuring  data integrity.</a:t>
            </a:r>
          </a:p>
          <a:p>
            <a:r>
              <a:rPr lang="en-US" b="1" dirty="0"/>
              <a:t>Online FIR/Complaint</a:t>
            </a:r>
          </a:p>
          <a:p>
            <a:pPr marL="0" indent="0">
              <a:buNone/>
            </a:pPr>
            <a:r>
              <a:rPr lang="en-US" dirty="0"/>
              <a:t>     Citizens can easily register FIRs and complaints, streamlining the process.</a:t>
            </a:r>
          </a:p>
          <a:p>
            <a:r>
              <a:rPr lang="en-US" b="1" dirty="0"/>
              <a:t>Case Management</a:t>
            </a:r>
          </a:p>
          <a:p>
            <a:pPr marL="0" indent="0">
              <a:buNone/>
            </a:pPr>
            <a:r>
              <a:rPr lang="en-US" dirty="0"/>
              <a:t>     Officers can create, update, assign, and close case files digitally.</a:t>
            </a:r>
          </a:p>
          <a:p>
            <a:r>
              <a:rPr lang="en-US" b="1" dirty="0"/>
              <a:t>Crime Analytics</a:t>
            </a:r>
          </a:p>
          <a:p>
            <a:pPr marL="0" indent="0">
              <a:buNone/>
            </a:pPr>
            <a:r>
              <a:rPr lang="en-US" dirty="0"/>
              <a:t>     Visual reports and statistics for better crime analysis and resource allocation.</a:t>
            </a:r>
          </a:p>
          <a:p>
            <a:r>
              <a:rPr lang="en-US" b="1" dirty="0"/>
              <a:t>Action Logging</a:t>
            </a:r>
          </a:p>
          <a:p>
            <a:pPr marL="0" indent="0">
              <a:buNone/>
            </a:pPr>
            <a:r>
              <a:rPr lang="en-US" dirty="0"/>
              <a:t>     Comprehensive logs of all system actions for security and accountability.</a:t>
            </a:r>
          </a:p>
          <a:p>
            <a:r>
              <a:rPr lang="en-US" b="1" dirty="0"/>
              <a:t>Digital Criminal Database</a:t>
            </a:r>
          </a:p>
          <a:p>
            <a:pPr marL="0" indent="0">
              <a:buNone/>
            </a:pPr>
            <a:r>
              <a:rPr lang="en-US" dirty="0"/>
              <a:t>     Centralized profiles with arrest history, biometrics, and previous FIRs.</a:t>
            </a:r>
          </a:p>
          <a:p>
            <a:endParaRPr lang="en-IN" dirty="0"/>
          </a:p>
        </p:txBody>
      </p:sp>
    </p:spTree>
    <p:extLst>
      <p:ext uri="{BB962C8B-B14F-4D97-AF65-F5344CB8AC3E}">
        <p14:creationId xmlns:p14="http://schemas.microsoft.com/office/powerpoint/2010/main" val="254141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5BE63-5F6A-0445-4AF9-E09D9B64865E}"/>
              </a:ext>
            </a:extLst>
          </p:cNvPr>
          <p:cNvSpPr>
            <a:spLocks noGrp="1"/>
          </p:cNvSpPr>
          <p:nvPr>
            <p:ph type="title"/>
          </p:nvPr>
        </p:nvSpPr>
        <p:spPr>
          <a:xfrm>
            <a:off x="1141413" y="457200"/>
            <a:ext cx="9905998" cy="933917"/>
          </a:xfrm>
        </p:spPr>
        <p:txBody>
          <a:bodyPr>
            <a:normAutofit fontScale="90000"/>
          </a:bodyPr>
          <a:lstStyle/>
          <a:p>
            <a:r>
              <a:rPr lang="en-US" b="1" dirty="0">
                <a:solidFill>
                  <a:schemeClr val="tx1"/>
                </a:solidFill>
                <a:latin typeface="Petrona Bold" pitchFamily="34" charset="0"/>
                <a:ea typeface="Petrona Bold" pitchFamily="34" charset="-122"/>
                <a:cs typeface="Petrona Bold" pitchFamily="34" charset="-120"/>
              </a:rPr>
              <a:t>Entity-Relationship (ER) Diagram</a:t>
            </a:r>
            <a:br>
              <a:rPr lang="en-US" b="1" dirty="0">
                <a:solidFill>
                  <a:schemeClr val="tx1"/>
                </a:solidFill>
                <a:latin typeface="Petrona Bold" pitchFamily="34" charset="0"/>
                <a:ea typeface="Petrona Bold" pitchFamily="34" charset="-122"/>
                <a:cs typeface="Petrona Bold" pitchFamily="34" charset="-120"/>
              </a:rPr>
            </a:br>
            <a:r>
              <a:rPr lang="en-US" sz="1300" dirty="0">
                <a:solidFill>
                  <a:schemeClr val="tx1"/>
                </a:solidFill>
                <a:latin typeface="Inter" pitchFamily="34" charset="0"/>
                <a:ea typeface="Inter" pitchFamily="34" charset="-122"/>
                <a:cs typeface="Inter" pitchFamily="34" charset="-120"/>
              </a:rPr>
              <a:t>The ER Diagram details the crucial entities within the E-Police Connect database and their relationships, ensuring data integrity</a:t>
            </a:r>
            <a:br>
              <a:rPr lang="en-US" dirty="0"/>
            </a:br>
            <a:endParaRPr lang="en-IN" dirty="0"/>
          </a:p>
        </p:txBody>
      </p:sp>
      <p:pic>
        <p:nvPicPr>
          <p:cNvPr id="3" name="Image 0" descr="preencoded.png">
            <a:extLst>
              <a:ext uri="{FF2B5EF4-FFF2-40B4-BE49-F238E27FC236}">
                <a16:creationId xmlns:a16="http://schemas.microsoft.com/office/drawing/2014/main" id="{E85DC978-B4BA-4969-7DC0-00320619396E}"/>
              </a:ext>
            </a:extLst>
          </p:cNvPr>
          <p:cNvPicPr>
            <a:picLocks noChangeAspect="1"/>
          </p:cNvPicPr>
          <p:nvPr/>
        </p:nvPicPr>
        <p:blipFill>
          <a:blip r:embed="rId2"/>
          <a:stretch>
            <a:fillRect/>
          </a:stretch>
        </p:blipFill>
        <p:spPr>
          <a:xfrm>
            <a:off x="2746560" y="1391118"/>
            <a:ext cx="6695703" cy="5009681"/>
          </a:xfrm>
          <a:prstGeom prst="rect">
            <a:avLst/>
          </a:prstGeom>
        </p:spPr>
      </p:pic>
    </p:spTree>
    <p:extLst>
      <p:ext uri="{BB962C8B-B14F-4D97-AF65-F5344CB8AC3E}">
        <p14:creationId xmlns:p14="http://schemas.microsoft.com/office/powerpoint/2010/main" val="1299040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A0F7-3CB0-225C-154D-242A282E6599}"/>
              </a:ext>
            </a:extLst>
          </p:cNvPr>
          <p:cNvSpPr>
            <a:spLocks noGrp="1"/>
          </p:cNvSpPr>
          <p:nvPr>
            <p:ph type="title"/>
          </p:nvPr>
        </p:nvSpPr>
        <p:spPr/>
        <p:txBody>
          <a:bodyPr/>
          <a:lstStyle/>
          <a:p>
            <a:r>
              <a:rPr lang="en-US" dirty="0">
                <a:solidFill>
                  <a:schemeClr val="accent4">
                    <a:lumMod val="60000"/>
                    <a:lumOff val="40000"/>
                  </a:schemeClr>
                </a:solidFill>
              </a:rPr>
              <a:t>User Interface of the Project</a:t>
            </a:r>
            <a:br>
              <a:rPr lang="en-US" dirty="0">
                <a:solidFill>
                  <a:schemeClr val="accent4">
                    <a:lumMod val="60000"/>
                    <a:lumOff val="40000"/>
                  </a:schemeClr>
                </a:solidFill>
              </a:rPr>
            </a:br>
            <a:endParaRPr lang="en-IN" dirty="0"/>
          </a:p>
        </p:txBody>
      </p:sp>
      <p:sp>
        <p:nvSpPr>
          <p:cNvPr id="3" name="Content Placeholder 2">
            <a:extLst>
              <a:ext uri="{FF2B5EF4-FFF2-40B4-BE49-F238E27FC236}">
                <a16:creationId xmlns:a16="http://schemas.microsoft.com/office/drawing/2014/main" id="{59B9B37B-8939-A493-89B0-067397A6A5DE}"/>
              </a:ext>
            </a:extLst>
          </p:cNvPr>
          <p:cNvSpPr>
            <a:spLocks noGrp="1"/>
          </p:cNvSpPr>
          <p:nvPr>
            <p:ph idx="1"/>
          </p:nvPr>
        </p:nvSpPr>
        <p:spPr>
          <a:xfrm>
            <a:off x="1141413" y="1772817"/>
            <a:ext cx="9905998" cy="4018384"/>
          </a:xfrm>
        </p:spPr>
        <p:txBody>
          <a:bodyPr>
            <a:normAutofit/>
          </a:bodyPr>
          <a:lstStyle/>
          <a:p>
            <a:pPr marL="457200" indent="-457200">
              <a:buFont typeface="+mj-lt"/>
              <a:buAutoNum type="arabicPeriod"/>
            </a:pPr>
            <a:r>
              <a:rPr lang="en-US" dirty="0"/>
              <a:t>Home Page</a:t>
            </a:r>
          </a:p>
          <a:p>
            <a:pPr marL="457200" indent="-457200">
              <a:buFont typeface="+mj-lt"/>
              <a:buAutoNum type="arabicPeriod"/>
            </a:pPr>
            <a:r>
              <a:rPr lang="en-US" dirty="0"/>
              <a:t>Civilian Signup</a:t>
            </a:r>
          </a:p>
          <a:p>
            <a:pPr marL="457200" indent="-457200">
              <a:buFont typeface="+mj-lt"/>
              <a:buAutoNum type="arabicPeriod"/>
            </a:pPr>
            <a:r>
              <a:rPr lang="en-US" dirty="0"/>
              <a:t>Civilian Login</a:t>
            </a:r>
          </a:p>
          <a:p>
            <a:pPr marL="457200" indent="-457200">
              <a:buFont typeface="+mj-lt"/>
              <a:buAutoNum type="arabicPeriod"/>
            </a:pPr>
            <a:r>
              <a:rPr lang="en-US" dirty="0"/>
              <a:t>File a New Complaint</a:t>
            </a:r>
          </a:p>
          <a:p>
            <a:pPr marL="457200" indent="-457200">
              <a:buFont typeface="+mj-lt"/>
              <a:buAutoNum type="arabicPeriod"/>
            </a:pPr>
            <a:r>
              <a:rPr lang="en-US" dirty="0"/>
              <a:t>Police Login</a:t>
            </a:r>
          </a:p>
          <a:p>
            <a:pPr marL="457200" indent="-457200">
              <a:buFont typeface="+mj-lt"/>
              <a:buAutoNum type="arabicPeriod"/>
            </a:pPr>
            <a:r>
              <a:rPr lang="en-US" dirty="0"/>
              <a:t>Police Welcome Page</a:t>
            </a:r>
          </a:p>
          <a:p>
            <a:pPr marL="457200" indent="-457200">
              <a:buFont typeface="+mj-lt"/>
              <a:buAutoNum type="arabicPeriod"/>
            </a:pPr>
            <a:r>
              <a:rPr lang="en-US" dirty="0"/>
              <a:t>Complaints</a:t>
            </a:r>
          </a:p>
          <a:p>
            <a:pPr marL="457200" indent="-457200">
              <a:buFont typeface="+mj-lt"/>
              <a:buAutoNum type="arabicPeriod"/>
            </a:pPr>
            <a:r>
              <a:rPr lang="en-US" dirty="0"/>
              <a:t>Criminal Records</a:t>
            </a:r>
          </a:p>
          <a:p>
            <a:pPr marL="457200" indent="-457200">
              <a:buFont typeface="+mj-lt"/>
              <a:buAutoNum type="arabicPeriod"/>
            </a:pPr>
            <a:r>
              <a:rPr lang="en-IN" dirty="0"/>
              <a:t>Prison Records</a:t>
            </a:r>
          </a:p>
        </p:txBody>
      </p:sp>
    </p:spTree>
    <p:extLst>
      <p:ext uri="{BB962C8B-B14F-4D97-AF65-F5344CB8AC3E}">
        <p14:creationId xmlns:p14="http://schemas.microsoft.com/office/powerpoint/2010/main" val="2493200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E160-BD25-3F30-F914-A28850E4FF6A}"/>
              </a:ext>
            </a:extLst>
          </p:cNvPr>
          <p:cNvSpPr>
            <a:spLocks noGrp="1"/>
          </p:cNvSpPr>
          <p:nvPr>
            <p:ph type="title"/>
          </p:nvPr>
        </p:nvSpPr>
        <p:spPr>
          <a:xfrm>
            <a:off x="1143001" y="450980"/>
            <a:ext cx="9905998" cy="1079241"/>
          </a:xfrm>
        </p:spPr>
        <p:txBody>
          <a:bodyPr/>
          <a:lstStyle/>
          <a:p>
            <a:r>
              <a:rPr lang="en-US" dirty="0"/>
              <a:t>Home Page</a:t>
            </a:r>
            <a:br>
              <a:rPr lang="en-US" dirty="0"/>
            </a:br>
            <a:endParaRPr lang="en-IN" dirty="0"/>
          </a:p>
        </p:txBody>
      </p:sp>
      <p:pic>
        <p:nvPicPr>
          <p:cNvPr id="4" name="Picture 3">
            <a:extLst>
              <a:ext uri="{FF2B5EF4-FFF2-40B4-BE49-F238E27FC236}">
                <a16:creationId xmlns:a16="http://schemas.microsoft.com/office/drawing/2014/main" id="{2241F436-4CD2-1339-35FE-B2CED79D908A}"/>
              </a:ext>
            </a:extLst>
          </p:cNvPr>
          <p:cNvPicPr>
            <a:picLocks noChangeAspect="1"/>
          </p:cNvPicPr>
          <p:nvPr/>
        </p:nvPicPr>
        <p:blipFill>
          <a:blip r:embed="rId2">
            <a:extLst>
              <a:ext uri="{28A0092B-C50C-407E-A947-70E740481C1C}">
                <a14:useLocalDpi xmlns:a14="http://schemas.microsoft.com/office/drawing/2010/main" val="0"/>
              </a:ext>
            </a:extLst>
          </a:blip>
          <a:srcRect l="4612" t="11029" r="-20540" b="-4825"/>
          <a:stretch>
            <a:fillRect/>
          </a:stretch>
        </p:blipFill>
        <p:spPr>
          <a:xfrm>
            <a:off x="1324946" y="1399107"/>
            <a:ext cx="11725469" cy="5360922"/>
          </a:xfrm>
          <a:prstGeom prst="rect">
            <a:avLst/>
          </a:prstGeom>
        </p:spPr>
      </p:pic>
    </p:spTree>
    <p:extLst>
      <p:ext uri="{BB962C8B-B14F-4D97-AF65-F5344CB8AC3E}">
        <p14:creationId xmlns:p14="http://schemas.microsoft.com/office/powerpoint/2010/main" val="11422559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331</TotalTime>
  <Words>632</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Inter</vt:lpstr>
      <vt:lpstr>Arial</vt:lpstr>
      <vt:lpstr>Century Gothic</vt:lpstr>
      <vt:lpstr>Petrona Bold</vt:lpstr>
      <vt:lpstr>Wingdings</vt:lpstr>
      <vt:lpstr>Mesh</vt:lpstr>
      <vt:lpstr>E-Police Connect System</vt:lpstr>
      <vt:lpstr>Introduction to E-Police Connect </vt:lpstr>
      <vt:lpstr>Problem definition : </vt:lpstr>
      <vt:lpstr>System Requirements </vt:lpstr>
      <vt:lpstr>Key Objectives </vt:lpstr>
      <vt:lpstr>Core Features  </vt:lpstr>
      <vt:lpstr>Entity-Relationship (ER) Diagram The ER Diagram details the crucial entities within the E-Police Connect database and their relationships, ensuring data integrity </vt:lpstr>
      <vt:lpstr>User Interface of the Project </vt:lpstr>
      <vt:lpstr>Home Page </vt:lpstr>
      <vt:lpstr>Civilian Signup </vt:lpstr>
      <vt:lpstr>Civilian Login </vt:lpstr>
      <vt:lpstr>File a New Complaint </vt:lpstr>
      <vt:lpstr>Police Login </vt:lpstr>
      <vt:lpstr>Police Welcome Page </vt:lpstr>
      <vt:lpstr>Complaints </vt:lpstr>
      <vt:lpstr>Criminal Records </vt:lpstr>
      <vt:lpstr>Prison Records </vt:lpstr>
      <vt:lpstr>Conclusion &amp; Future Vision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 kauthe</dc:creator>
  <cp:lastModifiedBy>om kauthe</cp:lastModifiedBy>
  <cp:revision>2</cp:revision>
  <dcterms:created xsi:type="dcterms:W3CDTF">2025-08-05T11:52:13Z</dcterms:created>
  <dcterms:modified xsi:type="dcterms:W3CDTF">2025-08-05T17:25:43Z</dcterms:modified>
</cp:coreProperties>
</file>