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  <p:sldId id="266" r:id="rId10"/>
    <p:sldId id="267" r:id="rId11"/>
    <p:sldId id="268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Omkolamkar/Energy-Consumption-Week-3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8F37BF2-3664-4579-8D57-996F6A023029}"/>
              </a:ext>
            </a:extLst>
          </p:cNvPr>
          <p:cNvSpPr txBox="1"/>
          <p:nvPr/>
        </p:nvSpPr>
        <p:spPr>
          <a:xfrm>
            <a:off x="5272294" y="2828835"/>
            <a:ext cx="6910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 Consumption Trend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EC3AF-F3E1-769D-8208-1A43D005F920}"/>
              </a:ext>
            </a:extLst>
          </p:cNvPr>
          <p:cNvSpPr txBox="1"/>
          <p:nvPr/>
        </p:nvSpPr>
        <p:spPr>
          <a:xfrm>
            <a:off x="5272294" y="4390935"/>
            <a:ext cx="6402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Name:- Om Pramod Kolamkar</a:t>
            </a:r>
          </a:p>
          <a:p>
            <a:r>
              <a:rPr lang="en-IN" sz="1400" dirty="0">
                <a:solidFill>
                  <a:schemeClr val="bg1"/>
                </a:solidFill>
              </a:rPr>
              <a:t>AICTE ID:- STU67dfb6c5ef1c41742714565</a:t>
            </a:r>
          </a:p>
          <a:p>
            <a:r>
              <a:rPr lang="en-US" sz="1400" dirty="0">
                <a:solidFill>
                  <a:schemeClr val="bg1"/>
                </a:solidFill>
              </a:rPr>
              <a:t>Reference:- </a:t>
            </a:r>
            <a:r>
              <a:rPr lang="en-US" sz="1400" dirty="0">
                <a:solidFill>
                  <a:srgbClr val="00B0F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https://github.com/Omkolamkar/Energy-Consumption-Week-3</a:t>
            </a:r>
            <a:endParaRPr lang="en-US" sz="1400" dirty="0">
              <a:solidFill>
                <a:srgbClr val="00B0F0"/>
              </a:solidFill>
            </a:endParaRPr>
          </a:p>
          <a:p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52CA9-B2E8-D183-7DEA-77B56F056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012F64-CF1E-89B2-A497-591D6E196836}"/>
              </a:ext>
            </a:extLst>
          </p:cNvPr>
          <p:cNvSpPr txBox="1"/>
          <p:nvPr/>
        </p:nvSpPr>
        <p:spPr>
          <a:xfrm>
            <a:off x="255104" y="1054412"/>
            <a:ext cx="110428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3) Energy Consumption Trend Analysis | Level of Details-1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61D75-D019-6BD2-529D-A6B1DBE3F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64640"/>
            <a:ext cx="8330096" cy="503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34A2FB-9AB1-60B6-CA73-1EA27BF0C04A}"/>
              </a:ext>
            </a:extLst>
          </p:cNvPr>
          <p:cNvSpPr txBox="1"/>
          <p:nvPr/>
        </p:nvSpPr>
        <p:spPr>
          <a:xfrm>
            <a:off x="8585200" y="1986277"/>
            <a:ext cx="3352800" cy="4196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(Line Chart): Trend by Year (2016-2019)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Electricity Consumption peaked in 2017.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 decline observed after 2017 across all energy types.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 and gas remained relatively stable.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(Stacked Bar Chart): Building-Wise Breakdown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building (e.g., B1009 to B1005) is represented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contributions of electricity, gas, and water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buildings (like B1006 and B1003) have higher total consumption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3592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30EC7-F5D0-8341-3628-EAEE1CCF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A696DD-F312-41A7-9F5B-28D24DE19B19}"/>
              </a:ext>
            </a:extLst>
          </p:cNvPr>
          <p:cNvSpPr txBox="1"/>
          <p:nvPr/>
        </p:nvSpPr>
        <p:spPr>
          <a:xfrm>
            <a:off x="255104" y="1054412"/>
            <a:ext cx="10585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4) Energy Consumption Trend Analysis | Level of Details-2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5A062-C0F3-E64D-67C0-6F725F068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633423"/>
            <a:ext cx="8279296" cy="4970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18192-B45D-052D-816E-D17C503D4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400" y="2237097"/>
            <a:ext cx="3304318" cy="31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612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75C68-6B8C-0FCF-4E40-5B8402D31E8F}"/>
              </a:ext>
            </a:extLst>
          </p:cNvPr>
          <p:cNvSpPr txBox="1"/>
          <p:nvPr/>
        </p:nvSpPr>
        <p:spPr>
          <a:xfrm>
            <a:off x="149087" y="1388261"/>
            <a:ext cx="10102353" cy="476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1400" dirty="0"/>
              <a:t>The completion of this project demonstrates how </a:t>
            </a:r>
            <a:r>
              <a:rPr lang="en-US" sz="1400" b="1" dirty="0"/>
              <a:t>business intelligence tools like Power BI</a:t>
            </a:r>
            <a:r>
              <a:rPr lang="en-US" sz="1400" dirty="0"/>
              <a:t> can transform raw, scattered energy data into a powerful visual narrative that supports energy optimization. Through systematic tracking and analysis: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Energy usage patterns were uncovered.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Inefficient buildings and time periods were identified.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Actionable insights were provided to reduce waste and cost.</a:t>
            </a:r>
          </a:p>
          <a:p>
            <a:pPr>
              <a:lnSpc>
                <a:spcPct val="200000"/>
              </a:lnSpc>
              <a:buNone/>
            </a:pPr>
            <a:r>
              <a:rPr lang="en-US" sz="1400" dirty="0"/>
              <a:t>The dashboard acts not only as a </a:t>
            </a:r>
            <a:r>
              <a:rPr lang="en-US" sz="1400" b="1" dirty="0"/>
              <a:t>monitoring solution</a:t>
            </a:r>
            <a:r>
              <a:rPr lang="en-US" sz="1400" dirty="0"/>
              <a:t> but also as a </a:t>
            </a:r>
            <a:r>
              <a:rPr lang="en-US" sz="1400" b="1" dirty="0"/>
              <a:t>strategic enabler</a:t>
            </a:r>
            <a:r>
              <a:rPr lang="en-US" sz="1400" dirty="0"/>
              <a:t> that encourages more sustainable and responsible resource usage. It bridges the gap between data and decisions, ensuring that energy management is no longer reactive but proactive and predictive.</a:t>
            </a:r>
          </a:p>
          <a:p>
            <a:pPr>
              <a:lnSpc>
                <a:spcPct val="200000"/>
              </a:lnSpc>
            </a:pPr>
            <a:r>
              <a:rPr lang="en-US" sz="1400" dirty="0"/>
              <a:t>As organizations face mounting pressure to reduce their carbon footprint and operational costs, tools like these become essential in achieving </a:t>
            </a:r>
            <a:r>
              <a:rPr lang="en-US" sz="1400" b="1" dirty="0"/>
              <a:t>long-term environmental goals</a:t>
            </a:r>
            <a:r>
              <a:rPr lang="en-US" sz="1400" dirty="0"/>
              <a:t> and building a </a:t>
            </a:r>
            <a:r>
              <a:rPr lang="en-US" sz="1400" b="1" dirty="0"/>
              <a:t>smarter, more sustainable future</a:t>
            </a:r>
            <a:r>
              <a:rPr lang="en-US" sz="1400" dirty="0"/>
              <a:t>.</a:t>
            </a:r>
          </a:p>
          <a:p>
            <a:pPr>
              <a:lnSpc>
                <a:spcPct val="200000"/>
              </a:lnSpc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9A1BF8-BA40-3745-F51C-55AC725B976E}"/>
              </a:ext>
            </a:extLst>
          </p:cNvPr>
          <p:cNvSpPr txBox="1"/>
          <p:nvPr/>
        </p:nvSpPr>
        <p:spPr>
          <a:xfrm>
            <a:off x="199809" y="1748856"/>
            <a:ext cx="7030721" cy="3041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Understand the importance of tracking energy usage patterns over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Learn how to use Power BI to develop interactive, real-time dashboards.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Gain insight into data transformation, modeling, and visualization techniques.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Identify trends in electricity, water, and gas consumption across multiple weeks.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Develop the ability to present energy insights to stakeholders for informed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400" dirty="0"/>
              <a:t>Promote sustainable practices through data-driven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654881-0AA3-59F4-24A8-974D2D173FD3}"/>
              </a:ext>
            </a:extLst>
          </p:cNvPr>
          <p:cNvSpPr txBox="1"/>
          <p:nvPr/>
        </p:nvSpPr>
        <p:spPr>
          <a:xfrm>
            <a:off x="182880" y="1148080"/>
            <a:ext cx="263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Goal: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FE758-47A3-B59F-F0C3-05950584ED5E}"/>
              </a:ext>
            </a:extLst>
          </p:cNvPr>
          <p:cNvSpPr txBox="1"/>
          <p:nvPr/>
        </p:nvSpPr>
        <p:spPr>
          <a:xfrm>
            <a:off x="182880" y="1625600"/>
            <a:ext cx="7782560" cy="4657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The goal of this project is to </a:t>
            </a:r>
            <a:r>
              <a:rPr lang="en-US" sz="1400" b="1" dirty="0"/>
              <a:t>analyze and monitor weekly trends in energy consumption</a:t>
            </a:r>
            <a:r>
              <a:rPr lang="en-US" sz="1400" dirty="0"/>
              <a:t>—specifically focusing on electricity, water, and gas usage—across various facilities or buildings. With the increasing demand for sustainability and cost control, it's essential to have a </a:t>
            </a:r>
            <a:r>
              <a:rPr lang="en-US" sz="1400" b="1" dirty="0"/>
              <a:t>data-driven approach to identify consumption patterns, anomalies, and peak usage periods</a:t>
            </a:r>
            <a:r>
              <a:rPr lang="en-US" sz="1400" dirty="0"/>
              <a:t>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By utilizing </a:t>
            </a:r>
            <a:r>
              <a:rPr lang="en-US" sz="1400" b="1" dirty="0"/>
              <a:t>Microsoft Power BI</a:t>
            </a:r>
            <a:r>
              <a:rPr lang="en-US" sz="1400" dirty="0"/>
              <a:t>, this project aims to:</a:t>
            </a:r>
          </a:p>
          <a:p>
            <a:pPr algn="just">
              <a:lnSpc>
                <a:spcPct val="150000"/>
              </a:lnSpc>
              <a:buNone/>
            </a:pPr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Convert raw energy data into structured insights.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Visualize weekly variations in resource consumption.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Enable stakeholders to make informed decisions about energy efficiency.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Support cost-saving measures by revealing inefficiencies and overutilization.</a:t>
            </a:r>
          </a:p>
          <a:p>
            <a:pPr marL="285750" indent="-285750" algn="just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Lay the groundwork for sustainable resource management in both public and private sectors.</a:t>
            </a:r>
          </a:p>
        </p:txBody>
      </p:sp>
    </p:spTree>
    <p:extLst>
      <p:ext uri="{BB962C8B-B14F-4D97-AF65-F5344CB8AC3E}">
        <p14:creationId xmlns:p14="http://schemas.microsoft.com/office/powerpoint/2010/main" val="225928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589BF-A4E3-F6DD-F92D-7D7FA8497C98}"/>
              </a:ext>
            </a:extLst>
          </p:cNvPr>
          <p:cNvSpPr txBox="1"/>
          <p:nvPr/>
        </p:nvSpPr>
        <p:spPr>
          <a:xfrm>
            <a:off x="135834" y="1879735"/>
            <a:ext cx="6766560" cy="433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Power BI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creating dynamic and interactive dashboards.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Microsoft Excel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collecting and cleaning raw energy consumption data.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DAX (Data Analysis Expressions)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for complex calculations and aggregations.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transforming and shaping the dataset before visualization.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Establishing relationships between data tables to enable analysis.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Charts &amp; Visual Tools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 graphs, bar charts, KPIs, slicers, and filters.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8AC6C4-E4DC-7FE0-A864-B61FEA3DBF28}"/>
              </a:ext>
            </a:extLst>
          </p:cNvPr>
          <p:cNvSpPr txBox="1"/>
          <p:nvPr/>
        </p:nvSpPr>
        <p:spPr>
          <a:xfrm>
            <a:off x="268356" y="1534160"/>
            <a:ext cx="8361680" cy="476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Energy usage data was collected in Excel format for different buildings across multiple weeks.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 Power BI, inconsistencies and missing values were addressed using Power Query.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Tables were linked logically using relationships (e.g., Date table, Building Master).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Development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Multiple visuals (KPIs, line charts, bar graphs) were built to analyze weekly consumption trends.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Analysis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Consumption was segmented by resource type (electricity, gas, water) and time frame to uncover patterns.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Generation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 findings were derived to recommend strategies for reducing energy usage and costs.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3C784B-32D3-9D12-AA1C-5CD3662982E7}"/>
              </a:ext>
            </a:extLst>
          </p:cNvPr>
          <p:cNvSpPr txBox="1"/>
          <p:nvPr/>
        </p:nvSpPr>
        <p:spPr>
          <a:xfrm>
            <a:off x="255104" y="1454522"/>
            <a:ext cx="8543456" cy="5196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In today’s fast-paced industrial and urban environments, </a:t>
            </a:r>
            <a:r>
              <a:rPr lang="en-US" sz="1400" b="1" dirty="0"/>
              <a:t>energy consumption is rapidly increasing</a:t>
            </a:r>
            <a:r>
              <a:rPr lang="en-US" sz="1400" dirty="0"/>
              <a:t>, which directly contributes to </a:t>
            </a:r>
            <a:r>
              <a:rPr lang="en-US" sz="1400" b="1" dirty="0"/>
              <a:t>rising operational costs</a:t>
            </a:r>
            <a:r>
              <a:rPr lang="en-US" sz="1400" dirty="0"/>
              <a:t> and </a:t>
            </a:r>
            <a:r>
              <a:rPr lang="en-US" sz="1400" b="1" dirty="0"/>
              <a:t>environmental degradation</a:t>
            </a:r>
            <a:r>
              <a:rPr lang="en-US" sz="1400" dirty="0"/>
              <a:t> through excessive carbon emissions. Despite the availability of data, </a:t>
            </a:r>
            <a:r>
              <a:rPr lang="en-US" sz="1400" b="1" dirty="0"/>
              <a:t>many organizations lack the tools, expertise, or systems</a:t>
            </a:r>
            <a:r>
              <a:rPr lang="en-US" sz="1400" dirty="0"/>
              <a:t> to understand where, when, and how energy is being consumed inefficiently.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This lack of visibility often results in:</a:t>
            </a:r>
          </a:p>
          <a:p>
            <a:pPr algn="just">
              <a:lnSpc>
                <a:spcPct val="200000"/>
              </a:lnSpc>
              <a:buNone/>
            </a:pPr>
            <a:endParaRPr lang="en-US" sz="1400" dirty="0"/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Wastage of critical resources like electricity, gas, and water.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Inability to detect unusual spikes or leakage in consumption.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Difficulty in enforcing sustainability policies or energy audits.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Missed opportunities to cut energy costs and emissions.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1400" dirty="0"/>
              <a:t>A strategic solution is needed that </a:t>
            </a:r>
            <a:r>
              <a:rPr lang="en-US" sz="1400" b="1" dirty="0"/>
              <a:t>transforms data into actionable insights</a:t>
            </a:r>
            <a:r>
              <a:rPr lang="en-US" sz="1400" dirty="0"/>
              <a:t>, enabling timely decisions and long-term impact.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6634F-D3F2-DFF6-4481-54147F377DF7}"/>
              </a:ext>
            </a:extLst>
          </p:cNvPr>
          <p:cNvSpPr txBox="1"/>
          <p:nvPr/>
        </p:nvSpPr>
        <p:spPr>
          <a:xfrm>
            <a:off x="255104" y="1717040"/>
            <a:ext cx="8269136" cy="433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sz="1400" dirty="0"/>
              <a:t>To address the issue, an </a:t>
            </a:r>
            <a:r>
              <a:rPr lang="en-US" sz="1400" b="1" dirty="0"/>
              <a:t>interactive and intelligent Power BI dashboard</a:t>
            </a:r>
            <a:r>
              <a:rPr lang="en-US" sz="1400" dirty="0"/>
              <a:t> was developed, designed to: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b="1" dirty="0"/>
              <a:t>Track and visualize weekly energy usage trends</a:t>
            </a:r>
            <a:r>
              <a:rPr lang="en-US" sz="1400" dirty="0"/>
              <a:t> across multiple buildings and resource types.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Provide </a:t>
            </a:r>
            <a:r>
              <a:rPr lang="en-US" sz="1400" b="1" dirty="0"/>
              <a:t>easy-to-read charts, KPIs, and filters</a:t>
            </a:r>
            <a:r>
              <a:rPr lang="en-US" sz="1400" dirty="0"/>
              <a:t> to compare electricity, water, and gas consumption.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Enable users to </a:t>
            </a:r>
            <a:r>
              <a:rPr lang="en-US" sz="1400" b="1" dirty="0"/>
              <a:t>identify peak usage weeks</a:t>
            </a:r>
            <a:r>
              <a:rPr lang="en-US" sz="1400" dirty="0"/>
              <a:t>, high-consuming buildings, and seasonal patterns.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Deliver </a:t>
            </a:r>
            <a:r>
              <a:rPr lang="en-US" sz="1400" b="1" dirty="0"/>
              <a:t>real-time and historical views</a:t>
            </a:r>
            <a:r>
              <a:rPr lang="en-US" sz="1400" dirty="0"/>
              <a:t> for improved decision-making.</a:t>
            </a: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This solution empowers users with a </a:t>
            </a:r>
            <a:r>
              <a:rPr lang="en-US" sz="1400" b="1" dirty="0"/>
              <a:t>centralized visual system</a:t>
            </a:r>
            <a:r>
              <a:rPr lang="en-US" sz="1400" dirty="0"/>
              <a:t> that simplifies complex energy datasets, promotes transparency, and encourages accountability. Ultimately, the dashboard serves as a </a:t>
            </a:r>
            <a:r>
              <a:rPr lang="en-US" sz="1400" b="1" dirty="0"/>
              <a:t>strategic decision-support tool</a:t>
            </a:r>
            <a:r>
              <a:rPr lang="en-US" sz="1400" dirty="0"/>
              <a:t> for resource planning, sustainability, and cost control.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02198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1) Energy Consumption Trend Analysis | Overview-1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07D77A-A614-E05C-E518-193C0464B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5" y="1525642"/>
            <a:ext cx="7933856" cy="50687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58BAAD-F585-7725-DCA7-6CAC03B02337}"/>
              </a:ext>
            </a:extLst>
          </p:cNvPr>
          <p:cNvSpPr txBox="1"/>
          <p:nvPr/>
        </p:nvSpPr>
        <p:spPr>
          <a:xfrm>
            <a:off x="8269135" y="1807556"/>
            <a:ext cx="3738880" cy="471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KPI Cards: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of Buildings: 528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Electricity Consumption: 41.04K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Gas Consumption: 4.84K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Water Consumption: 352.74K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Chart: Count of Buildings and Sum of Year by City: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Compares five cities (Chicago, Houston, Los Angeles, New York, Phoenix)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city has roughly similar building counts and yearly consumption totals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Chart: Average Price Per Unit and Sum of Year by Energy Type: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Shows proportion of energy types (Electricity, Gas, Water)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Each type has 33.33% of yearly sum, and average price per unit is marked as 0K (likely due to missing or normalized values)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F099-366F-F652-999F-8115CB369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D83DFE-E956-655C-80CC-E891A51D1926}"/>
              </a:ext>
            </a:extLst>
          </p:cNvPr>
          <p:cNvSpPr txBox="1"/>
          <p:nvPr/>
        </p:nvSpPr>
        <p:spPr>
          <a:xfrm>
            <a:off x="255104" y="1054412"/>
            <a:ext cx="10839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2) Energy Consumption Trend Analysis | Overview-2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2368F-D009-EA52-2100-E57B2392C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615441"/>
            <a:ext cx="8126567" cy="50393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8897E93-1EAD-B00D-F1CC-3EF59A132834}"/>
              </a:ext>
            </a:extLst>
          </p:cNvPr>
          <p:cNvSpPr txBox="1"/>
          <p:nvPr/>
        </p:nvSpPr>
        <p:spPr>
          <a:xfrm>
            <a:off x="8524240" y="2182119"/>
            <a:ext cx="3495040" cy="361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dashboard shows energy consumption trends for buildings in four cities (Chicago, Houston, Los Angeles, New York).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Left side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Bar charts show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electricity 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building in each city. Los Angeles and New York have high usage across buildings.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 side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donut chart shows total energy type usage.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make up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29.5%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total consumption.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is very low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0.4%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electricity and gas are the main energy sources used.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9745804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183</TotalTime>
  <Words>1157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Om Kolamkar</cp:lastModifiedBy>
  <cp:revision>11</cp:revision>
  <dcterms:created xsi:type="dcterms:W3CDTF">2024-12-31T09:40:01Z</dcterms:created>
  <dcterms:modified xsi:type="dcterms:W3CDTF">2025-05-19T13:55:22Z</dcterms:modified>
</cp:coreProperties>
</file>