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77" r:id="rId6"/>
    <p:sldId id="269" r:id="rId7"/>
    <p:sldId id="291" r:id="rId8"/>
    <p:sldId id="259" r:id="rId9"/>
    <p:sldId id="285" r:id="rId10"/>
    <p:sldId id="289" r:id="rId11"/>
    <p:sldId id="288" r:id="rId12"/>
    <p:sldId id="286" r:id="rId13"/>
    <p:sldId id="282" r:id="rId14"/>
    <p:sldId id="287" r:id="rId15"/>
    <p:sldId id="29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CC66"/>
    <a:srgbClr val="FFFF00"/>
    <a:srgbClr val="FFCCCC"/>
    <a:srgbClr val="FF66CC"/>
    <a:srgbClr val="66FF99"/>
    <a:srgbClr val="9900CC"/>
    <a:srgbClr val="FF6699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55" y="1143505"/>
            <a:ext cx="11302738" cy="2287852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5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Approach </a:t>
            </a:r>
            <a:br>
              <a:rPr lang="en-IN" sz="5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5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br>
              <a:rPr lang="en-IN" sz="5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50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Credit Card </a:t>
            </a:r>
            <a:r>
              <a:rPr lang="en-IN" sz="5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Fraud Detection </a:t>
            </a:r>
            <a:endParaRPr lang="en-IN" sz="5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96" y="97050"/>
            <a:ext cx="5330209" cy="870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5" y="161925"/>
            <a:ext cx="11274641" cy="7901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n w="0">
                  <a:solidFill>
                    <a:srgbClr val="7E1490"/>
                  </a:solidFill>
                </a:ln>
                <a:solidFill>
                  <a:srgbClr val="D1B2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</a:rPr>
              <a:t>MODULE IMPLEMENTATION</a:t>
            </a:r>
            <a:endParaRPr lang="en-IN" b="1" u="sng" dirty="0">
              <a:ln w="0">
                <a:solidFill>
                  <a:srgbClr val="7E1490"/>
                </a:solidFill>
              </a:ln>
              <a:solidFill>
                <a:srgbClr val="D1B2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pic>
        <p:nvPicPr>
          <p:cNvPr id="8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22" r="2534"/>
          <a:stretch>
            <a:fillRect/>
          </a:stretch>
        </p:blipFill>
        <p:spPr>
          <a:xfrm>
            <a:off x="132511" y="2326145"/>
            <a:ext cx="7465493" cy="3193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14" y="2179368"/>
            <a:ext cx="4279233" cy="3816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509" y="14665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CREATING THE MODEL: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9113" y="781085"/>
            <a:ext cx="10664687" cy="870162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n w="0"/>
                <a:solidFill>
                  <a:srgbClr val="B5DFE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RECONSTRUCTION ERROR</a:t>
            </a:r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9113" y="1651248"/>
            <a:ext cx="10664687" cy="452571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between the original input and its autoencoder reconstruction.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Minimized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order </a:t>
            </a:r>
            <a:r>
              <a:rPr lang="en-US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optimize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					parameters of the autoencoder.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traditional squared error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		is often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3" y="72888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Autoencoders with Deep Learning(AI) - Blogs | Fireblaze AI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3" y="2100641"/>
            <a:ext cx="4849448" cy="23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7939" b="3895"/>
          <a:stretch>
            <a:fillRect/>
          </a:stretch>
        </p:blipFill>
        <p:spPr>
          <a:xfrm>
            <a:off x="314412" y="4325561"/>
            <a:ext cx="6349942" cy="1916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23" y="4476033"/>
            <a:ext cx="3603322" cy="2150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5" y="161925"/>
            <a:ext cx="11274641" cy="7901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n w="0">
                  <a:solidFill>
                    <a:srgbClr val="7E1490"/>
                  </a:solidFill>
                </a:ln>
                <a:solidFill>
                  <a:srgbClr val="D1B2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u="sng" dirty="0">
              <a:ln w="0">
                <a:solidFill>
                  <a:srgbClr val="7E1490"/>
                </a:solidFill>
              </a:ln>
              <a:solidFill>
                <a:srgbClr val="D1B2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123268"/>
            <a:ext cx="6659234" cy="4161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875" y="12583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LOSS: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5" y="161925"/>
            <a:ext cx="11274641" cy="7901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n w="0">
                  <a:solidFill>
                    <a:srgbClr val="7E1490"/>
                  </a:solidFill>
                </a:ln>
                <a:solidFill>
                  <a:srgbClr val="D1B2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</a:rPr>
              <a:t>MODULE IMPLEMENTATION</a:t>
            </a:r>
            <a:endParaRPr lang="en-IN" b="1" u="sng" dirty="0">
              <a:ln w="0">
                <a:solidFill>
                  <a:srgbClr val="7E1490"/>
                </a:solidFill>
              </a:ln>
              <a:solidFill>
                <a:srgbClr val="D1B2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1" y="1190225"/>
            <a:ext cx="7405531" cy="2673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8" y="4016164"/>
            <a:ext cx="6773220" cy="2181529"/>
          </a:xfrm>
          <a:prstGeom prst="rect">
            <a:avLst/>
          </a:prstGeom>
        </p:spPr>
      </p:pic>
      <p:pic>
        <p:nvPicPr>
          <p:cNvPr id="12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3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021" y="4016164"/>
            <a:ext cx="2772253" cy="2649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929" y="1190225"/>
            <a:ext cx="4315537" cy="2673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The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purpose of our work is to use multiple supervised methodologies and anomaly detection algorithms to separate scarce abnormal transactions from legitimate payment transactions. 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dataset is taken to build binary classification models and then notice fraudulent activities.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the experiment results it can be concluded that the algorithm can detect fraudulent transaction at nearby accuracy.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307" y="1121790"/>
            <a:ext cx="10364701" cy="1061852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59307" y="1869743"/>
            <a:ext cx="11094493" cy="48424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“Credit Card Fraud Detection Based on Transaction Behavior -by John Richard D. Kho, Larry A. Via” published by Proc. of the 2017 IEEE Region 10 Conference (TENCON), Malaysia, November 5-8,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CLIFTON PHUA1, VINCENT LEE1, KATE SMITH1 &amp; ROSS GAYLER2 “ A Comprehensive Survey of Data Mining-based Fraud Detection Research” published by School of Business Systems, Faculty of Information Technology, Monash University, Wellington Road, Clayton, Victoria 3800, Australia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59307" y="1064525"/>
            <a:ext cx="11094493" cy="56477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[3]“Survey Paper on Credit Card Fraud Detection by Suman” , Research Scholar, GJUS&amp;T Hisar HCE,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published by International Journal of Advanced Research in Computer Engineering &amp; Technology (IJARCET) Volume 3 Issue 3, March 2014 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“Research on Credit Card Fraud Detection Model Based on Distance Sum – by Wen-Fang YU and Na Wang” published by 2009 International Joint Conference on Artificial Intelligence.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“Credit Card Fraud Detection: A Realistic Modeling and a Novel Learning Strategy” published by IEEE TRANSACTIONS ON NEURAL NETWORKS AND LEARNING SYSTEMS, VOL. 29, NO. 8, AUGUST 2018.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145774"/>
            <a:ext cx="12191980" cy="68580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43952" y="2497541"/>
            <a:ext cx="4290227" cy="13406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821" y="1505418"/>
            <a:ext cx="5389294" cy="709881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u="sng" dirty="0">
              <a:ln w="13462">
                <a:solidFill>
                  <a:schemeClr val="tx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97" y="2432115"/>
            <a:ext cx="10534650" cy="41468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Credit Card Fraud Detection System includes: </a:t>
            </a:r>
            <a:endParaRPr lang="en-US" sz="3000" dirty="0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Modelling past credit card transactions with the data of the ones that turned out to be a fraud.  </a:t>
            </a:r>
            <a:endParaRPr lang="en-US" sz="2800" dirty="0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Recognizing whether a new transaction is fraudulent or not.</a:t>
            </a:r>
            <a:endParaRPr lang="en-IN" sz="2800" dirty="0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Deploying the irregularity detection algorithm </a:t>
            </a:r>
            <a:endParaRPr lang="en-US" sz="2800" dirty="0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Visualizing the dataset and interpreting the model</a:t>
            </a:r>
            <a:endParaRPr lang="en-IN" sz="2800" dirty="0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96" y="133737"/>
            <a:ext cx="5330209" cy="870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Computer Education: Machine Learning - AI for Kids | HP® Tech Ta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10" y="1221154"/>
            <a:ext cx="4007415" cy="1982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8687"/>
            <a:ext cx="7886700" cy="78693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33" y="1825625"/>
            <a:ext cx="7199193" cy="4761607"/>
          </a:xfrm>
        </p:spPr>
        <p:txBody>
          <a:bodyPr>
            <a:normAutofit/>
          </a:bodyPr>
          <a:lstStyle/>
          <a:p>
            <a:pPr marL="516890" indent="-457200" algn="just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v"/>
            </a:pP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When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online transactions came into existence, credit cards and their increasing functionality have put a lot of people to ease. 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6890" indent="-457200" algn="just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v"/>
            </a:pP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But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 the other hand, over the past few years, the </a:t>
            </a:r>
            <a:r>
              <a:rPr lang="en-US" b="1" dirty="0">
                <a:solidFill>
                  <a:srgbClr val="F6C4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rise of fraudulent activities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 notable.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6890" indent="-457200" algn="just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v"/>
            </a:pP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Organizations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6C4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consumers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6C4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banks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merchants are put at risk and led 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6C4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monetary theft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96" y="97050"/>
            <a:ext cx="5330209" cy="8706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06" y="1038687"/>
            <a:ext cx="4918540" cy="2657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006" y="3786591"/>
            <a:ext cx="4918540" cy="2800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1"/>
            <a:ext cx="12192000" cy="68580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433" y="1050878"/>
            <a:ext cx="10944367" cy="1173707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5000" b="1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32263" y="2348604"/>
            <a:ext cx="10821537" cy="41855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predictive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is designed from the </a:t>
            </a:r>
            <a:r>
              <a:rPr lang="en-IN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user-sensitive data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transformed by </a:t>
            </a:r>
            <a:r>
              <a:rPr lang="en-IN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PCA transformation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Deals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credit card detection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processing genuine payments and </a:t>
            </a:r>
            <a:r>
              <a:rPr lang="en-IN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rare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fraudulent transactions.</a:t>
            </a:r>
            <a:endParaRPr lang="en-IN" b="1" dirty="0">
              <a:ln w="0">
                <a:solidFill>
                  <a:srgbClr val="FF6161"/>
                </a:solidFill>
              </a:ln>
              <a:solidFill>
                <a:srgbClr val="FFB9B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is shown by observing the transaction pattern using </a:t>
            </a:r>
            <a:r>
              <a:rPr lang="en-IN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neural network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true positive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true negative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rates are maximized, while keeping the </a:t>
            </a:r>
            <a:r>
              <a:rPr lang="en-US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false positives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n w="0">
                  <a:solidFill>
                    <a:srgbClr val="FF6161"/>
                  </a:solidFill>
                </a:ln>
                <a:solidFill>
                  <a:srgbClr val="FFB9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false negatives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reduced.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433" y="1050878"/>
            <a:ext cx="11364645" cy="1173707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PROPOSED METHODOLOGY</a:t>
            </a:r>
            <a:endParaRPr lang="en-US" sz="50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49899" y="2208701"/>
            <a:ext cx="8629239" cy="19662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The 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proposed detection system builds a binary classifier using 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Autoencoder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approach.</a:t>
            </a:r>
            <a:endParaRPr lang="en-IN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Understands 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relation between suspicious transactions and time.</a:t>
            </a:r>
            <a:endParaRPr lang="en-IN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pers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1" y="2244824"/>
            <a:ext cx="2924175" cy="1821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12"/>
          <p:cNvSpPr txBox="1"/>
          <p:nvPr/>
        </p:nvSpPr>
        <p:spPr>
          <a:xfrm>
            <a:off x="532263" y="4228990"/>
            <a:ext cx="7297287" cy="196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12"/>
          <p:cNvSpPr txBox="1"/>
          <p:nvPr/>
        </p:nvSpPr>
        <p:spPr>
          <a:xfrm>
            <a:off x="532263" y="4218410"/>
            <a:ext cx="7297287" cy="212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The 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unsupervised learning algorithm is applied using 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keras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framework.</a:t>
            </a:r>
            <a:endParaRPr lang="en-IN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The 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reconstruction error 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is reduced to optimize the autoencoder.</a:t>
            </a:r>
            <a:endParaRPr lang="en-IN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8411" y="3951688"/>
            <a:ext cx="4019696" cy="231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Neural Networks: Next-Generation Tech to Create Apps for Ki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96" y="3967572"/>
            <a:ext cx="3974512" cy="23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826" y="814399"/>
            <a:ext cx="10889974" cy="1091181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n w="0">
                  <a:solidFill>
                    <a:srgbClr val="7E1490"/>
                  </a:solidFill>
                </a:ln>
                <a:solidFill>
                  <a:srgbClr val="D1B2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</a:rPr>
              <a:t>ARCHITECTURE DIAGRAM</a:t>
            </a:r>
            <a:endParaRPr lang="en-US" u="sng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48488" y="3317565"/>
            <a:ext cx="2037522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Dataset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27433" y="3317565"/>
            <a:ext cx="1752406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07086" y="5295382"/>
            <a:ext cx="1546762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1671" y="4424665"/>
            <a:ext cx="1685094" cy="872630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transaction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94783" y="3307580"/>
            <a:ext cx="1899014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4879839" y="3779734"/>
            <a:ext cx="54286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080467" y="4241904"/>
            <a:ext cx="0" cy="10434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2386010" y="3779735"/>
            <a:ext cx="7414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07071" y="5751856"/>
            <a:ext cx="25360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Right Arrow 17"/>
          <p:cNvSpPr/>
          <p:nvPr/>
        </p:nvSpPr>
        <p:spPr>
          <a:xfrm>
            <a:off x="5432199" y="3307963"/>
            <a:ext cx="2367962" cy="924339"/>
          </a:xfrm>
          <a:prstGeom prst="rightArrowCallout">
            <a:avLst>
              <a:gd name="adj1" fmla="val 0"/>
              <a:gd name="adj2" fmla="val 0"/>
              <a:gd name="adj3" fmla="val 17105"/>
              <a:gd name="adj4" fmla="val 74350"/>
            </a:avLst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Normalizing &amp; Scaling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allout: Bent Line 39"/>
          <p:cNvSpPr/>
          <p:nvPr/>
        </p:nvSpPr>
        <p:spPr>
          <a:xfrm>
            <a:off x="3007071" y="1869571"/>
            <a:ext cx="1644115" cy="890100"/>
          </a:xfrm>
          <a:prstGeom prst="borderCallout2">
            <a:avLst>
              <a:gd name="adj1" fmla="val 44609"/>
              <a:gd name="adj2" fmla="val -696"/>
              <a:gd name="adj3" fmla="val 106976"/>
              <a:gd name="adj4" fmla="val -24553"/>
              <a:gd name="adj5" fmla="val 157819"/>
              <a:gd name="adj6" fmla="val 35511"/>
            </a:avLst>
          </a:prstGeom>
          <a:solidFill>
            <a:schemeClr val="tx2">
              <a:lumMod val="7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wise analysis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5" y="1852490"/>
            <a:ext cx="2037522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libraries, packages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38562" y="2765362"/>
            <a:ext cx="0" cy="542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llout: Bent Line 41"/>
          <p:cNvSpPr/>
          <p:nvPr/>
        </p:nvSpPr>
        <p:spPr>
          <a:xfrm>
            <a:off x="5199947" y="1808389"/>
            <a:ext cx="1942552" cy="890100"/>
          </a:xfrm>
          <a:prstGeom prst="borderCallout2">
            <a:avLst>
              <a:gd name="adj1" fmla="val 47819"/>
              <a:gd name="adj2" fmla="val 463"/>
              <a:gd name="adj3" fmla="val 126237"/>
              <a:gd name="adj4" fmla="val -14924"/>
              <a:gd name="adj5" fmla="val 165309"/>
              <a:gd name="adj6" fmla="val -52548"/>
            </a:avLst>
          </a:prstGeom>
          <a:solidFill>
            <a:schemeClr val="tx2">
              <a:lumMod val="7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00161" y="3307581"/>
            <a:ext cx="1752406" cy="924339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7142499" y="3769750"/>
            <a:ext cx="657662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52567" y="3769749"/>
            <a:ext cx="543326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llout: Bent Line 49"/>
          <p:cNvSpPr/>
          <p:nvPr/>
        </p:nvSpPr>
        <p:spPr>
          <a:xfrm>
            <a:off x="10094783" y="1808389"/>
            <a:ext cx="1942552" cy="890100"/>
          </a:xfrm>
          <a:prstGeom prst="borderCallout2">
            <a:avLst>
              <a:gd name="adj1" fmla="val 47819"/>
              <a:gd name="adj2" fmla="val 463"/>
              <a:gd name="adj3" fmla="val 109282"/>
              <a:gd name="adj4" fmla="val -31833"/>
              <a:gd name="adj5" fmla="val 168302"/>
              <a:gd name="adj6" fmla="val 49365"/>
            </a:avLst>
          </a:prstGeom>
          <a:solidFill>
            <a:schemeClr val="tx2">
              <a:lumMod val="75000"/>
            </a:schemeClr>
          </a:solidFill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5557421" y="4935204"/>
            <a:ext cx="4089104" cy="1633304"/>
          </a:xfrm>
          <a:prstGeom prst="flowChartDecision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Reconstruction error &gt; threshold</a:t>
            </a:r>
            <a:endParaRPr lang="en-IN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9625683" y="5751856"/>
            <a:ext cx="68140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96068" y="5244856"/>
            <a:ext cx="1685094" cy="872630"/>
          </a:xfrm>
          <a:prstGeom prst="rect">
            <a:avLst/>
          </a:prstGeom>
          <a:solidFill>
            <a:srgbClr val="00339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Legitimate payment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Arrow: Left 64"/>
          <p:cNvSpPr/>
          <p:nvPr/>
        </p:nvSpPr>
        <p:spPr>
          <a:xfrm>
            <a:off x="5176765" y="4517021"/>
            <a:ext cx="2425208" cy="296409"/>
          </a:xfrm>
          <a:prstGeom prst="leftArrow">
            <a:avLst>
              <a:gd name="adj1" fmla="val 20049"/>
              <a:gd name="adj2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Arrow: Up 65"/>
          <p:cNvSpPr/>
          <p:nvPr/>
        </p:nvSpPr>
        <p:spPr>
          <a:xfrm>
            <a:off x="7500651" y="4628232"/>
            <a:ext cx="172688" cy="2775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778695" y="4666330"/>
            <a:ext cx="3262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YES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1238562" y="5757999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/>
              <a:t>NO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77834" y="711646"/>
            <a:ext cx="10664687" cy="1180237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LIST OF MODULES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Flowchart: Stored Data 10"/>
          <p:cNvSpPr/>
          <p:nvPr/>
        </p:nvSpPr>
        <p:spPr>
          <a:xfrm>
            <a:off x="397018" y="1806321"/>
            <a:ext cx="3289153" cy="899332"/>
          </a:xfrm>
          <a:prstGeom prst="flowChartOnlineStorage">
            <a:avLst/>
          </a:prstGeom>
          <a:solidFill>
            <a:srgbClr val="9900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6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 loading</a:t>
            </a:r>
            <a:endParaRPr lang="en-IN" sz="2600" b="1" dirty="0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Flowchart: Stored Data 11"/>
          <p:cNvSpPr/>
          <p:nvPr/>
        </p:nvSpPr>
        <p:spPr>
          <a:xfrm>
            <a:off x="1507455" y="2798597"/>
            <a:ext cx="3289152" cy="899332"/>
          </a:xfrm>
          <a:prstGeom prst="flowChartOnlineStorage">
            <a:avLst/>
          </a:prstGeom>
          <a:solidFill>
            <a:srgbClr val="00C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600" b="1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Class wise analysis</a:t>
            </a:r>
            <a:endParaRPr lang="en-IN" sz="2600" b="1" dirty="0">
              <a:ln w="10160">
                <a:noFill/>
                <a:prstDash val="solid"/>
              </a:ln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Flowchart: Stored Data 12"/>
          <p:cNvSpPr/>
          <p:nvPr/>
        </p:nvSpPr>
        <p:spPr>
          <a:xfrm>
            <a:off x="3013247" y="3790873"/>
            <a:ext cx="3289151" cy="899332"/>
          </a:xfrm>
          <a:prstGeom prst="flowChartOnlineStorage">
            <a:avLst/>
          </a:prstGeom>
          <a:solidFill>
            <a:srgbClr val="00CC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600" b="1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Normalizing &amp; scaling</a:t>
            </a:r>
            <a:endParaRPr lang="en-IN" sz="2600" b="1" dirty="0">
              <a:ln w="10160">
                <a:noFill/>
                <a:prstDash val="solid"/>
              </a:ln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Flowchart: Stored Data 13"/>
          <p:cNvSpPr/>
          <p:nvPr/>
        </p:nvSpPr>
        <p:spPr>
          <a:xfrm>
            <a:off x="4300367" y="4783149"/>
            <a:ext cx="3289151" cy="899332"/>
          </a:xfrm>
          <a:prstGeom prst="flowChartOnlineStorage">
            <a:avLst/>
          </a:prstGeom>
          <a:solidFill>
            <a:srgbClr val="FF66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6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Autoencoder algorithm</a:t>
            </a:r>
            <a:endParaRPr lang="en-IN" sz="26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Flowchart: Stored Data 14"/>
          <p:cNvSpPr/>
          <p:nvPr/>
        </p:nvSpPr>
        <p:spPr>
          <a:xfrm>
            <a:off x="5869260" y="5775425"/>
            <a:ext cx="3289151" cy="899332"/>
          </a:xfrm>
          <a:prstGeom prst="flowChartOnlineStorage">
            <a:avLst/>
          </a:prstGeom>
          <a:solidFill>
            <a:srgbClr val="FF66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600" b="1" dirty="0" err="1" smtClean="0">
                <a:ln w="10160">
                  <a:noFill/>
                  <a:prstDash val="solid"/>
                </a:ln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Reconstructi</a:t>
            </a:r>
            <a:r>
              <a:rPr lang="en-IN" sz="2600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-on </a:t>
            </a:r>
            <a:r>
              <a:rPr lang="en-IN" sz="2600" b="1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error</a:t>
            </a:r>
            <a:endParaRPr lang="en-IN" sz="2600" b="1" dirty="0">
              <a:ln w="10160">
                <a:noFill/>
                <a:prstDash val="solid"/>
              </a:ln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text, electronic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52" y="1806321"/>
            <a:ext cx="4200330" cy="280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31" y="145774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164039" y="4604643"/>
            <a:ext cx="3533775" cy="2114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Neural Networks for Class 10 CBSE | Aiforki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1" y="4693595"/>
            <a:ext cx="3393932" cy="19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145774"/>
            <a:ext cx="1219198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9113" y="1007035"/>
            <a:ext cx="10664687" cy="870162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AUTOENCODERS </a:t>
            </a:r>
            <a:endParaRPr lang="en-US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1950083"/>
            <a:ext cx="11534774" cy="45538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an unsupervised artificial neural 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network.</a:t>
            </a:r>
            <a:endParaRPr lang="en-US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hich 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learns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to efficiently compress and encode data then learns how to reconstruct the data back 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original input as possible.</a:t>
            </a: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IN" b="1" dirty="0" smtClean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Autoencoder, the data which moves through, isn’t mapped in a 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straight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manner</a:t>
            </a:r>
            <a:r>
              <a:rPr lang="en-IN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Three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components: an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encoder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bottleneck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a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decoder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portion.</a:t>
            </a:r>
            <a:endParaRPr lang="en-US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similar to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PCA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n w="9525">
                <a:noFill/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Applications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C6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Image Generation</a:t>
            </a:r>
            <a:endParaRPr lang="en-IN" b="1" dirty="0">
              <a:ln w="9525">
                <a:noFill/>
                <a:prstDash val="solid"/>
              </a:ln>
              <a:solidFill>
                <a:srgbClr val="FFCC6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10" y="72888"/>
            <a:ext cx="4782148" cy="78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120" y="5171011"/>
            <a:ext cx="4626606" cy="1582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8" descr="A picture containing text, electronics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12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0"/>
            <a:ext cx="12009728" cy="6755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5" y="161925"/>
            <a:ext cx="11274641" cy="7901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875" y="1258394"/>
            <a:ext cx="756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BUILDING AUTOENCODER:</a:t>
            </a:r>
            <a:endParaRPr lang="en-IN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2006637"/>
            <a:ext cx="114395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Our Autoencoder uses 4 fully connected layers with 14,7,7 and 29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neurons respectively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first two layers are used for encoder and the last two go for the decoder.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Additionally, L1 regularization will be used during training.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activation function used in our model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		1) tanh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		2) relu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4325</Words>
  <Application>WPS Presentation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Cambria</vt:lpstr>
      <vt:lpstr>Arial</vt:lpstr>
      <vt:lpstr>Verdana</vt:lpstr>
      <vt:lpstr>Georgia</vt:lpstr>
      <vt:lpstr>Tahoma</vt:lpstr>
      <vt:lpstr>Calibri</vt:lpstr>
      <vt:lpstr>Inter</vt:lpstr>
      <vt:lpstr>Corbel</vt:lpstr>
      <vt:lpstr>Microsoft YaHei</vt:lpstr>
      <vt:lpstr>Arial Unicode MS</vt:lpstr>
      <vt:lpstr>Segoe Print</vt:lpstr>
      <vt:lpstr>Depth</vt:lpstr>
      <vt:lpstr>Machine Learning Approach  For  Credit Card Fraud Detection </vt:lpstr>
      <vt:lpstr>ABSTRACT</vt:lpstr>
      <vt:lpstr>INTRODUCTION</vt:lpstr>
      <vt:lpstr>PROBLEM DEFINITION</vt:lpstr>
      <vt:lpstr>PROPOSED METHODOLOGY</vt:lpstr>
      <vt:lpstr>ARCHITECTURE DIAGRAM</vt:lpstr>
      <vt:lpstr>LIST OF MODULES</vt:lpstr>
      <vt:lpstr>AUTOENCODERS </vt:lpstr>
      <vt:lpstr>MODULE IMPLEMENTATION</vt:lpstr>
      <vt:lpstr>MODULE IMPLEMENTATION</vt:lpstr>
      <vt:lpstr>RECONSTRUCTION ERROR</vt:lpstr>
      <vt:lpstr>MODULE IMPLEMENTATION</vt:lpstr>
      <vt:lpstr>MODULE IMPLEMENTATION</vt:lpstr>
      <vt:lpstr>CONCLUSION</vt:lpstr>
      <vt:lpstr>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google1580217423</cp:lastModifiedBy>
  <cp:revision>25</cp:revision>
  <dcterms:created xsi:type="dcterms:W3CDTF">2021-10-09T06:55:00Z</dcterms:created>
  <dcterms:modified xsi:type="dcterms:W3CDTF">2022-12-02T15:33:33Z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947E1AE7189A451AB3D5A28030D7AA13</vt:lpwstr>
  </property>
  <property fmtid="{D5CDD505-2E9C-101B-9397-08002B2CF9AE}" pid="3" name="KSOProductBuildVer">
    <vt:lpwstr>1033-11.2.0.11214</vt:lpwstr>
  </property>
</Properties>
</file>