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9.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7.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7" r:id="rId15"/>
    <p:sldId id="278" r:id="rId16"/>
    <p:sldId id="279" r:id="rId17"/>
    <p:sldId id="280" r:id="rId18"/>
    <p:sldId id="281" r:id="rId19"/>
    <p:sldId id="282" r:id="rId20"/>
    <p:sldId id="283" r:id="rId21"/>
    <p:sldId id="284" r:id="rId22"/>
    <p:sldId id="285" r:id="rId23"/>
    <p:sldId id="286" r:id="rId24"/>
    <p:sldId id="287" r:id="rId2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67246" autoAdjust="0"/>
  </p:normalViewPr>
  <p:slideViewPr>
    <p:cSldViewPr snapToGrid="0">
      <p:cViewPr varScale="1">
        <p:scale>
          <a:sx n="37" d="100"/>
          <a:sy n="37" d="100"/>
        </p:scale>
        <p:origin x="37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a:spLocks noGrp="1" noRot="1" noChangeAspect="1"/>
          </p:cNvSpPr>
          <p:nvPr>
            <p:ph type="sldImg"/>
          </p:nvPr>
        </p:nvSpPr>
        <p:spPr>
          <a:prstGeom prst="rect">
            <a:avLst/>
          </a:prstGeom>
        </p:spPr>
        <p:txBody>
          <a:bodyPr/>
          <a:lstStyle/>
          <a:p>
            <a:endParaRPr/>
          </a:p>
        </p:txBody>
      </p:sp>
      <p:sp>
        <p:nvSpPr>
          <p:cNvPr id="153" name="Shape 153"/>
          <p:cNvSpPr>
            <a:spLocks noGrp="1"/>
          </p:cNvSpPr>
          <p:nvPr>
            <p:ph type="body" sz="quarter" idx="1"/>
          </p:nvPr>
        </p:nvSpPr>
        <p:spPr>
          <a:prstGeom prst="rect">
            <a:avLst/>
          </a:prstGeom>
        </p:spPr>
        <p:txBody>
          <a:bodyPr/>
          <a:lstStyle/>
          <a:p>
            <a:pPr marL="114300" indent="-114300" defTabSz="914400">
              <a:buSzPct val="100000"/>
              <a:buChar char="•"/>
              <a:defRPr sz="1200"/>
            </a:pPr>
            <a:r>
              <a:t>The questions that we try to answer this lecture are:</a:t>
            </a:r>
          </a:p>
          <a:p>
            <a:pPr marL="114300" indent="-114300" defTabSz="914400">
              <a:defRPr sz="1200" i="1">
                <a:latin typeface="Arial"/>
                <a:ea typeface="Arial"/>
                <a:cs typeface="Arial"/>
                <a:sym typeface="Arial"/>
              </a:defRPr>
            </a:pPr>
            <a:r>
              <a:t>	What is a distributed system, why should we bother to construct systems in a distributed fashion and what are the key properties of a distributed system?</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 name="Shape 689"/>
          <p:cNvSpPr>
            <a:spLocks noGrp="1" noRot="1" noChangeAspect="1"/>
          </p:cNvSpPr>
          <p:nvPr>
            <p:ph type="sldImg"/>
          </p:nvPr>
        </p:nvSpPr>
        <p:spPr>
          <a:prstGeom prst="rect">
            <a:avLst/>
          </a:prstGeom>
        </p:spPr>
        <p:txBody>
          <a:bodyPr/>
          <a:lstStyle/>
          <a:p>
            <a:endParaRPr/>
          </a:p>
        </p:txBody>
      </p:sp>
      <p:sp>
        <p:nvSpPr>
          <p:cNvPr id="690" name="Shape 690"/>
          <p:cNvSpPr>
            <a:spLocks noGrp="1"/>
          </p:cNvSpPr>
          <p:nvPr>
            <p:ph type="body" sz="quarter" idx="1"/>
          </p:nvPr>
        </p:nvSpPr>
        <p:spPr>
          <a:prstGeom prst="rect">
            <a:avLst/>
          </a:prstGeom>
        </p:spPr>
        <p:txBody>
          <a:bodyPr/>
          <a:lstStyle>
            <a:lvl1pPr marL="114300" indent="-114300" defTabSz="914400">
              <a:buSzPct val="100000"/>
              <a:buChar char="•"/>
              <a:defRPr sz="1200"/>
            </a:lvl1pPr>
          </a:lstStyle>
          <a:p>
            <a:r>
              <a:t>Internet is the largest distributed system in the world.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Shape 792"/>
          <p:cNvSpPr>
            <a:spLocks noGrp="1" noRot="1" noChangeAspect="1"/>
          </p:cNvSpPr>
          <p:nvPr>
            <p:ph type="sldImg"/>
          </p:nvPr>
        </p:nvSpPr>
        <p:spPr>
          <a:prstGeom prst="rect">
            <a:avLst/>
          </a:prstGeom>
        </p:spPr>
        <p:txBody>
          <a:bodyPr/>
          <a:lstStyle/>
          <a:p>
            <a:endParaRPr/>
          </a:p>
        </p:txBody>
      </p:sp>
      <p:sp>
        <p:nvSpPr>
          <p:cNvPr id="793" name="Shape 793"/>
          <p:cNvSpPr>
            <a:spLocks noGrp="1"/>
          </p:cNvSpPr>
          <p:nvPr>
            <p:ph type="body" sz="quarter" idx="1"/>
          </p:nvPr>
        </p:nvSpPr>
        <p:spPr>
          <a:prstGeom prst="rect">
            <a:avLst/>
          </a:prstGeom>
        </p:spPr>
        <p:txBody>
          <a:bodyPr/>
          <a:lstStyle/>
          <a:p>
            <a:pPr marL="114300" indent="-114300" defTabSz="914400">
              <a:spcBef>
                <a:spcPts val="300"/>
              </a:spcBef>
              <a:buSzPct val="100000"/>
              <a:buChar char="•"/>
              <a:defRPr sz="1100"/>
            </a:pPr>
            <a:r>
              <a:rPr dirty="0"/>
              <a:t>A Web browser is a user interface to the world´s biggest distributed system, the Internet.</a:t>
            </a:r>
          </a:p>
          <a:p>
            <a:pPr marL="114300" indent="-114300" defTabSz="914400">
              <a:spcBef>
                <a:spcPts val="300"/>
              </a:spcBef>
              <a:buSzPct val="100000"/>
              <a:buChar char="•"/>
              <a:defRPr sz="1100"/>
            </a:pPr>
            <a:r>
              <a:rPr dirty="0"/>
              <a:t>A Web page includes links to other Web pages. These links are specified as URLs.</a:t>
            </a:r>
          </a:p>
          <a:p>
            <a:pPr marL="114300" indent="-114300" defTabSz="914400">
              <a:spcBef>
                <a:spcPts val="300"/>
              </a:spcBef>
              <a:buSzPct val="100000"/>
              <a:buChar char="•"/>
              <a:defRPr sz="1100"/>
            </a:pPr>
            <a:r>
              <a:rPr dirty="0"/>
              <a:t>An URL is the name of a protocol (ftp, http, etc.), the name of a site (gateway1.cse.cuhk.edu.hk) and the name of a file.</a:t>
            </a:r>
          </a:p>
          <a:p>
            <a:pPr marL="114300" indent="-114300" defTabSz="914400">
              <a:spcBef>
                <a:spcPts val="300"/>
              </a:spcBef>
              <a:buSzPct val="100000"/>
              <a:buChar char="•"/>
              <a:defRPr sz="1100"/>
            </a:pPr>
            <a:r>
              <a:rPr dirty="0"/>
              <a:t>To follow a link to a remote Web page, your Web browser </a:t>
            </a:r>
          </a:p>
          <a:p>
            <a:pPr marL="622300" lvl="1" indent="-165100" defTabSz="914400">
              <a:spcBef>
                <a:spcPts val="300"/>
              </a:spcBef>
              <a:buSzPct val="100000"/>
              <a:buFont typeface="Arial"/>
              <a:buChar char="–"/>
              <a:defRPr sz="1100"/>
            </a:pPr>
            <a:r>
              <a:rPr dirty="0"/>
              <a:t>talks to the local name server to resolve the symbolic site name into an IP address (137.189.89.153).</a:t>
            </a:r>
          </a:p>
          <a:p>
            <a:pPr marL="622300" lvl="1" indent="-165100" defTabSz="914400">
              <a:spcBef>
                <a:spcPts val="300"/>
              </a:spcBef>
              <a:buSzPct val="100000"/>
              <a:buFont typeface="Arial"/>
              <a:buChar char="–"/>
              <a:defRPr sz="1100"/>
            </a:pPr>
            <a:r>
              <a:rPr dirty="0"/>
              <a:t>talks to the http daemon running on that web site and requests the delivery of the Web page addressed by the URL.</a:t>
            </a:r>
          </a:p>
          <a:p>
            <a:pPr marL="114300" indent="-114300" defTabSz="914400">
              <a:spcBef>
                <a:spcPts val="300"/>
              </a:spcBef>
              <a:buSzPct val="100000"/>
              <a:buChar char="•"/>
              <a:defRPr sz="1100"/>
            </a:pPr>
            <a:r>
              <a:rPr dirty="0"/>
              <a:t>To obtain a file from a remote ftp site, your Web browser</a:t>
            </a:r>
          </a:p>
          <a:p>
            <a:pPr marL="622300" lvl="1" indent="-165100" defTabSz="914400">
              <a:spcBef>
                <a:spcPts val="300"/>
              </a:spcBef>
              <a:buSzPct val="100000"/>
              <a:buFont typeface="Arial"/>
              <a:buChar char="–"/>
              <a:defRPr sz="1100"/>
            </a:pPr>
            <a:r>
              <a:rPr dirty="0"/>
              <a:t> resolves the site name with the local name server</a:t>
            </a:r>
          </a:p>
          <a:p>
            <a:pPr marL="622300" lvl="1" indent="-165100" defTabSz="914400">
              <a:spcBef>
                <a:spcPts val="300"/>
              </a:spcBef>
              <a:buSzPct val="100000"/>
              <a:buFont typeface="Arial"/>
              <a:buChar char="–"/>
              <a:defRPr sz="1100"/>
            </a:pPr>
            <a:r>
              <a:rPr dirty="0"/>
              <a:t>talks to the ftp daemon running on that site and performs an anonymous login.</a:t>
            </a:r>
          </a:p>
          <a:p>
            <a:pPr marL="622300" lvl="1" indent="-165100" defTabSz="914400">
              <a:spcBef>
                <a:spcPts val="300"/>
              </a:spcBef>
              <a:buSzPct val="100000"/>
              <a:buFont typeface="Arial"/>
              <a:buChar char="–"/>
              <a:defRPr sz="1100"/>
            </a:pPr>
            <a:r>
              <a:rPr dirty="0"/>
              <a:t>switches the daemon into an appropriate transfer mode and </a:t>
            </a:r>
          </a:p>
          <a:p>
            <a:pPr marL="622300" lvl="1" indent="-165100" defTabSz="914400">
              <a:spcBef>
                <a:spcPts val="300"/>
              </a:spcBef>
              <a:buSzPct val="100000"/>
              <a:buFont typeface="Arial"/>
              <a:buChar char="–"/>
              <a:defRPr sz="1100"/>
            </a:pPr>
            <a:r>
              <a:rPr dirty="0"/>
              <a:t>obtains the file addressed by the file addressed in the URL.</a:t>
            </a:r>
          </a:p>
          <a:p>
            <a:pPr marL="114300" indent="-114300" defTabSz="914400">
              <a:spcBef>
                <a:spcPts val="300"/>
              </a:spcBef>
              <a:buSzPct val="100000"/>
              <a:buChar char="•"/>
              <a:defRPr sz="1100"/>
            </a:pPr>
            <a:r>
              <a:rPr dirty="0"/>
              <a:t>To send an e-mail, your Web browser </a:t>
            </a:r>
          </a:p>
          <a:p>
            <a:pPr marL="622300" lvl="1" indent="-165100" defTabSz="914400">
              <a:spcBef>
                <a:spcPts val="300"/>
              </a:spcBef>
              <a:buSzPct val="100000"/>
              <a:buFont typeface="Arial"/>
              <a:buChar char="–"/>
              <a:defRPr sz="1100"/>
            </a:pPr>
            <a:r>
              <a:rPr dirty="0"/>
              <a:t>opens a new dialog window where you can enter the addressee(s) and the e-mail text </a:t>
            </a:r>
          </a:p>
          <a:p>
            <a:pPr marL="622300" lvl="1" indent="-165100" defTabSz="914400">
              <a:spcBef>
                <a:spcPts val="300"/>
              </a:spcBef>
              <a:buSzPct val="100000"/>
              <a:buFont typeface="Arial"/>
              <a:buChar char="–"/>
              <a:defRPr sz="1100"/>
            </a:pPr>
            <a:r>
              <a:rPr dirty="0"/>
              <a:t>talks to the local </a:t>
            </a:r>
            <a:r>
              <a:rPr dirty="0" err="1"/>
              <a:t>sendmail</a:t>
            </a:r>
            <a:r>
              <a:rPr dirty="0"/>
              <a:t> daemon to have it delivering the e-mail to the </a:t>
            </a:r>
            <a:r>
              <a:rPr dirty="0" err="1"/>
              <a:t>sendmail</a:t>
            </a:r>
            <a:r>
              <a:rPr dirty="0"/>
              <a:t> daemons on the sites of your addressees.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 name="Shape 892"/>
          <p:cNvSpPr>
            <a:spLocks noGrp="1" noRot="1" noChangeAspect="1"/>
          </p:cNvSpPr>
          <p:nvPr>
            <p:ph type="sldImg"/>
          </p:nvPr>
        </p:nvSpPr>
        <p:spPr>
          <a:xfrm>
            <a:off x="381000" y="685800"/>
            <a:ext cx="6096000" cy="3429000"/>
          </a:xfrm>
          <a:prstGeom prst="rect">
            <a:avLst/>
          </a:prstGeom>
        </p:spPr>
        <p:txBody>
          <a:bodyPr/>
          <a:lstStyle/>
          <a:p>
            <a:endParaRPr/>
          </a:p>
        </p:txBody>
      </p:sp>
      <p:sp>
        <p:nvSpPr>
          <p:cNvPr id="893" name="Shape 893"/>
          <p:cNvSpPr>
            <a:spLocks noGrp="1"/>
          </p:cNvSpPr>
          <p:nvPr>
            <p:ph type="body" sz="quarter" idx="1"/>
          </p:nvPr>
        </p:nvSpPr>
        <p:spPr>
          <a:prstGeom prst="rect">
            <a:avLst/>
          </a:prstGeom>
        </p:spPr>
        <p:txBody>
          <a:bodyPr/>
          <a:lstStyle>
            <a:lvl1pPr marL="114300" indent="-114300" defTabSz="914400">
              <a:buSzPct val="100000"/>
              <a:buChar char="•"/>
              <a:defRPr sz="1200"/>
            </a:lvl1pPr>
          </a:lstStyle>
          <a:p>
            <a:r>
              <a:t>Mobile and ubiquitous computer extend the access of Internet and distributed system architecture from wire-line connections to wireless connections.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 name="Shape 897"/>
          <p:cNvSpPr>
            <a:spLocks noGrp="1" noRot="1" noChangeAspect="1"/>
          </p:cNvSpPr>
          <p:nvPr>
            <p:ph type="sldImg"/>
          </p:nvPr>
        </p:nvSpPr>
        <p:spPr>
          <a:prstGeom prst="rect">
            <a:avLst/>
          </a:prstGeom>
        </p:spPr>
        <p:txBody>
          <a:bodyPr/>
          <a:lstStyle/>
          <a:p>
            <a:endParaRPr/>
          </a:p>
        </p:txBody>
      </p:sp>
      <p:sp>
        <p:nvSpPr>
          <p:cNvPr id="898" name="Shape 898"/>
          <p:cNvSpPr>
            <a:spLocks noGrp="1"/>
          </p:cNvSpPr>
          <p:nvPr>
            <p:ph type="body" sz="quarter" idx="1"/>
          </p:nvPr>
        </p:nvSpPr>
        <p:spPr>
          <a:prstGeom prst="rect">
            <a:avLst/>
          </a:prstGeom>
        </p:spPr>
        <p:txBody>
          <a:bodyPr/>
          <a:lstStyle/>
          <a:p>
            <a:pPr marL="101600" indent="-101600" defTabSz="914400">
              <a:spcBef>
                <a:spcPts val="300"/>
              </a:spcBef>
              <a:buSzPct val="100000"/>
              <a:buChar char="•"/>
              <a:defRPr sz="1100"/>
            </a:pPr>
            <a:r>
              <a:t>Why do we bother about constructing distributed systems? Constructing a centralized system appears to be much easier!</a:t>
            </a:r>
          </a:p>
          <a:p>
            <a:pPr marL="101600" indent="-101600" defTabSz="914400">
              <a:spcBef>
                <a:spcPts val="300"/>
              </a:spcBef>
              <a:buSzPct val="100000"/>
              <a:buChar char="•"/>
              <a:defRPr sz="1100"/>
            </a:pPr>
            <a:r>
              <a:t>Some properties of a distributed system cannot be achieved by a centralized system. It is worthwhile to keep these properties in mind during the design or assessment of a distributed system.</a:t>
            </a:r>
          </a:p>
          <a:p>
            <a:pPr marL="101600" indent="-101600" defTabSz="914400">
              <a:spcBef>
                <a:spcPts val="300"/>
              </a:spcBef>
              <a:buSzPct val="100000"/>
              <a:buChar char="•"/>
              <a:defRPr sz="1100"/>
            </a:pPr>
            <a:r>
              <a:t>Heterogeneity: I can access all the documents that are available on the Internet, even though the documents are located in different type of machines.</a:t>
            </a:r>
          </a:p>
          <a:p>
            <a:pPr marL="101600" indent="-101600" defTabSz="914400">
              <a:spcBef>
                <a:spcPts val="300"/>
              </a:spcBef>
              <a:buSzPct val="100000"/>
              <a:buChar char="•"/>
              <a:defRPr sz="1100"/>
            </a:pPr>
            <a:r>
              <a:t>Openness: I have credit cards from Hang Seng Bank and Wells Fargo Bank in U.S.A. and can use them at each others tellers. These banks, however, would never develop a common centralized teller system. It is because their systems are open and interoperable that I have this flexibility.</a:t>
            </a:r>
          </a:p>
          <a:p>
            <a:pPr marL="101600" indent="-101600" defTabSz="914400">
              <a:spcBef>
                <a:spcPts val="300"/>
              </a:spcBef>
              <a:buSzPct val="100000"/>
              <a:buChar char="•"/>
              <a:defRPr sz="1100"/>
            </a:pPr>
            <a:r>
              <a:t>Security: I want to purchase products in e-Commerce.  I don’t want other people to steal my credit card number.</a:t>
            </a:r>
          </a:p>
          <a:p>
            <a:pPr marL="101600" indent="-101600" defTabSz="914400">
              <a:spcBef>
                <a:spcPts val="300"/>
              </a:spcBef>
              <a:buSzPct val="100000"/>
              <a:buChar char="•"/>
              <a:defRPr sz="1100"/>
            </a:pPr>
            <a:r>
              <a:t>Scalability: Distributed systems, such as the Internet, grow each day to accommodate more users and to withstand higher load. (Hong Kong stock trading broker is on-line and you can open accounts and do on-line trading from home PC).</a:t>
            </a:r>
          </a:p>
          <a:p>
            <a:pPr marL="101600" indent="-101600" defTabSz="914400">
              <a:spcBef>
                <a:spcPts val="300"/>
              </a:spcBef>
              <a:buSzPct val="100000"/>
              <a:buChar char="•"/>
              <a:defRPr sz="1100"/>
            </a:pPr>
            <a:r>
              <a:t>Failure Handling: Two (distributed) account databases are managed by the bank to quickly recover from a break-down.</a:t>
            </a:r>
          </a:p>
          <a:p>
            <a:pPr marL="101600" indent="-101600" defTabSz="914400">
              <a:spcBef>
                <a:spcPts val="300"/>
              </a:spcBef>
              <a:buSzPct val="100000"/>
              <a:buChar char="•"/>
              <a:defRPr sz="1100"/>
            </a:pPr>
            <a:r>
              <a:t>Concurrency: Multiple database users can concurrently access and update data in a distributed database system. The database system preserves integrity against concurrent updates and users perceive the database as their own copy. They are, however, able to see each others changes after they have been completed.</a:t>
            </a:r>
          </a:p>
          <a:p>
            <a:pPr marL="101600" indent="-101600" defTabSz="914400">
              <a:spcBef>
                <a:spcPts val="300"/>
              </a:spcBef>
              <a:buSzPct val="100000"/>
              <a:buChar char="•"/>
              <a:defRPr sz="1100"/>
            </a:pPr>
            <a:r>
              <a:t>Transparency: When using a distributed system it appears to users as if it were centralized.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 name="Shape 937"/>
          <p:cNvSpPr>
            <a:spLocks noGrp="1" noRot="1" noChangeAspect="1"/>
          </p:cNvSpPr>
          <p:nvPr>
            <p:ph type="sldImg"/>
          </p:nvPr>
        </p:nvSpPr>
        <p:spPr>
          <a:prstGeom prst="rect">
            <a:avLst/>
          </a:prstGeom>
        </p:spPr>
        <p:txBody>
          <a:bodyPr/>
          <a:lstStyle/>
          <a:p>
            <a:endParaRPr/>
          </a:p>
        </p:txBody>
      </p:sp>
      <p:sp>
        <p:nvSpPr>
          <p:cNvPr id="938" name="Shape 938"/>
          <p:cNvSpPr>
            <a:spLocks noGrp="1"/>
          </p:cNvSpPr>
          <p:nvPr>
            <p:ph type="body" sz="quarter" idx="1"/>
          </p:nvPr>
        </p:nvSpPr>
        <p:spPr>
          <a:prstGeom prst="rect">
            <a:avLst/>
          </a:prstGeom>
        </p:spPr>
        <p:txBody>
          <a:bodyPr/>
          <a:lstStyle/>
          <a:p>
            <a:pPr marL="114300" indent="-114300" defTabSz="914400">
              <a:buSzPct val="100000"/>
              <a:buChar char="•"/>
              <a:defRPr sz="1200"/>
            </a:pPr>
            <a:r>
              <a:t>According to the </a:t>
            </a:r>
            <a:r>
              <a:rPr i="1">
                <a:latin typeface="Arial"/>
                <a:ea typeface="Arial"/>
                <a:cs typeface="Arial"/>
                <a:sym typeface="Arial"/>
              </a:rPr>
              <a:t>Fundamentals of Software Engineering</a:t>
            </a:r>
            <a:r>
              <a:t> book by Ghezzi et. al., software engineering principles include (1) Rigor and Formality (2) Separation of Concerns (3) Modularity (4) Abstraction (5) Anticipation of Change (6) Generality and (7) Incrementality.</a:t>
            </a:r>
          </a:p>
          <a:p>
            <a:pPr marL="114300" indent="-114300" defTabSz="914400">
              <a:buSzPct val="100000"/>
              <a:buChar char="•"/>
              <a:defRPr sz="1200"/>
            </a:pPr>
            <a:r>
              <a:t>Specific issues need to be resolved for the design of software for distributed systems.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 name="Shape 942"/>
          <p:cNvSpPr>
            <a:spLocks noGrp="1" noRot="1" noChangeAspect="1"/>
          </p:cNvSpPr>
          <p:nvPr>
            <p:ph type="sldImg"/>
          </p:nvPr>
        </p:nvSpPr>
        <p:spPr>
          <a:prstGeom prst="rect">
            <a:avLst/>
          </a:prstGeom>
        </p:spPr>
        <p:txBody>
          <a:bodyPr/>
          <a:lstStyle/>
          <a:p>
            <a:endParaRPr/>
          </a:p>
        </p:txBody>
      </p:sp>
      <p:sp>
        <p:nvSpPr>
          <p:cNvPr id="943" name="Shape 943"/>
          <p:cNvSpPr>
            <a:spLocks noGrp="1"/>
          </p:cNvSpPr>
          <p:nvPr>
            <p:ph type="body" sz="quarter" idx="1"/>
          </p:nvPr>
        </p:nvSpPr>
        <p:spPr>
          <a:prstGeom prst="rect">
            <a:avLst/>
          </a:prstGeom>
        </p:spPr>
        <p:txBody>
          <a:bodyPr/>
          <a:lstStyle/>
          <a:p>
            <a:pPr marL="114300" indent="-114300" defTabSz="914400">
              <a:buSzPct val="100000"/>
              <a:buChar char="•"/>
              <a:defRPr sz="1200"/>
            </a:pPr>
            <a:r>
              <a:t>Name: names that can be interpreted by users or by programs</a:t>
            </a:r>
          </a:p>
          <a:p>
            <a:pPr marL="114300" indent="-114300" defTabSz="914400">
              <a:buSzPct val="100000"/>
              <a:buChar char="•"/>
              <a:defRPr sz="1200"/>
            </a:pPr>
            <a:r>
              <a:t>Identifier: names that can be interpreted or used only by programs. At each name translation step, a name or identifier is mapped to a lower-level identifier that can be used to specify a resource when communicating with some software component, until a communication id is produced that is acceptable to the communication subsystem, and that is used to transmit a request to a resource manager.</a:t>
            </a:r>
          </a:p>
          <a:p>
            <a:pPr marL="114300" indent="-114300" defTabSz="914400">
              <a:buSzPct val="100000"/>
              <a:buChar char="•"/>
              <a:defRPr sz="1200"/>
            </a:pPr>
            <a:r>
              <a:t>Names having some hierarchical structure</a:t>
            </a:r>
          </a:p>
          <a:p>
            <a:pPr lvl="1" indent="457200" defTabSz="914400">
              <a:defRPr sz="1200"/>
            </a:pPr>
            <a:r>
              <a:t>representing an internal hierarchic name space (/etc/passwd)</a:t>
            </a:r>
          </a:p>
          <a:p>
            <a:pPr lvl="1" indent="457200" defTabSz="914400">
              <a:defRPr sz="1200"/>
            </a:pPr>
            <a:r>
              <a:t>organizational hierarchy (cse.cuhk.edu.hk)</a:t>
            </a:r>
          </a:p>
          <a:p>
            <a:pPr lvl="1" indent="457200" defTabSz="914400">
              <a:defRPr sz="1200"/>
            </a:pPr>
            <a:r>
              <a:t>a flat set of numeric or symbolic identifier</a:t>
            </a:r>
          </a:p>
          <a:p>
            <a:pPr marL="114300" indent="-114300" defTabSz="914400">
              <a:defRPr sz="1200" i="1">
                <a:latin typeface="Arial"/>
                <a:ea typeface="Arial"/>
                <a:cs typeface="Arial"/>
                <a:sym typeface="Arial"/>
              </a:defRPr>
            </a:pPr>
            <a:r>
              <a:t>  advantages: each part of a name is resolved relative to a separate context, and the same name may be used with different meaning in different context</a:t>
            </a:r>
          </a:p>
          <a:p>
            <a:pPr marL="114300" indent="-114300" defTabSz="914400">
              <a:buSzPct val="100000"/>
              <a:buChar char="•"/>
              <a:defRPr sz="1200"/>
            </a:pPr>
            <a:r>
              <a:t>Names are always resolved relative to some context.  Contexts are represented by name tables or databases.  In the case of file systems, each directory represents a context.  To resolve a name, we must supply the context and the name.  A name service accepts requests for the translation of names or identifiers in one name space to identifier in some other space.  It also handles name registration, deletion, and provides up-to-date information.</a:t>
            </a:r>
          </a:p>
          <a:p>
            <a:pPr marL="114300" indent="-114300" defTabSz="914400">
              <a:buSzPct val="100000"/>
              <a:buChar char="•"/>
              <a:defRPr sz="1200"/>
            </a:pPr>
            <a:r>
              <a:t>Naming schemes can be designed to protect the resources from unauthorized access.  Each id is chosen so that it is hard to reproduce, and their client’s authority is being checked by the naming service.  Ids which meet this requirement are known as </a:t>
            </a:r>
            <a:r>
              <a:rPr i="1">
                <a:latin typeface="Arial"/>
                <a:ea typeface="Arial"/>
                <a:cs typeface="Arial"/>
                <a:sym typeface="Arial"/>
              </a:rPr>
              <a:t>capabilities</a:t>
            </a:r>
            <a:r>
              <a: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 name="Shape 947"/>
          <p:cNvSpPr>
            <a:spLocks noGrp="1" noRot="1" noChangeAspect="1"/>
          </p:cNvSpPr>
          <p:nvPr>
            <p:ph type="sldImg"/>
          </p:nvPr>
        </p:nvSpPr>
        <p:spPr>
          <a:prstGeom prst="rect">
            <a:avLst/>
          </a:prstGeom>
        </p:spPr>
        <p:txBody>
          <a:bodyPr/>
          <a:lstStyle/>
          <a:p>
            <a:endParaRPr/>
          </a:p>
        </p:txBody>
      </p:sp>
      <p:sp>
        <p:nvSpPr>
          <p:cNvPr id="948" name="Shape 948"/>
          <p:cNvSpPr>
            <a:spLocks noGrp="1"/>
          </p:cNvSpPr>
          <p:nvPr>
            <p:ph type="body" sz="quarter" idx="1"/>
          </p:nvPr>
        </p:nvSpPr>
        <p:spPr>
          <a:prstGeom prst="rect">
            <a:avLst/>
          </a:prstGeom>
        </p:spPr>
        <p:txBody>
          <a:bodyPr/>
          <a:lstStyle/>
          <a:p>
            <a:pPr marL="114300" indent="-114300" defTabSz="914400">
              <a:buSzPct val="100000"/>
              <a:buChar char="•"/>
              <a:defRPr sz="1200"/>
            </a:pPr>
            <a:r>
              <a:rPr dirty="0"/>
              <a:t>Synchronization prevent sending or receiving process from continuing until the other process makes an action that frees it.</a:t>
            </a:r>
          </a:p>
          <a:p>
            <a:pPr marL="114300" indent="-114300" defTabSz="914400">
              <a:buSzPct val="100000"/>
              <a:buChar char="•"/>
              <a:defRPr sz="1200"/>
            </a:pPr>
            <a:r>
              <a:rPr dirty="0"/>
              <a:t>Each message-passing action involves the transmission by the sending process of a set of data values (a message) through a specified communication mechanism (a channel or port) and the acceptance by the receiving process of a message.</a:t>
            </a:r>
          </a:p>
          <a:p>
            <a:pPr marL="114300" indent="-114300" defTabSz="914400">
              <a:buSzPct val="100000"/>
              <a:buChar char="•"/>
              <a:defRPr sz="1200"/>
            </a:pPr>
            <a:r>
              <a:rPr dirty="0"/>
              <a:t>Synchronous (blocking) means that the sender waits after transmitting a message until the receiver has performed a receive operation.</a:t>
            </a:r>
          </a:p>
          <a:p>
            <a:pPr marL="114300" indent="-114300" defTabSz="914400">
              <a:buSzPct val="100000"/>
              <a:buChar char="•"/>
              <a:defRPr sz="1200"/>
            </a:pPr>
            <a:r>
              <a:rPr dirty="0"/>
              <a:t>Asynchronous (non-blocking) means that the message is placed in a queue of messages waiting for the receiver to accept them and the sending process can proceed immediately.</a:t>
            </a:r>
          </a:p>
          <a:p>
            <a:pPr marL="114300" indent="-114300" defTabSz="914400">
              <a:buSzPct val="100000"/>
              <a:buChar char="•"/>
              <a:defRPr sz="1200"/>
            </a:pPr>
            <a:r>
              <a:rPr dirty="0"/>
              <a:t>Distributed systems can be designed entirely in terms of message-passing, but there are certain useful communication patterns (collective of primitives for high-level operations).</a:t>
            </a:r>
          </a:p>
          <a:p>
            <a:pPr marL="114300" indent="-114300" defTabSz="914400">
              <a:buSzPct val="100000"/>
              <a:buChar char="•"/>
              <a:defRPr sz="1200"/>
            </a:pPr>
            <a:r>
              <a:rPr dirty="0"/>
              <a:t>Client-server communication model is for service provision: 1. Transmission of a request from a client to a server; 2. Execution of the request by the server; 3. Transmission of a reply to the client.</a:t>
            </a:r>
          </a:p>
          <a:p>
            <a:pPr marL="114300" indent="-114300" defTabSz="914400">
              <a:buSzPct val="100000"/>
              <a:buChar char="•"/>
              <a:defRPr sz="1200"/>
            </a:pPr>
            <a:r>
              <a:rPr dirty="0"/>
              <a:t>Function shipping: the server acts as an execution environment and interpreter for programs, and clients transmit sequences of instructions for interpretation (e.g., PostScript files sent to printer).</a:t>
            </a:r>
          </a:p>
          <a:p>
            <a:pPr marL="114300" indent="-114300" defTabSz="914400">
              <a:buSzPct val="100000"/>
              <a:buChar char="•"/>
              <a:defRPr sz="1200"/>
            </a:pPr>
            <a:r>
              <a:rPr dirty="0"/>
              <a:t>Multicasting: sending a message to the members of a specified group of processes. Multicasting examples: locating an object, fault tolerance, and multiple update.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 name="Shape 965"/>
          <p:cNvSpPr>
            <a:spLocks noGrp="1" noRot="1" noChangeAspect="1"/>
          </p:cNvSpPr>
          <p:nvPr>
            <p:ph type="sldImg"/>
          </p:nvPr>
        </p:nvSpPr>
        <p:spPr>
          <a:xfrm>
            <a:off x="381000" y="685800"/>
            <a:ext cx="6096000" cy="3429000"/>
          </a:xfrm>
          <a:prstGeom prst="rect">
            <a:avLst/>
          </a:prstGeom>
        </p:spPr>
        <p:txBody>
          <a:bodyPr/>
          <a:lstStyle/>
          <a:p>
            <a:endParaRPr/>
          </a:p>
        </p:txBody>
      </p:sp>
      <p:sp>
        <p:nvSpPr>
          <p:cNvPr id="966" name="Shape 966"/>
          <p:cNvSpPr>
            <a:spLocks noGrp="1"/>
          </p:cNvSpPr>
          <p:nvPr>
            <p:ph type="body" sz="quarter" idx="1"/>
          </p:nvPr>
        </p:nvSpPr>
        <p:spPr>
          <a:prstGeom prst="rect">
            <a:avLst/>
          </a:prstGeom>
        </p:spPr>
        <p:txBody>
          <a:bodyPr/>
          <a:lstStyle/>
          <a:p>
            <a:pPr marL="114300" indent="-114300" defTabSz="914400">
              <a:buSzPct val="100000"/>
              <a:buChar char="•"/>
              <a:defRPr sz="1200"/>
            </a:pPr>
            <a:r>
              <a:t>Middleware provides run-time support for programming language, such as interpreters and libraries</a:t>
            </a:r>
          </a:p>
          <a:p>
            <a:pPr marL="114300" indent="-114300" defTabSz="914400">
              <a:buSzPct val="100000"/>
              <a:buChar char="•"/>
              <a:defRPr sz="1200"/>
            </a:pPr>
            <a:r>
              <a:t>OS is the main system software to manage basic resources and to provide user and application services:</a:t>
            </a:r>
          </a:p>
          <a:p>
            <a:pPr marL="114300" indent="-114300" defTabSz="914400">
              <a:buSzPct val="100000"/>
              <a:buChar char="•"/>
              <a:defRPr sz="1200"/>
            </a:pPr>
            <a:r>
              <a:t>Basic resource management:</a:t>
            </a:r>
          </a:p>
          <a:p>
            <a:pPr lvl="1" indent="457200" defTabSz="914400">
              <a:defRPr sz="1200"/>
            </a:pPr>
            <a:r>
              <a:t>- memory allocation and protection</a:t>
            </a:r>
          </a:p>
          <a:p>
            <a:pPr lvl="1" indent="457200" defTabSz="914400">
              <a:defRPr sz="1200"/>
            </a:pPr>
            <a:r>
              <a:t>- process creation and processor scheduling</a:t>
            </a:r>
          </a:p>
          <a:p>
            <a:pPr lvl="1" indent="457200" defTabSz="914400">
              <a:defRPr sz="1200"/>
            </a:pPr>
            <a:r>
              <a:t>- peripheral device handling</a:t>
            </a:r>
          </a:p>
          <a:p>
            <a:pPr marL="114300" indent="-114300" defTabSz="914400">
              <a:buSzPct val="100000"/>
              <a:buChar char="•"/>
              <a:defRPr sz="1200"/>
            </a:pPr>
            <a:r>
              <a:t>User and application services:</a:t>
            </a:r>
          </a:p>
          <a:p>
            <a:pPr lvl="1" indent="457200" defTabSz="914400">
              <a:defRPr sz="1200"/>
            </a:pPr>
            <a:r>
              <a:t>- user authentication and access control (e.g., login facilities)</a:t>
            </a:r>
          </a:p>
          <a:p>
            <a:pPr lvl="1" indent="457200" defTabSz="914400">
              <a:defRPr sz="1200"/>
            </a:pPr>
            <a:r>
              <a:t>- file management and file access facilities</a:t>
            </a:r>
          </a:p>
          <a:p>
            <a:pPr lvl="1" indent="457200" defTabSz="914400">
              <a:defRPr sz="1200"/>
            </a:pPr>
            <a:r>
              <a:t>- clock facilities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 name="Shape 979"/>
          <p:cNvSpPr>
            <a:spLocks noGrp="1" noRot="1" noChangeAspect="1"/>
          </p:cNvSpPr>
          <p:nvPr>
            <p:ph type="sldImg"/>
          </p:nvPr>
        </p:nvSpPr>
        <p:spPr>
          <a:prstGeom prst="rect">
            <a:avLst/>
          </a:prstGeom>
        </p:spPr>
        <p:txBody>
          <a:bodyPr/>
          <a:lstStyle/>
          <a:p>
            <a:endParaRPr/>
          </a:p>
        </p:txBody>
      </p:sp>
      <p:sp>
        <p:nvSpPr>
          <p:cNvPr id="980" name="Shape 980"/>
          <p:cNvSpPr>
            <a:spLocks noGrp="1"/>
          </p:cNvSpPr>
          <p:nvPr>
            <p:ph type="body" sz="quarter" idx="1"/>
          </p:nvPr>
        </p:nvSpPr>
        <p:spPr>
          <a:prstGeom prst="rect">
            <a:avLst/>
          </a:prstGeom>
        </p:spPr>
        <p:txBody>
          <a:bodyPr/>
          <a:lstStyle/>
          <a:p>
            <a:pPr marL="114300" indent="-114300" defTabSz="914400">
              <a:buSzPct val="100000"/>
              <a:buChar char="•"/>
              <a:defRPr sz="1200"/>
            </a:pPr>
            <a:r>
              <a:t>Load sharing</a:t>
            </a:r>
          </a:p>
          <a:p>
            <a:pPr marL="114300" indent="-114300" defTabSz="914400">
              <a:buSzPct val="100000"/>
              <a:buChar char="•"/>
              <a:defRPr sz="1200"/>
            </a:pPr>
            <a:r>
              <a:t>Redundancy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a:spLocks noGrp="1" noRot="1" noChangeAspect="1"/>
          </p:cNvSpPr>
          <p:nvPr>
            <p:ph type="sldImg"/>
          </p:nvPr>
        </p:nvSpPr>
        <p:spPr>
          <a:prstGeom prst="rect">
            <a:avLst/>
          </a:prstGeom>
        </p:spPr>
        <p:txBody>
          <a:bodyPr/>
          <a:lstStyle/>
          <a:p>
            <a:endParaRPr/>
          </a:p>
        </p:txBody>
      </p:sp>
      <p:sp>
        <p:nvSpPr>
          <p:cNvPr id="158" name="Shape 158"/>
          <p:cNvSpPr>
            <a:spLocks noGrp="1"/>
          </p:cNvSpPr>
          <p:nvPr>
            <p:ph type="body" sz="quarter" idx="1"/>
          </p:nvPr>
        </p:nvSpPr>
        <p:spPr>
          <a:prstGeom prst="rect">
            <a:avLst/>
          </a:prstGeom>
        </p:spPr>
        <p:txBody>
          <a:bodyPr/>
          <a:lstStyle/>
          <a:p>
            <a:pPr marL="101600" indent="-101600" defTabSz="914400">
              <a:buSzPct val="100000"/>
              <a:buChar char="•"/>
              <a:defRPr sz="1200"/>
            </a:pPr>
            <a:r>
              <a:t>In the first part we shall attempt a definition of the term </a:t>
            </a:r>
            <a:r>
              <a:rPr i="1">
                <a:latin typeface="Arial"/>
                <a:ea typeface="Arial"/>
                <a:cs typeface="Arial"/>
                <a:sym typeface="Arial"/>
              </a:rPr>
              <a:t>distributed system</a:t>
            </a:r>
            <a:r>
              <a:t>  and compare it to centralized systems.</a:t>
            </a:r>
          </a:p>
          <a:p>
            <a:pPr marL="101600" indent="-101600" defTabSz="914400">
              <a:buSzPct val="100000"/>
              <a:buChar char="•"/>
              <a:defRPr sz="1200"/>
            </a:pPr>
            <a:r>
              <a:t>For a better appreciation of the issues that are involved in distributed systems, we will review several distributed systems that everybody in this class has come across (probably without recognizing that this is a distributed system)</a:t>
            </a:r>
          </a:p>
          <a:p>
            <a:pPr marL="101600" indent="-101600" defTabSz="914400">
              <a:buSzPct val="100000"/>
              <a:buChar char="•"/>
              <a:defRPr sz="1200"/>
            </a:pPr>
            <a:r>
              <a:t>We shall then elaborate on the common characteristics of distributed systems. These can be used to assess and compare distributed systems. They will also provide us with (initial) guidelines as to what we should remember when we construct distributed systems.</a:t>
            </a:r>
          </a:p>
          <a:p>
            <a:pPr marL="101600" indent="-101600" defTabSz="914400">
              <a:buSzPct val="100000"/>
              <a:buChar char="•"/>
              <a:defRPr sz="1200"/>
            </a:pPr>
            <a:r>
              <a:t>A summary will repeat what you should remember from this weeks lecture.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a:spLocks noGrp="1" noRot="1" noChangeAspect="1"/>
          </p:cNvSpPr>
          <p:nvPr>
            <p:ph type="sldImg"/>
          </p:nvPr>
        </p:nvSpPr>
        <p:spPr>
          <a:xfrm>
            <a:off x="381000" y="685800"/>
            <a:ext cx="6096000" cy="3429000"/>
          </a:xfrm>
          <a:prstGeom prst="rect">
            <a:avLst/>
          </a:prstGeom>
        </p:spPr>
        <p:txBody>
          <a:bodyPr/>
          <a:lstStyle/>
          <a:p>
            <a:endParaRPr/>
          </a:p>
        </p:txBody>
      </p:sp>
      <p:sp>
        <p:nvSpPr>
          <p:cNvPr id="163" name="Shape 163"/>
          <p:cNvSpPr>
            <a:spLocks noGrp="1"/>
          </p:cNvSpPr>
          <p:nvPr>
            <p:ph type="body" sz="quarter" idx="1"/>
          </p:nvPr>
        </p:nvSpPr>
        <p:spPr>
          <a:prstGeom prst="rect">
            <a:avLst/>
          </a:prstGeom>
        </p:spPr>
        <p:txBody>
          <a:bodyPr/>
          <a:lstStyle/>
          <a:p>
            <a:pPr marL="101600" indent="-101600" defTabSz="914400">
              <a:buSzPct val="100000"/>
              <a:buChar char="•"/>
              <a:defRPr sz="1200"/>
            </a:pPr>
            <a:r>
              <a:t>We employ the  (adapted) definition of Colouris, Dollimore and Kindberg (2005) of a distributed system.</a:t>
            </a:r>
          </a:p>
          <a:p>
            <a:pPr marL="101600" indent="-101600" defTabSz="914400">
              <a:buSzPct val="100000"/>
              <a:buChar char="•"/>
              <a:defRPr sz="1200"/>
            </a:pPr>
            <a:r>
              <a:t>It requires autonomous computers to be interconnected through a network.</a:t>
            </a:r>
          </a:p>
          <a:p>
            <a:pPr marL="101600" indent="-101600" defTabSz="914400">
              <a:buSzPct val="100000"/>
              <a:buChar char="•"/>
              <a:defRPr sz="1200"/>
            </a:pPr>
            <a:r>
              <a:t>Each computer has to be equipped with distributed operating system software, which enables the computers to coordinate activities and to share resources in a controlled way</a:t>
            </a:r>
          </a:p>
          <a:p>
            <a:pPr marL="101600" indent="-101600" defTabSz="914400">
              <a:buSzPct val="100000"/>
              <a:buChar char="•"/>
              <a:defRPr sz="1200"/>
            </a:pPr>
            <a:r>
              <a:t>We also require transparency of distribution for the computer users. They shall not have to be aware of the fact that the system is distributed.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noRot="1" noChangeAspect="1"/>
          </p:cNvSpPr>
          <p:nvPr>
            <p:ph type="sldImg"/>
          </p:nvPr>
        </p:nvSpPr>
        <p:spPr>
          <a:prstGeom prst="rect">
            <a:avLst/>
          </a:prstGeom>
        </p:spPr>
        <p:txBody>
          <a:bodyPr/>
          <a:lstStyle/>
          <a:p>
            <a:endParaRPr/>
          </a:p>
        </p:txBody>
      </p:sp>
      <p:sp>
        <p:nvSpPr>
          <p:cNvPr id="168" name="Shape 168"/>
          <p:cNvSpPr>
            <a:spLocks noGrp="1"/>
          </p:cNvSpPr>
          <p:nvPr>
            <p:ph type="body" sz="quarter" idx="1"/>
          </p:nvPr>
        </p:nvSpPr>
        <p:spPr>
          <a:prstGeom prst="rect">
            <a:avLst/>
          </a:prstGeom>
        </p:spPr>
        <p:txBody>
          <a:bodyPr/>
          <a:lstStyle/>
          <a:p>
            <a:pPr marL="101600" indent="-101600" defTabSz="914400">
              <a:buSzPct val="100000"/>
              <a:buChar char="•"/>
              <a:defRPr sz="1200"/>
            </a:pPr>
            <a:r>
              <a:rPr dirty="0"/>
              <a:t>To clarify the consequences of distributing a system, we compare its characteristics to those we find in centralized systems.</a:t>
            </a:r>
          </a:p>
          <a:p>
            <a:pPr marL="101600" indent="-101600" defTabSz="914400">
              <a:buSzPct val="100000"/>
              <a:buChar char="•"/>
              <a:defRPr sz="1200"/>
            </a:pPr>
            <a:r>
              <a:rPr dirty="0"/>
              <a:t>In a centralized system, there is a single component that may be decomposed further. However, its parts (such as classes in an object-oriented program) are not autonomous, </a:t>
            </a:r>
            <a:r>
              <a:rPr dirty="0" err="1"/>
              <a:t>i.e</a:t>
            </a:r>
            <a:r>
              <a:rPr dirty="0"/>
              <a:t> the component possess full control over them at all times. As there are no other components, there is no need to provide an interface to the component.</a:t>
            </a:r>
          </a:p>
          <a:p>
            <a:pPr marL="101600" indent="-101600" defTabSz="914400">
              <a:buSzPct val="100000"/>
              <a:buChar char="•"/>
              <a:defRPr sz="1200"/>
            </a:pPr>
            <a:r>
              <a:rPr dirty="0"/>
              <a:t>If the component supports multiple users (e.g. a relational database), the users share the complete component at all times.</a:t>
            </a:r>
          </a:p>
          <a:p>
            <a:pPr marL="101600" indent="-101600" defTabSz="914400">
              <a:buSzPct val="100000"/>
              <a:buChar char="•"/>
              <a:defRPr sz="1200"/>
            </a:pPr>
            <a:r>
              <a:rPr dirty="0"/>
              <a:t>A centralized system runs in a single process. There is no need to take concurrency control and synchronization into account.   </a:t>
            </a:r>
          </a:p>
          <a:p>
            <a:pPr marL="101600" indent="-101600" defTabSz="914400">
              <a:buSzPct val="100000"/>
              <a:buChar char="•"/>
              <a:defRPr sz="1200"/>
            </a:pPr>
            <a:r>
              <a:rPr dirty="0"/>
              <a:t>There is only a single point of control. The component is in exactly one state that is determined by the program counter of the processor, register variable contents and the virtual memory occupied by the process.</a:t>
            </a:r>
          </a:p>
          <a:p>
            <a:pPr marL="101600" indent="-101600" defTabSz="914400">
              <a:buSzPct val="100000"/>
              <a:buChar char="•"/>
              <a:defRPr sz="1200"/>
            </a:pPr>
            <a:r>
              <a:rPr dirty="0"/>
              <a:t>Either the system is running or it is </a:t>
            </a:r>
            <a:r>
              <a:rPr dirty="0" err="1"/>
              <a:t>not.Situations</a:t>
            </a:r>
            <a:r>
              <a:rPr dirty="0"/>
              <a:t> cannot occur where part of the system or parts of its interconnection have failed and need to recover.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noRot="1" noChangeAspect="1"/>
          </p:cNvSpPr>
          <p:nvPr>
            <p:ph type="sldImg"/>
          </p:nvPr>
        </p:nvSpPr>
        <p:spPr>
          <a:prstGeom prst="rect">
            <a:avLst/>
          </a:prstGeom>
        </p:spPr>
        <p:txBody>
          <a:bodyPr/>
          <a:lstStyle/>
          <a:p>
            <a:endParaRPr/>
          </a:p>
        </p:txBody>
      </p:sp>
      <p:sp>
        <p:nvSpPr>
          <p:cNvPr id="173" name="Shape 173"/>
          <p:cNvSpPr>
            <a:spLocks noGrp="1"/>
          </p:cNvSpPr>
          <p:nvPr>
            <p:ph type="body" sz="quarter" idx="1"/>
          </p:nvPr>
        </p:nvSpPr>
        <p:spPr>
          <a:prstGeom prst="rect">
            <a:avLst/>
          </a:prstGeom>
        </p:spPr>
        <p:txBody>
          <a:bodyPr/>
          <a:lstStyle/>
          <a:p>
            <a:pPr marL="101600" indent="-101600" defTabSz="914400">
              <a:buSzPct val="100000"/>
              <a:buChar char="•"/>
              <a:defRPr sz="1200"/>
            </a:pPr>
            <a:r>
              <a:t>In a distributed system, there are multiple components that may be decomposed further. These components are autonomous, i.e. they possess full control over their parts at all times. The components, however, have to provide interfaces to be able to use each other.</a:t>
            </a:r>
          </a:p>
          <a:p>
            <a:pPr marL="101600" indent="-101600" defTabSz="914400">
              <a:buSzPct val="100000"/>
              <a:buChar char="•"/>
              <a:defRPr sz="1200"/>
            </a:pPr>
            <a:r>
              <a:t>There may be components that are used by only some users but are not used by others. It is then beneficial to have these components residing on machines that are local to the users that use them.</a:t>
            </a:r>
          </a:p>
          <a:p>
            <a:pPr marL="101600" indent="-101600" defTabSz="914400">
              <a:buSzPct val="100000"/>
              <a:buChar char="•"/>
              <a:defRPr sz="1200"/>
            </a:pPr>
            <a:r>
              <a:t>A distributed system runs in multiple processes. These processes are usually not executed on the same processor. Hence inter-process communication involves communication with other machines through a network. Different levels of abstraction (confer the ISO/OSI reference model) are involved in this communication.</a:t>
            </a:r>
          </a:p>
          <a:p>
            <a:pPr marL="101600" indent="-101600" defTabSz="914400">
              <a:buSzPct val="100000"/>
              <a:buChar char="•"/>
              <a:defRPr sz="1200"/>
            </a:pPr>
            <a:r>
              <a:t>There are multiple points of control, but these are not totally independent. Components have to take into account that they are being used by other components and have to react properly to requests.</a:t>
            </a:r>
          </a:p>
          <a:p>
            <a:pPr marL="101600" indent="-101600" defTabSz="914400">
              <a:buSzPct val="100000"/>
              <a:buChar char="•"/>
              <a:defRPr sz="1200"/>
            </a:pPr>
            <a:r>
              <a:t>There are multiple points of failure in a distributed system. The system may fail because a component of the system has failed. It may also fail if the network has broken down. It may also fail if the load on a component is so high that it does not respond within a reasonable time frame.  Even so, the distributed system is more fault-tolerant than a centralized one.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hape 177"/>
          <p:cNvSpPr>
            <a:spLocks noGrp="1" noRot="1" noChangeAspect="1"/>
          </p:cNvSpPr>
          <p:nvPr>
            <p:ph type="sldImg"/>
          </p:nvPr>
        </p:nvSpPr>
        <p:spPr>
          <a:prstGeom prst="rect">
            <a:avLst/>
          </a:prstGeom>
        </p:spPr>
        <p:txBody>
          <a:bodyPr/>
          <a:lstStyle/>
          <a:p>
            <a:endParaRPr/>
          </a:p>
        </p:txBody>
      </p:sp>
      <p:sp>
        <p:nvSpPr>
          <p:cNvPr id="178" name="Shape 178"/>
          <p:cNvSpPr>
            <a:spLocks noGrp="1"/>
          </p:cNvSpPr>
          <p:nvPr>
            <p:ph type="body" sz="quarter" idx="1"/>
          </p:nvPr>
        </p:nvSpPr>
        <p:spPr>
          <a:prstGeom prst="rect">
            <a:avLst/>
          </a:prstGeom>
        </p:spPr>
        <p:txBody>
          <a:bodyPr/>
          <a:lstStyle/>
          <a:p>
            <a:pPr marL="101600" indent="-101600" defTabSz="914400">
              <a:buSzPct val="100000"/>
              <a:buChar char="•"/>
              <a:defRPr sz="1200"/>
            </a:pPr>
            <a:r>
              <a:t>We now review several systems that most of you have come across already (possibly without being aware that they are distributed).</a:t>
            </a:r>
          </a:p>
          <a:p>
            <a:pPr marL="101600" indent="-101600" defTabSz="914400">
              <a:buSzPct val="100000"/>
              <a:buChar char="•"/>
              <a:defRPr sz="1200"/>
            </a:pPr>
            <a:r>
              <a:t>This review will provide you with a better understanding of the issues that are to be tackled during distributed systems construction.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a:spLocks noGrp="1" noRot="1" noChangeAspect="1"/>
          </p:cNvSpPr>
          <p:nvPr>
            <p:ph type="sldImg"/>
          </p:nvPr>
        </p:nvSpPr>
        <p:spPr>
          <a:xfrm>
            <a:off x="381000" y="685800"/>
            <a:ext cx="6096000" cy="3429000"/>
          </a:xfrm>
          <a:prstGeom prst="rect">
            <a:avLst/>
          </a:prstGeom>
        </p:spPr>
        <p:txBody>
          <a:bodyPr/>
          <a:lstStyle/>
          <a:p>
            <a:endParaRPr/>
          </a:p>
        </p:txBody>
      </p:sp>
      <p:sp>
        <p:nvSpPr>
          <p:cNvPr id="183" name="Shape 183"/>
          <p:cNvSpPr>
            <a:spLocks noGrp="1"/>
          </p:cNvSpPr>
          <p:nvPr>
            <p:ph type="body" sz="quarter" idx="1"/>
          </p:nvPr>
        </p:nvSpPr>
        <p:spPr>
          <a:prstGeom prst="rect">
            <a:avLst/>
          </a:prstGeom>
        </p:spPr>
        <p:txBody>
          <a:bodyPr/>
          <a:lstStyle/>
          <a:p>
            <a:pPr marL="101600" indent="-101600" defTabSz="914400">
              <a:buSzPct val="100000"/>
              <a:buChar char="•"/>
              <a:defRPr sz="1200"/>
            </a:pPr>
            <a:r>
              <a:t>A local area network consists of a number of different computers. Workstations and Personal computers provide the front-end for network users. Different servers provide shared services.</a:t>
            </a:r>
          </a:p>
          <a:p>
            <a:pPr marL="101600" indent="-101600" defTabSz="914400">
              <a:buSzPct val="100000"/>
              <a:buChar char="•"/>
              <a:defRPr sz="1200"/>
            </a:pPr>
            <a:r>
              <a:t>One or several network file servers provide data storage services. Any workstation and PC may henceforth store files on disks maintained by these file servers.</a:t>
            </a:r>
          </a:p>
          <a:p>
            <a:pPr marL="101600" indent="-101600" defTabSz="914400">
              <a:buSzPct val="100000"/>
              <a:buChar char="•"/>
              <a:defRPr sz="1200"/>
            </a:pPr>
            <a:r>
              <a:t>A local name server maps machine names to IP addresses, user names to user ids and group names to group ids. Any machine can request a service to resolve a certain name.</a:t>
            </a:r>
          </a:p>
          <a:p>
            <a:pPr marL="101600" indent="-101600" defTabSz="914400">
              <a:buSzPct val="100000"/>
              <a:buChar char="•"/>
              <a:defRPr sz="1200"/>
            </a:pPr>
            <a:r>
              <a:t>One or several print servers control the access to shared printers.Workstations and PCs have the server printing jobs for them. </a:t>
            </a:r>
          </a:p>
          <a:p>
            <a:pPr marL="101600" indent="-101600" defTabSz="914400">
              <a:buSzPct val="100000"/>
              <a:buChar char="•"/>
              <a:defRPr sz="1200"/>
            </a:pPr>
            <a:r>
              <a:t>Another component provides a gateway to the wide area network.</a:t>
            </a:r>
          </a:p>
          <a:p>
            <a:pPr marL="101600" indent="-101600" defTabSz="914400">
              <a:buSzPct val="100000"/>
              <a:buChar char="•"/>
              <a:defRPr sz="1200"/>
            </a:pPr>
            <a:r>
              <a:t>As a user you need not be aware which machine provides which service.</a:t>
            </a:r>
          </a:p>
          <a:p>
            <a:pPr marL="101600" indent="-101600" defTabSz="914400">
              <a:buSzPct val="100000"/>
              <a:buChar char="•"/>
              <a:defRPr sz="1200"/>
            </a:pPr>
            <a:r>
              <a:t>Name servers provide the information regarding machine (by IP address), user names (by user ids), and group name (by group ids).</a:t>
            </a:r>
          </a:p>
          <a:p>
            <a:pPr marL="101600" indent="-101600" defTabSz="914400">
              <a:buSzPct val="100000"/>
              <a:buChar char="•"/>
              <a:defRPr sz="1200"/>
            </a:pPr>
            <a:r>
              <a:t>Local area networks can be connected together to form Intranets.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a:spLocks noGrp="1" noRot="1" noChangeAspect="1"/>
          </p:cNvSpPr>
          <p:nvPr>
            <p:ph type="sldImg"/>
          </p:nvPr>
        </p:nvSpPr>
        <p:spPr>
          <a:xfrm>
            <a:off x="381000" y="685800"/>
            <a:ext cx="6096000" cy="3429000"/>
          </a:xfrm>
          <a:prstGeom prst="rect">
            <a:avLst/>
          </a:prstGeom>
        </p:spPr>
        <p:txBody>
          <a:bodyPr/>
          <a:lstStyle/>
          <a:p>
            <a:endParaRPr/>
          </a:p>
        </p:txBody>
      </p:sp>
      <p:sp>
        <p:nvSpPr>
          <p:cNvPr id="188" name="Shape 188"/>
          <p:cNvSpPr>
            <a:spLocks noGrp="1"/>
          </p:cNvSpPr>
          <p:nvPr>
            <p:ph type="body" sz="quarter" idx="1"/>
          </p:nvPr>
        </p:nvSpPr>
        <p:spPr>
          <a:prstGeom prst="rect">
            <a:avLst/>
          </a:prstGeom>
        </p:spPr>
        <p:txBody>
          <a:bodyPr/>
          <a:lstStyle/>
          <a:p>
            <a:pPr marL="101600" indent="-101600" defTabSz="914400">
              <a:buSzPct val="100000"/>
              <a:buChar char="•"/>
              <a:defRPr sz="1200"/>
            </a:pPr>
            <a:r>
              <a:rPr dirty="0"/>
              <a:t>Different client applications want to access and update shared data in a database.</a:t>
            </a:r>
          </a:p>
          <a:p>
            <a:pPr marL="101600" indent="-101600" defTabSz="914400">
              <a:buSzPct val="100000"/>
              <a:buChar char="•"/>
              <a:defRPr sz="1200"/>
            </a:pPr>
            <a:r>
              <a:rPr dirty="0"/>
              <a:t>Client applications might be banking systems, real-estate agencies, airline-ticket reservation systems accessing data like balances of bank accounts, details of property that are for sale or to let, or airfares and aircraft reservation data.</a:t>
            </a:r>
          </a:p>
          <a:p>
            <a:pPr marL="101600" indent="-101600" defTabSz="914400">
              <a:buSzPct val="100000"/>
              <a:buChar char="•"/>
              <a:defRPr sz="1200"/>
            </a:pPr>
            <a:r>
              <a:rPr dirty="0"/>
              <a:t>The database is physically distributed over several processors to take advantage of local data accesses for increased performance of client applications.</a:t>
            </a:r>
          </a:p>
          <a:p>
            <a:pPr marL="101600" indent="-101600" defTabSz="914400">
              <a:buSzPct val="100000"/>
              <a:buChar char="•"/>
              <a:defRPr sz="1200"/>
            </a:pPr>
            <a:r>
              <a:rPr dirty="0"/>
              <a:t>Data may be replicated to reduce the impact of failures of a processor and/or the network.</a:t>
            </a:r>
          </a:p>
          <a:p>
            <a:pPr marL="101600" indent="-101600" defTabSz="914400">
              <a:buSzPct val="100000"/>
              <a:buChar char="•"/>
              <a:defRPr sz="1200"/>
            </a:pPr>
            <a:r>
              <a:rPr dirty="0"/>
              <a:t>Each processor runs a database monitor that implements the mapping between the database seen by clients and the physical database stored on the different processors.</a:t>
            </a:r>
          </a:p>
          <a:p>
            <a:pPr marL="101600" indent="-101600" defTabSz="914400">
              <a:buSzPct val="100000"/>
              <a:buChar char="•"/>
              <a:defRPr sz="1200"/>
            </a:pPr>
            <a:r>
              <a:rPr dirty="0"/>
              <a:t>Database monitors have to cooperate with each other to implement client accesses to remote data, updates of replicated data and concurrency control.</a:t>
            </a:r>
          </a:p>
          <a:p>
            <a:pPr marL="101600" indent="-101600" defTabSz="914400">
              <a:buSzPct val="100000"/>
              <a:buChar char="•"/>
              <a:defRPr sz="1200"/>
            </a:pPr>
            <a:r>
              <a:rPr dirty="0"/>
              <a:t>The physical distribution of data is therefore transparent to clients.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a:spLocks noGrp="1" noRot="1" noChangeAspect="1"/>
          </p:cNvSpPr>
          <p:nvPr>
            <p:ph type="sldImg"/>
          </p:nvPr>
        </p:nvSpPr>
        <p:spPr>
          <a:prstGeom prst="rect">
            <a:avLst/>
          </a:prstGeom>
        </p:spPr>
        <p:txBody>
          <a:bodyPr/>
          <a:lstStyle/>
          <a:p>
            <a:endParaRPr/>
          </a:p>
        </p:txBody>
      </p:sp>
      <p:sp>
        <p:nvSpPr>
          <p:cNvPr id="193" name="Shape 193"/>
          <p:cNvSpPr>
            <a:spLocks noGrp="1"/>
          </p:cNvSpPr>
          <p:nvPr>
            <p:ph type="body" sz="quarter" idx="1"/>
          </p:nvPr>
        </p:nvSpPr>
        <p:spPr>
          <a:prstGeom prst="rect">
            <a:avLst/>
          </a:prstGeom>
        </p:spPr>
        <p:txBody>
          <a:bodyPr/>
          <a:lstStyle/>
          <a:p>
            <a:pPr marL="101600" indent="-101600" defTabSz="914400">
              <a:buSzPct val="100000"/>
              <a:buChar char="•"/>
              <a:defRPr sz="1200"/>
            </a:pPr>
            <a:r>
              <a:rPr dirty="0"/>
              <a:t>An automatic teller machine network enables bank customers to withdraw cash from their bank account.</a:t>
            </a:r>
          </a:p>
          <a:p>
            <a:pPr marL="101600" indent="-101600" defTabSz="914400">
              <a:buSzPct val="100000"/>
              <a:buChar char="•"/>
              <a:defRPr sz="1200"/>
            </a:pPr>
            <a:r>
              <a:rPr dirty="0"/>
              <a:t>Banks and building societies maintain large networks of teller machines.</a:t>
            </a:r>
          </a:p>
          <a:p>
            <a:pPr marL="101600" indent="-101600" defTabSz="914400">
              <a:buSzPct val="100000"/>
              <a:buChar char="•"/>
              <a:defRPr sz="1200"/>
            </a:pPr>
            <a:r>
              <a:rPr dirty="0"/>
              <a:t>Customer have high security, privacy and reliability requirements.</a:t>
            </a:r>
          </a:p>
          <a:p>
            <a:pPr marL="101600" indent="-101600" defTabSz="914400">
              <a:buSzPct val="100000"/>
              <a:buChar char="•"/>
              <a:defRPr sz="1200"/>
            </a:pPr>
            <a:r>
              <a:rPr dirty="0"/>
              <a:t>Customers may want to withdraw cash from their account through a ´foreign´ teller machine.</a:t>
            </a:r>
          </a:p>
          <a:p>
            <a:pPr marL="101600" indent="-101600" defTabSz="914400">
              <a:buSzPct val="100000"/>
              <a:buChar char="•"/>
              <a:defRPr sz="1200"/>
            </a:pPr>
            <a:r>
              <a:rPr dirty="0"/>
              <a:t>A front-end computer controls one or several tellers. It </a:t>
            </a:r>
          </a:p>
          <a:p>
            <a:pPr marL="571500" lvl="1" indent="-114300" defTabSz="914400">
              <a:buSzPct val="100000"/>
              <a:buFont typeface="Arial"/>
              <a:buChar char="–"/>
              <a:defRPr sz="1200"/>
            </a:pPr>
            <a:r>
              <a:rPr dirty="0"/>
              <a:t>transfers withdrawal  requests to the computer of the account holder´s bank,</a:t>
            </a:r>
          </a:p>
          <a:p>
            <a:pPr marL="571500" lvl="1" indent="-114300" defTabSz="914400">
              <a:buSzPct val="100000"/>
              <a:buFont typeface="Arial"/>
              <a:buChar char="–"/>
              <a:defRPr sz="1200"/>
            </a:pPr>
            <a:r>
              <a:rPr dirty="0"/>
              <a:t>awaits the bank granting the request, and</a:t>
            </a:r>
          </a:p>
          <a:p>
            <a:pPr marL="571500" lvl="1" indent="-114300" defTabSz="914400">
              <a:buSzPct val="100000"/>
              <a:buFont typeface="Arial"/>
              <a:buChar char="–"/>
              <a:defRPr sz="1200"/>
            </a:pPr>
            <a:r>
              <a:rPr dirty="0"/>
              <a:t>therefore has to be interoperable with heterogeneous computer systems (Hang Seng Bank may have different account management systems than </a:t>
            </a:r>
            <a:r>
              <a:rPr dirty="0" err="1"/>
              <a:t>HongKong</a:t>
            </a:r>
            <a:r>
              <a:rPr dirty="0"/>
              <a:t> Bank and Bank of China).</a:t>
            </a:r>
          </a:p>
          <a:p>
            <a:pPr marL="101600" indent="-101600" defTabSz="914400">
              <a:buSzPct val="100000"/>
              <a:buChar char="•"/>
              <a:defRPr sz="1200"/>
            </a:pPr>
            <a:r>
              <a:rPr dirty="0"/>
              <a:t>Each bank has fault-tolerant systems to quickly recover from failures of their account holding computers. An example is the ´Hot standby´ computer which maintains a copy of the account database and can replace the main computer within seconds.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Bowl of salad with fried rice, boiled eggs and chopsticks"/>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5" name="Bowl with salmon cakes, salad and houmous "/>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6" name="Bowl of pappardelle pasta with parsley butter, roasted hazelnuts and shaved parmesan chees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bowl of salad with fried rice, boiled eggs and chopsticks"/>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Avocados and limes"/>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Bowl with salmon cakes, salad and houmous"/>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Bowl of pappardelle pasta with parsley butter, roasted hazelnuts and shaved parmesan cheese"/>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Distributed Systems…"/>
          <p:cNvSpPr txBox="1">
            <a:spLocks noGrp="1"/>
          </p:cNvSpPr>
          <p:nvPr>
            <p:ph type="body" sz="half" idx="4294967295"/>
          </p:nvPr>
        </p:nvSpPr>
        <p:spPr>
          <a:xfrm>
            <a:off x="1206500" y="4248504"/>
            <a:ext cx="15236576" cy="8256012"/>
          </a:xfrm>
          <a:prstGeom prst="rect">
            <a:avLst/>
          </a:prstGeom>
        </p:spPr>
        <p:txBody>
          <a:bodyPr/>
          <a:lstStyle/>
          <a:p>
            <a:pPr marL="546100" indent="-546100">
              <a:buSzTx/>
              <a:buNone/>
            </a:pPr>
            <a:endParaRPr/>
          </a:p>
          <a:p>
            <a:pPr marL="546100" indent="-546100">
              <a:buSzTx/>
              <a:buNone/>
              <a:defRPr sz="8000"/>
            </a:pPr>
            <a:r>
              <a:t>Distributed Systems</a:t>
            </a:r>
          </a:p>
          <a:p>
            <a:pPr marL="546100" indent="-546100">
              <a:buSzTx/>
              <a:buNone/>
              <a:defRPr sz="8000"/>
            </a:pPr>
            <a:r>
              <a:t>Characterization and Design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2.4  INTERNET"/>
          <p:cNvSpPr txBox="1">
            <a:spLocks noGrp="1"/>
          </p:cNvSpPr>
          <p:nvPr>
            <p:ph type="title" idx="4294967295"/>
          </p:nvPr>
        </p:nvSpPr>
        <p:spPr>
          <a:xfrm>
            <a:off x="1206500" y="1079500"/>
            <a:ext cx="10477500" cy="1435100"/>
          </a:xfrm>
          <a:prstGeom prst="rect">
            <a:avLst/>
          </a:prstGeom>
        </p:spPr>
        <p:txBody>
          <a:bodyPr/>
          <a:lstStyle/>
          <a:p>
            <a:r>
              <a:t>2.4  INTERNET</a:t>
            </a:r>
          </a:p>
        </p:txBody>
      </p:sp>
      <p:grpSp>
        <p:nvGrpSpPr>
          <p:cNvPr id="688" name="Group"/>
          <p:cNvGrpSpPr/>
          <p:nvPr/>
        </p:nvGrpSpPr>
        <p:grpSpPr>
          <a:xfrm>
            <a:off x="3689350" y="2809875"/>
            <a:ext cx="16646525" cy="8629650"/>
            <a:chOff x="0" y="0"/>
            <a:chExt cx="16646525" cy="8629650"/>
          </a:xfrm>
        </p:grpSpPr>
        <p:grpSp>
          <p:nvGrpSpPr>
            <p:cNvPr id="393" name="Group"/>
            <p:cNvGrpSpPr/>
            <p:nvPr/>
          </p:nvGrpSpPr>
          <p:grpSpPr>
            <a:xfrm>
              <a:off x="0" y="0"/>
              <a:ext cx="16646525" cy="8016875"/>
              <a:chOff x="0" y="0"/>
              <a:chExt cx="16646525" cy="8016875"/>
            </a:xfrm>
          </p:grpSpPr>
          <p:sp>
            <p:nvSpPr>
              <p:cNvPr id="196" name="Line"/>
              <p:cNvSpPr/>
              <p:nvPr/>
            </p:nvSpPr>
            <p:spPr>
              <a:xfrm>
                <a:off x="88900" y="2146300"/>
                <a:ext cx="1139825" cy="65722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0758" y="4278"/>
                    </a:lnTo>
                    <a:lnTo>
                      <a:pt x="17448" y="8661"/>
                    </a:lnTo>
                    <a:lnTo>
                      <a:pt x="9928" y="14400"/>
                    </a:lnTo>
                    <a:lnTo>
                      <a:pt x="4152" y="20139"/>
                    </a:lnTo>
                    <a:lnTo>
                      <a:pt x="0" y="21600"/>
                    </a:lnTo>
                  </a:path>
                </a:pathLst>
              </a:custGeom>
              <a:noFill/>
              <a:ln w="63500" cap="flat">
                <a:solidFill>
                  <a:srgbClr val="000000"/>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197" name="Line"/>
              <p:cNvSpPr/>
              <p:nvPr/>
            </p:nvSpPr>
            <p:spPr>
              <a:xfrm>
                <a:off x="612775" y="2320925"/>
                <a:ext cx="746125" cy="140335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7831" y="8112"/>
                    </a:lnTo>
                    <a:lnTo>
                      <a:pt x="10203" y="14172"/>
                    </a:lnTo>
                    <a:lnTo>
                      <a:pt x="3860" y="19548"/>
                    </a:lnTo>
                    <a:lnTo>
                      <a:pt x="2574" y="21600"/>
                    </a:lnTo>
                    <a:lnTo>
                      <a:pt x="0" y="20232"/>
                    </a:lnTo>
                  </a:path>
                </a:pathLst>
              </a:custGeom>
              <a:noFill/>
              <a:ln w="63500" cap="flat">
                <a:solidFill>
                  <a:srgbClr val="000000"/>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198" name="Line"/>
              <p:cNvSpPr/>
              <p:nvPr/>
            </p:nvSpPr>
            <p:spPr>
              <a:xfrm>
                <a:off x="2060575" y="2016125"/>
                <a:ext cx="219075" cy="15748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070" y="8405"/>
                    </a:lnTo>
                    <a:lnTo>
                      <a:pt x="12835" y="14415"/>
                    </a:lnTo>
                    <a:lnTo>
                      <a:pt x="17217" y="19815"/>
                    </a:lnTo>
                    <a:lnTo>
                      <a:pt x="21600" y="21600"/>
                    </a:lnTo>
                    <a:lnTo>
                      <a:pt x="21600" y="20424"/>
                    </a:lnTo>
                  </a:path>
                </a:pathLst>
              </a:custGeom>
              <a:noFill/>
              <a:ln w="63500" cap="flat">
                <a:solidFill>
                  <a:srgbClr val="000000"/>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199" name="Line"/>
              <p:cNvSpPr/>
              <p:nvPr/>
            </p:nvSpPr>
            <p:spPr>
              <a:xfrm>
                <a:off x="1489075" y="2232025"/>
                <a:ext cx="307975" cy="153352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5365" y="8050"/>
                    </a:lnTo>
                    <a:lnTo>
                      <a:pt x="9353" y="14221"/>
                    </a:lnTo>
                    <a:lnTo>
                      <a:pt x="3118" y="19766"/>
                    </a:lnTo>
                    <a:lnTo>
                      <a:pt x="3118" y="21600"/>
                    </a:lnTo>
                    <a:lnTo>
                      <a:pt x="0" y="20393"/>
                    </a:lnTo>
                  </a:path>
                </a:pathLst>
              </a:custGeom>
              <a:noFill/>
              <a:ln w="63500" cap="flat">
                <a:solidFill>
                  <a:srgbClr val="000000"/>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200" name="Line"/>
              <p:cNvSpPr/>
              <p:nvPr/>
            </p:nvSpPr>
            <p:spPr>
              <a:xfrm>
                <a:off x="5784850" y="1139825"/>
                <a:ext cx="523875" cy="157480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7935" y="8405"/>
                    </a:lnTo>
                    <a:lnTo>
                      <a:pt x="10735" y="14415"/>
                    </a:lnTo>
                    <a:lnTo>
                      <a:pt x="3535" y="19815"/>
                    </a:lnTo>
                    <a:lnTo>
                      <a:pt x="1702" y="21600"/>
                    </a:lnTo>
                    <a:lnTo>
                      <a:pt x="0" y="20424"/>
                    </a:lnTo>
                  </a:path>
                </a:pathLst>
              </a:custGeom>
              <a:noFill/>
              <a:ln w="63500" cap="flat">
                <a:solidFill>
                  <a:srgbClr val="000000"/>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201" name="Line"/>
              <p:cNvSpPr/>
              <p:nvPr/>
            </p:nvSpPr>
            <p:spPr>
              <a:xfrm>
                <a:off x="6835775" y="1181100"/>
                <a:ext cx="523875" cy="157797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8065" y="8431"/>
                    </a:lnTo>
                    <a:lnTo>
                      <a:pt x="10735" y="14994"/>
                    </a:lnTo>
                    <a:lnTo>
                      <a:pt x="3535" y="20383"/>
                    </a:lnTo>
                    <a:lnTo>
                      <a:pt x="1702" y="21600"/>
                    </a:lnTo>
                    <a:lnTo>
                      <a:pt x="0" y="20992"/>
                    </a:lnTo>
                  </a:path>
                </a:pathLst>
              </a:custGeom>
              <a:noFill/>
              <a:ln w="63500" cap="flat">
                <a:solidFill>
                  <a:srgbClr val="000000"/>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202" name="Line"/>
              <p:cNvSpPr/>
              <p:nvPr/>
            </p:nvSpPr>
            <p:spPr>
              <a:xfrm>
                <a:off x="14893925" y="4117975"/>
                <a:ext cx="1184275" cy="21907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6794" y="8452"/>
                    </a:lnTo>
                    <a:lnTo>
                      <a:pt x="8802" y="17217"/>
                    </a:lnTo>
                    <a:lnTo>
                      <a:pt x="3243" y="21600"/>
                    </a:lnTo>
                    <a:lnTo>
                      <a:pt x="0" y="21600"/>
                    </a:lnTo>
                  </a:path>
                </a:pathLst>
              </a:custGeom>
              <a:noFill/>
              <a:ln w="63500" cap="flat">
                <a:solidFill>
                  <a:srgbClr val="000000"/>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203" name="Line"/>
              <p:cNvSpPr/>
              <p:nvPr/>
            </p:nvSpPr>
            <p:spPr>
              <a:xfrm>
                <a:off x="14893925" y="3108325"/>
                <a:ext cx="1184275" cy="100965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9979" y="3804"/>
                    </a:lnTo>
                    <a:lnTo>
                      <a:pt x="17604" y="8491"/>
                    </a:lnTo>
                    <a:lnTo>
                      <a:pt x="9613" y="14060"/>
                    </a:lnTo>
                    <a:lnTo>
                      <a:pt x="3996" y="19698"/>
                    </a:lnTo>
                    <a:lnTo>
                      <a:pt x="1621" y="21600"/>
                    </a:lnTo>
                    <a:lnTo>
                      <a:pt x="0" y="20649"/>
                    </a:lnTo>
                  </a:path>
                </a:pathLst>
              </a:custGeom>
              <a:noFill/>
              <a:ln w="63500" cap="flat">
                <a:solidFill>
                  <a:srgbClr val="000000"/>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204" name="Line"/>
              <p:cNvSpPr/>
              <p:nvPr/>
            </p:nvSpPr>
            <p:spPr>
              <a:xfrm>
                <a:off x="14370050" y="2803525"/>
                <a:ext cx="523875" cy="157797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8065" y="8388"/>
                    </a:lnTo>
                    <a:lnTo>
                      <a:pt x="10865" y="14386"/>
                    </a:lnTo>
                    <a:lnTo>
                      <a:pt x="3665" y="19775"/>
                    </a:lnTo>
                    <a:lnTo>
                      <a:pt x="1833" y="21600"/>
                    </a:lnTo>
                    <a:lnTo>
                      <a:pt x="0" y="20383"/>
                    </a:lnTo>
                  </a:path>
                </a:pathLst>
              </a:custGeom>
              <a:noFill/>
              <a:ln w="63500" cap="flat">
                <a:solidFill>
                  <a:srgbClr val="000000"/>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205" name="Shape"/>
              <p:cNvSpPr/>
              <p:nvPr/>
            </p:nvSpPr>
            <p:spPr>
              <a:xfrm>
                <a:off x="3241675" y="393700"/>
                <a:ext cx="2105025" cy="1708150"/>
              </a:xfrm>
              <a:custGeom>
                <a:avLst/>
                <a:gdLst/>
                <a:ahLst/>
                <a:cxnLst>
                  <a:cxn ang="0">
                    <a:pos x="wd2" y="hd2"/>
                  </a:cxn>
                  <a:cxn ang="5400000">
                    <a:pos x="wd2" y="hd2"/>
                  </a:cxn>
                  <a:cxn ang="10800000">
                    <a:pos x="wd2" y="hd2"/>
                  </a:cxn>
                  <a:cxn ang="16200000">
                    <a:pos x="wd2" y="hd2"/>
                  </a:cxn>
                </a:cxnLst>
                <a:rect l="0" t="0" r="r" b="b"/>
                <a:pathLst>
                  <a:path w="21600" h="21600" extrusionOk="0">
                    <a:moveTo>
                      <a:pt x="912" y="4978"/>
                    </a:moveTo>
                    <a:lnTo>
                      <a:pt x="912" y="3894"/>
                    </a:lnTo>
                    <a:lnTo>
                      <a:pt x="2248" y="2208"/>
                    </a:lnTo>
                    <a:lnTo>
                      <a:pt x="3616" y="1124"/>
                    </a:lnTo>
                    <a:lnTo>
                      <a:pt x="4496" y="1646"/>
                    </a:lnTo>
                    <a:lnTo>
                      <a:pt x="4952" y="1124"/>
                    </a:lnTo>
                    <a:lnTo>
                      <a:pt x="6288" y="1124"/>
                    </a:lnTo>
                    <a:lnTo>
                      <a:pt x="8112" y="1646"/>
                    </a:lnTo>
                    <a:lnTo>
                      <a:pt x="9904" y="1646"/>
                    </a:lnTo>
                    <a:lnTo>
                      <a:pt x="11240" y="2208"/>
                    </a:lnTo>
                    <a:lnTo>
                      <a:pt x="12152" y="1124"/>
                    </a:lnTo>
                    <a:lnTo>
                      <a:pt x="13032" y="0"/>
                    </a:lnTo>
                    <a:lnTo>
                      <a:pt x="16648" y="0"/>
                    </a:lnTo>
                    <a:lnTo>
                      <a:pt x="17528" y="562"/>
                    </a:lnTo>
                    <a:lnTo>
                      <a:pt x="17984" y="1124"/>
                    </a:lnTo>
                    <a:lnTo>
                      <a:pt x="18896" y="1646"/>
                    </a:lnTo>
                    <a:lnTo>
                      <a:pt x="19776" y="3894"/>
                    </a:lnTo>
                    <a:lnTo>
                      <a:pt x="21144" y="6665"/>
                    </a:lnTo>
                    <a:lnTo>
                      <a:pt x="21600" y="10519"/>
                    </a:lnTo>
                    <a:lnTo>
                      <a:pt x="21600" y="13289"/>
                    </a:lnTo>
                    <a:lnTo>
                      <a:pt x="21144" y="15497"/>
                    </a:lnTo>
                    <a:lnTo>
                      <a:pt x="20688" y="18830"/>
                    </a:lnTo>
                    <a:lnTo>
                      <a:pt x="19776" y="21038"/>
                    </a:lnTo>
                    <a:lnTo>
                      <a:pt x="17984" y="21600"/>
                    </a:lnTo>
                    <a:lnTo>
                      <a:pt x="16648" y="21600"/>
                    </a:lnTo>
                    <a:lnTo>
                      <a:pt x="14856" y="21038"/>
                    </a:lnTo>
                    <a:lnTo>
                      <a:pt x="13488" y="20516"/>
                    </a:lnTo>
                    <a:lnTo>
                      <a:pt x="12152" y="19954"/>
                    </a:lnTo>
                    <a:lnTo>
                      <a:pt x="9448" y="19954"/>
                    </a:lnTo>
                    <a:lnTo>
                      <a:pt x="8536" y="20516"/>
                    </a:lnTo>
                    <a:lnTo>
                      <a:pt x="7200" y="20516"/>
                    </a:lnTo>
                    <a:lnTo>
                      <a:pt x="6288" y="21038"/>
                    </a:lnTo>
                    <a:lnTo>
                      <a:pt x="3160" y="21038"/>
                    </a:lnTo>
                    <a:lnTo>
                      <a:pt x="2704" y="20516"/>
                    </a:lnTo>
                    <a:lnTo>
                      <a:pt x="1792" y="19954"/>
                    </a:lnTo>
                    <a:lnTo>
                      <a:pt x="1792" y="19392"/>
                    </a:lnTo>
                    <a:lnTo>
                      <a:pt x="1368" y="18830"/>
                    </a:lnTo>
                    <a:lnTo>
                      <a:pt x="912" y="17184"/>
                    </a:lnTo>
                    <a:lnTo>
                      <a:pt x="456" y="14413"/>
                    </a:lnTo>
                    <a:lnTo>
                      <a:pt x="0" y="12727"/>
                    </a:lnTo>
                    <a:lnTo>
                      <a:pt x="0" y="10519"/>
                    </a:lnTo>
                    <a:lnTo>
                      <a:pt x="456" y="8311"/>
                    </a:lnTo>
                    <a:lnTo>
                      <a:pt x="456" y="6103"/>
                    </a:lnTo>
                    <a:lnTo>
                      <a:pt x="912" y="4978"/>
                    </a:lnTo>
                    <a:close/>
                  </a:path>
                </a:pathLst>
              </a:custGeom>
              <a:solidFill>
                <a:srgbClr val="FFDC99"/>
              </a:solidFill>
              <a:ln w="63500" cap="flat">
                <a:solidFill>
                  <a:srgbClr val="FFDC99"/>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206" name="intranet"/>
              <p:cNvSpPr txBox="1"/>
              <p:nvPr/>
            </p:nvSpPr>
            <p:spPr>
              <a:xfrm>
                <a:off x="3099482" y="1091666"/>
                <a:ext cx="1198786" cy="39476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2800">
                    <a:latin typeface="Arial"/>
                    <a:ea typeface="Arial"/>
                    <a:cs typeface="Arial"/>
                    <a:sym typeface="Arial"/>
                  </a:defRPr>
                </a:lvl1pPr>
              </a:lstStyle>
              <a:p>
                <a:r>
                  <a:t>intranet</a:t>
                </a:r>
              </a:p>
            </p:txBody>
          </p:sp>
          <p:sp>
            <p:nvSpPr>
              <p:cNvPr id="207" name="Shape"/>
              <p:cNvSpPr/>
              <p:nvPr/>
            </p:nvSpPr>
            <p:spPr>
              <a:xfrm>
                <a:off x="5168900" y="1577975"/>
                <a:ext cx="1139825" cy="1136650"/>
              </a:xfrm>
              <a:custGeom>
                <a:avLst/>
                <a:gdLst/>
                <a:ahLst/>
                <a:cxnLst>
                  <a:cxn ang="0">
                    <a:pos x="wd2" y="hd2"/>
                  </a:cxn>
                  <a:cxn ang="5400000">
                    <a:pos x="wd2" y="hd2"/>
                  </a:cxn>
                  <a:cxn ang="10800000">
                    <a:pos x="wd2" y="hd2"/>
                  </a:cxn>
                  <a:cxn ang="16200000">
                    <a:pos x="wd2" y="hd2"/>
                  </a:cxn>
                </a:cxnLst>
                <a:rect l="0" t="0" r="r" b="b"/>
                <a:pathLst>
                  <a:path w="21600" h="21600" extrusionOk="0">
                    <a:moveTo>
                      <a:pt x="21600" y="19971"/>
                    </a:moveTo>
                    <a:lnTo>
                      <a:pt x="19915" y="21600"/>
                    </a:lnTo>
                    <a:lnTo>
                      <a:pt x="0" y="1629"/>
                    </a:lnTo>
                    <a:lnTo>
                      <a:pt x="1685" y="0"/>
                    </a:lnTo>
                    <a:lnTo>
                      <a:pt x="21600" y="19971"/>
                    </a:lnTo>
                    <a:close/>
                  </a:path>
                </a:pathLst>
              </a:custGeom>
              <a:solidFill>
                <a:srgbClr val="FFDC99"/>
              </a:solidFill>
              <a:ln w="63500" cap="flat">
                <a:solidFill>
                  <a:srgbClr val="FFDC99"/>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208" name="Shape"/>
              <p:cNvSpPr/>
              <p:nvPr/>
            </p:nvSpPr>
            <p:spPr>
              <a:xfrm>
                <a:off x="7273925" y="1314450"/>
                <a:ext cx="7839075" cy="6613525"/>
              </a:xfrm>
              <a:custGeom>
                <a:avLst/>
                <a:gdLst/>
                <a:ahLst/>
                <a:cxnLst>
                  <a:cxn ang="0">
                    <a:pos x="wd2" y="hd2"/>
                  </a:cxn>
                  <a:cxn ang="5400000">
                    <a:pos x="wd2" y="hd2"/>
                  </a:cxn>
                  <a:cxn ang="10800000">
                    <a:pos x="wd2" y="hd2"/>
                  </a:cxn>
                  <a:cxn ang="16200000">
                    <a:pos x="wd2" y="hd2"/>
                  </a:cxn>
                </a:cxnLst>
                <a:rect l="0" t="0" r="r" b="b"/>
                <a:pathLst>
                  <a:path w="21600" h="21600" extrusionOk="0">
                    <a:moveTo>
                      <a:pt x="21241" y="0"/>
                    </a:moveTo>
                    <a:lnTo>
                      <a:pt x="21600" y="570"/>
                    </a:lnTo>
                    <a:lnTo>
                      <a:pt x="359" y="21600"/>
                    </a:lnTo>
                    <a:lnTo>
                      <a:pt x="0" y="21175"/>
                    </a:lnTo>
                    <a:lnTo>
                      <a:pt x="21241" y="0"/>
                    </a:lnTo>
                    <a:close/>
                  </a:path>
                </a:pathLst>
              </a:custGeom>
              <a:solidFill>
                <a:srgbClr val="FFDC99"/>
              </a:solidFill>
              <a:ln w="63500" cap="flat">
                <a:solidFill>
                  <a:srgbClr val="FFDC99"/>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209" name="Shape"/>
              <p:cNvSpPr/>
              <p:nvPr/>
            </p:nvSpPr>
            <p:spPr>
              <a:xfrm>
                <a:off x="11391900" y="0"/>
                <a:ext cx="2714625" cy="1619250"/>
              </a:xfrm>
              <a:custGeom>
                <a:avLst/>
                <a:gdLst/>
                <a:ahLst/>
                <a:cxnLst>
                  <a:cxn ang="0">
                    <a:pos x="wd2" y="hd2"/>
                  </a:cxn>
                  <a:cxn ang="5400000">
                    <a:pos x="wd2" y="hd2"/>
                  </a:cxn>
                  <a:cxn ang="10800000">
                    <a:pos x="wd2" y="hd2"/>
                  </a:cxn>
                  <a:cxn ang="16200000">
                    <a:pos x="wd2" y="hd2"/>
                  </a:cxn>
                </a:cxnLst>
                <a:rect l="0" t="0" r="r" b="b"/>
                <a:pathLst>
                  <a:path w="21600" h="21600" extrusionOk="0">
                    <a:moveTo>
                      <a:pt x="682" y="5252"/>
                    </a:moveTo>
                    <a:lnTo>
                      <a:pt x="1036" y="3515"/>
                    </a:lnTo>
                    <a:lnTo>
                      <a:pt x="2072" y="2329"/>
                    </a:lnTo>
                    <a:lnTo>
                      <a:pt x="3486" y="1144"/>
                    </a:lnTo>
                    <a:lnTo>
                      <a:pt x="4522" y="1736"/>
                    </a:lnTo>
                    <a:lnTo>
                      <a:pt x="5229" y="1144"/>
                    </a:lnTo>
                    <a:lnTo>
                      <a:pt x="6619" y="1144"/>
                    </a:lnTo>
                    <a:lnTo>
                      <a:pt x="8008" y="1736"/>
                    </a:lnTo>
                    <a:lnTo>
                      <a:pt x="11495" y="1736"/>
                    </a:lnTo>
                    <a:lnTo>
                      <a:pt x="12202" y="1144"/>
                    </a:lnTo>
                    <a:lnTo>
                      <a:pt x="12884" y="593"/>
                    </a:lnTo>
                    <a:lnTo>
                      <a:pt x="14274" y="0"/>
                    </a:lnTo>
                    <a:lnTo>
                      <a:pt x="16371" y="0"/>
                    </a:lnTo>
                    <a:lnTo>
                      <a:pt x="17432" y="593"/>
                    </a:lnTo>
                    <a:lnTo>
                      <a:pt x="17760" y="1144"/>
                    </a:lnTo>
                    <a:lnTo>
                      <a:pt x="18821" y="1736"/>
                    </a:lnTo>
                    <a:lnTo>
                      <a:pt x="19857" y="3515"/>
                    </a:lnTo>
                    <a:lnTo>
                      <a:pt x="21246" y="6988"/>
                    </a:lnTo>
                    <a:lnTo>
                      <a:pt x="21600" y="10504"/>
                    </a:lnTo>
                    <a:lnTo>
                      <a:pt x="21600" y="13426"/>
                    </a:lnTo>
                    <a:lnTo>
                      <a:pt x="21246" y="15205"/>
                    </a:lnTo>
                    <a:lnTo>
                      <a:pt x="20918" y="19271"/>
                    </a:lnTo>
                    <a:lnTo>
                      <a:pt x="19503" y="21049"/>
                    </a:lnTo>
                    <a:lnTo>
                      <a:pt x="18114" y="21600"/>
                    </a:lnTo>
                    <a:lnTo>
                      <a:pt x="16724" y="21049"/>
                    </a:lnTo>
                    <a:lnTo>
                      <a:pt x="14981" y="21049"/>
                    </a:lnTo>
                    <a:lnTo>
                      <a:pt x="12202" y="19864"/>
                    </a:lnTo>
                    <a:lnTo>
                      <a:pt x="9398" y="19864"/>
                    </a:lnTo>
                    <a:lnTo>
                      <a:pt x="8362" y="20456"/>
                    </a:lnTo>
                    <a:lnTo>
                      <a:pt x="7301" y="20456"/>
                    </a:lnTo>
                    <a:lnTo>
                      <a:pt x="6265" y="21049"/>
                    </a:lnTo>
                    <a:lnTo>
                      <a:pt x="3486" y="21049"/>
                    </a:lnTo>
                    <a:lnTo>
                      <a:pt x="2425" y="20456"/>
                    </a:lnTo>
                    <a:lnTo>
                      <a:pt x="2072" y="19864"/>
                    </a:lnTo>
                    <a:lnTo>
                      <a:pt x="1743" y="19271"/>
                    </a:lnTo>
                    <a:lnTo>
                      <a:pt x="1389" y="18678"/>
                    </a:lnTo>
                    <a:lnTo>
                      <a:pt x="1036" y="16941"/>
                    </a:lnTo>
                    <a:lnTo>
                      <a:pt x="328" y="14612"/>
                    </a:lnTo>
                    <a:lnTo>
                      <a:pt x="328" y="12282"/>
                    </a:lnTo>
                    <a:lnTo>
                      <a:pt x="0" y="10504"/>
                    </a:lnTo>
                    <a:lnTo>
                      <a:pt x="328" y="8174"/>
                    </a:lnTo>
                    <a:lnTo>
                      <a:pt x="328" y="6438"/>
                    </a:lnTo>
                    <a:lnTo>
                      <a:pt x="682" y="5252"/>
                    </a:lnTo>
                    <a:close/>
                  </a:path>
                </a:pathLst>
              </a:custGeom>
              <a:solidFill>
                <a:srgbClr val="FFDC99"/>
              </a:solidFill>
              <a:ln w="63500" cap="flat">
                <a:solidFill>
                  <a:srgbClr val="FFDC99"/>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210" name="Shape"/>
              <p:cNvSpPr/>
              <p:nvPr/>
            </p:nvSpPr>
            <p:spPr>
              <a:xfrm>
                <a:off x="5302250" y="2146300"/>
                <a:ext cx="2101850" cy="1270000"/>
              </a:xfrm>
              <a:custGeom>
                <a:avLst/>
                <a:gdLst/>
                <a:ahLst/>
                <a:cxnLst>
                  <a:cxn ang="0">
                    <a:pos x="wd2" y="hd2"/>
                  </a:cxn>
                  <a:cxn ang="5400000">
                    <a:pos x="wd2" y="hd2"/>
                  </a:cxn>
                  <a:cxn ang="10800000">
                    <a:pos x="wd2" y="hd2"/>
                  </a:cxn>
                  <a:cxn ang="16200000">
                    <a:pos x="wd2" y="hd2"/>
                  </a:cxn>
                </a:cxnLst>
                <a:rect l="0" t="0" r="r" b="b"/>
                <a:pathLst>
                  <a:path w="21600" h="21600" extrusionOk="0">
                    <a:moveTo>
                      <a:pt x="881" y="5184"/>
                    </a:moveTo>
                    <a:lnTo>
                      <a:pt x="1338" y="3726"/>
                    </a:lnTo>
                    <a:lnTo>
                      <a:pt x="2251" y="2214"/>
                    </a:lnTo>
                    <a:lnTo>
                      <a:pt x="3589" y="1458"/>
                    </a:lnTo>
                    <a:lnTo>
                      <a:pt x="6297" y="1458"/>
                    </a:lnTo>
                    <a:lnTo>
                      <a:pt x="8092" y="2214"/>
                    </a:lnTo>
                    <a:lnTo>
                      <a:pt x="11257" y="2214"/>
                    </a:lnTo>
                    <a:lnTo>
                      <a:pt x="12138" y="1458"/>
                    </a:lnTo>
                    <a:lnTo>
                      <a:pt x="13051" y="756"/>
                    </a:lnTo>
                    <a:lnTo>
                      <a:pt x="14389" y="0"/>
                    </a:lnTo>
                    <a:lnTo>
                      <a:pt x="15760" y="0"/>
                    </a:lnTo>
                    <a:lnTo>
                      <a:pt x="16640" y="756"/>
                    </a:lnTo>
                    <a:lnTo>
                      <a:pt x="17554" y="756"/>
                    </a:lnTo>
                    <a:lnTo>
                      <a:pt x="18011" y="1458"/>
                    </a:lnTo>
                    <a:lnTo>
                      <a:pt x="18892" y="2214"/>
                    </a:lnTo>
                    <a:lnTo>
                      <a:pt x="20262" y="3726"/>
                    </a:lnTo>
                    <a:lnTo>
                      <a:pt x="21143" y="6696"/>
                    </a:lnTo>
                    <a:lnTo>
                      <a:pt x="21600" y="11178"/>
                    </a:lnTo>
                    <a:lnTo>
                      <a:pt x="21600" y="15660"/>
                    </a:lnTo>
                    <a:lnTo>
                      <a:pt x="20686" y="19386"/>
                    </a:lnTo>
                    <a:lnTo>
                      <a:pt x="19805" y="20844"/>
                    </a:lnTo>
                    <a:lnTo>
                      <a:pt x="18435" y="21600"/>
                    </a:lnTo>
                    <a:lnTo>
                      <a:pt x="16640" y="21600"/>
                    </a:lnTo>
                    <a:lnTo>
                      <a:pt x="15303" y="20844"/>
                    </a:lnTo>
                    <a:lnTo>
                      <a:pt x="13508" y="20844"/>
                    </a:lnTo>
                    <a:lnTo>
                      <a:pt x="12138" y="20088"/>
                    </a:lnTo>
                    <a:lnTo>
                      <a:pt x="8549" y="20088"/>
                    </a:lnTo>
                    <a:lnTo>
                      <a:pt x="7211" y="20844"/>
                    </a:lnTo>
                    <a:lnTo>
                      <a:pt x="2708" y="20844"/>
                    </a:lnTo>
                    <a:lnTo>
                      <a:pt x="1795" y="20088"/>
                    </a:lnTo>
                    <a:lnTo>
                      <a:pt x="1795" y="19386"/>
                    </a:lnTo>
                    <a:lnTo>
                      <a:pt x="1338" y="18630"/>
                    </a:lnTo>
                    <a:lnTo>
                      <a:pt x="881" y="17118"/>
                    </a:lnTo>
                    <a:lnTo>
                      <a:pt x="457" y="14904"/>
                    </a:lnTo>
                    <a:lnTo>
                      <a:pt x="457" y="12636"/>
                    </a:lnTo>
                    <a:lnTo>
                      <a:pt x="0" y="10422"/>
                    </a:lnTo>
                    <a:lnTo>
                      <a:pt x="457" y="8910"/>
                    </a:lnTo>
                    <a:lnTo>
                      <a:pt x="457" y="6696"/>
                    </a:lnTo>
                    <a:lnTo>
                      <a:pt x="881" y="5184"/>
                    </a:lnTo>
                    <a:close/>
                  </a:path>
                </a:pathLst>
              </a:custGeom>
              <a:solidFill>
                <a:srgbClr val="FFDC99"/>
              </a:solidFill>
              <a:ln w="63500" cap="flat">
                <a:solidFill>
                  <a:srgbClr val="FFDC99"/>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211" name="Shape"/>
              <p:cNvSpPr/>
              <p:nvPr/>
            </p:nvSpPr>
            <p:spPr>
              <a:xfrm>
                <a:off x="3241675" y="3546475"/>
                <a:ext cx="2060575" cy="1273175"/>
              </a:xfrm>
              <a:custGeom>
                <a:avLst/>
                <a:gdLst/>
                <a:ahLst/>
                <a:cxnLst>
                  <a:cxn ang="0">
                    <a:pos x="wd2" y="hd2"/>
                  </a:cxn>
                  <a:cxn ang="5400000">
                    <a:pos x="wd2" y="hd2"/>
                  </a:cxn>
                  <a:cxn ang="10800000">
                    <a:pos x="wd2" y="hd2"/>
                  </a:cxn>
                  <a:cxn ang="16200000">
                    <a:pos x="wd2" y="hd2"/>
                  </a:cxn>
                </a:cxnLst>
                <a:rect l="0" t="0" r="r" b="b"/>
                <a:pathLst>
                  <a:path w="21600" h="21600" extrusionOk="0">
                    <a:moveTo>
                      <a:pt x="466" y="5225"/>
                    </a:moveTo>
                    <a:lnTo>
                      <a:pt x="932" y="3717"/>
                    </a:lnTo>
                    <a:lnTo>
                      <a:pt x="1831" y="2262"/>
                    </a:lnTo>
                    <a:lnTo>
                      <a:pt x="3228" y="1508"/>
                    </a:lnTo>
                    <a:lnTo>
                      <a:pt x="7821" y="1508"/>
                    </a:lnTo>
                    <a:lnTo>
                      <a:pt x="9652" y="2262"/>
                    </a:lnTo>
                    <a:lnTo>
                      <a:pt x="11482" y="2262"/>
                    </a:lnTo>
                    <a:lnTo>
                      <a:pt x="12414" y="1508"/>
                    </a:lnTo>
                    <a:lnTo>
                      <a:pt x="12880" y="0"/>
                    </a:lnTo>
                    <a:lnTo>
                      <a:pt x="16541" y="0"/>
                    </a:lnTo>
                    <a:lnTo>
                      <a:pt x="17473" y="754"/>
                    </a:lnTo>
                    <a:lnTo>
                      <a:pt x="17906" y="1508"/>
                    </a:lnTo>
                    <a:lnTo>
                      <a:pt x="18838" y="2262"/>
                    </a:lnTo>
                    <a:lnTo>
                      <a:pt x="20202" y="3717"/>
                    </a:lnTo>
                    <a:lnTo>
                      <a:pt x="21134" y="6733"/>
                    </a:lnTo>
                    <a:lnTo>
                      <a:pt x="21600" y="10450"/>
                    </a:lnTo>
                    <a:lnTo>
                      <a:pt x="21600" y="14867"/>
                    </a:lnTo>
                    <a:lnTo>
                      <a:pt x="21134" y="18584"/>
                    </a:lnTo>
                    <a:lnTo>
                      <a:pt x="19769" y="20846"/>
                    </a:lnTo>
                    <a:lnTo>
                      <a:pt x="18372" y="21600"/>
                    </a:lnTo>
                    <a:lnTo>
                      <a:pt x="16541" y="20846"/>
                    </a:lnTo>
                    <a:lnTo>
                      <a:pt x="15177" y="20846"/>
                    </a:lnTo>
                    <a:lnTo>
                      <a:pt x="13779" y="20092"/>
                    </a:lnTo>
                    <a:lnTo>
                      <a:pt x="7355" y="20092"/>
                    </a:lnTo>
                    <a:lnTo>
                      <a:pt x="5991" y="20846"/>
                    </a:lnTo>
                    <a:lnTo>
                      <a:pt x="3228" y="20846"/>
                    </a:lnTo>
                    <a:lnTo>
                      <a:pt x="2296" y="20092"/>
                    </a:lnTo>
                    <a:lnTo>
                      <a:pt x="1831" y="20092"/>
                    </a:lnTo>
                    <a:lnTo>
                      <a:pt x="1398" y="19338"/>
                    </a:lnTo>
                    <a:lnTo>
                      <a:pt x="1398" y="18584"/>
                    </a:lnTo>
                    <a:lnTo>
                      <a:pt x="932" y="17129"/>
                    </a:lnTo>
                    <a:lnTo>
                      <a:pt x="0" y="14167"/>
                    </a:lnTo>
                    <a:lnTo>
                      <a:pt x="0" y="5979"/>
                    </a:lnTo>
                    <a:lnTo>
                      <a:pt x="466" y="5225"/>
                    </a:lnTo>
                    <a:close/>
                  </a:path>
                </a:pathLst>
              </a:custGeom>
              <a:solidFill>
                <a:srgbClr val="FFDC99"/>
              </a:solidFill>
              <a:ln w="63500" cap="flat">
                <a:solidFill>
                  <a:srgbClr val="FFDC99"/>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212" name="Shape"/>
              <p:cNvSpPr/>
              <p:nvPr/>
            </p:nvSpPr>
            <p:spPr>
              <a:xfrm>
                <a:off x="13931900" y="5607050"/>
                <a:ext cx="2714625" cy="1663700"/>
              </a:xfrm>
              <a:custGeom>
                <a:avLst/>
                <a:gdLst/>
                <a:ahLst/>
                <a:cxnLst>
                  <a:cxn ang="0">
                    <a:pos x="wd2" y="hd2"/>
                  </a:cxn>
                  <a:cxn ang="5400000">
                    <a:pos x="wd2" y="hd2"/>
                  </a:cxn>
                  <a:cxn ang="10800000">
                    <a:pos x="wd2" y="hd2"/>
                  </a:cxn>
                  <a:cxn ang="16200000">
                    <a:pos x="wd2" y="hd2"/>
                  </a:cxn>
                </a:cxnLst>
                <a:rect l="0" t="0" r="r" b="b"/>
                <a:pathLst>
                  <a:path w="21600" h="21600" extrusionOk="0">
                    <a:moveTo>
                      <a:pt x="707" y="5111"/>
                    </a:moveTo>
                    <a:lnTo>
                      <a:pt x="1036" y="3998"/>
                    </a:lnTo>
                    <a:lnTo>
                      <a:pt x="2451" y="2267"/>
                    </a:lnTo>
                    <a:lnTo>
                      <a:pt x="3486" y="1690"/>
                    </a:lnTo>
                    <a:lnTo>
                      <a:pt x="8008" y="1690"/>
                    </a:lnTo>
                    <a:lnTo>
                      <a:pt x="9752" y="2267"/>
                    </a:lnTo>
                    <a:lnTo>
                      <a:pt x="11495" y="2267"/>
                    </a:lnTo>
                    <a:lnTo>
                      <a:pt x="12202" y="1154"/>
                    </a:lnTo>
                    <a:lnTo>
                      <a:pt x="12884" y="577"/>
                    </a:lnTo>
                    <a:lnTo>
                      <a:pt x="14299" y="0"/>
                    </a:lnTo>
                    <a:lnTo>
                      <a:pt x="15688" y="0"/>
                    </a:lnTo>
                    <a:lnTo>
                      <a:pt x="16371" y="577"/>
                    </a:lnTo>
                    <a:lnTo>
                      <a:pt x="17432" y="1154"/>
                    </a:lnTo>
                    <a:lnTo>
                      <a:pt x="17785" y="1690"/>
                    </a:lnTo>
                    <a:lnTo>
                      <a:pt x="18821" y="2267"/>
                    </a:lnTo>
                    <a:lnTo>
                      <a:pt x="19857" y="3998"/>
                    </a:lnTo>
                    <a:lnTo>
                      <a:pt x="21272" y="6843"/>
                    </a:lnTo>
                    <a:lnTo>
                      <a:pt x="21600" y="10800"/>
                    </a:lnTo>
                    <a:lnTo>
                      <a:pt x="21600" y="13067"/>
                    </a:lnTo>
                    <a:lnTo>
                      <a:pt x="21272" y="15334"/>
                    </a:lnTo>
                    <a:lnTo>
                      <a:pt x="20918" y="18756"/>
                    </a:lnTo>
                    <a:lnTo>
                      <a:pt x="19528" y="20487"/>
                    </a:lnTo>
                    <a:lnTo>
                      <a:pt x="18114" y="21600"/>
                    </a:lnTo>
                    <a:lnTo>
                      <a:pt x="16724" y="21023"/>
                    </a:lnTo>
                    <a:lnTo>
                      <a:pt x="14981" y="20487"/>
                    </a:lnTo>
                    <a:lnTo>
                      <a:pt x="13592" y="19910"/>
                    </a:lnTo>
                    <a:lnTo>
                      <a:pt x="8362" y="19910"/>
                    </a:lnTo>
                    <a:lnTo>
                      <a:pt x="7326" y="20487"/>
                    </a:lnTo>
                    <a:lnTo>
                      <a:pt x="6265" y="20487"/>
                    </a:lnTo>
                    <a:lnTo>
                      <a:pt x="5229" y="21023"/>
                    </a:lnTo>
                    <a:lnTo>
                      <a:pt x="4194" y="21023"/>
                    </a:lnTo>
                    <a:lnTo>
                      <a:pt x="3486" y="20487"/>
                    </a:lnTo>
                    <a:lnTo>
                      <a:pt x="2779" y="20487"/>
                    </a:lnTo>
                    <a:lnTo>
                      <a:pt x="2097" y="19333"/>
                    </a:lnTo>
                    <a:lnTo>
                      <a:pt x="1743" y="19333"/>
                    </a:lnTo>
                    <a:lnTo>
                      <a:pt x="1389" y="18756"/>
                    </a:lnTo>
                    <a:lnTo>
                      <a:pt x="1036" y="16489"/>
                    </a:lnTo>
                    <a:lnTo>
                      <a:pt x="354" y="14221"/>
                    </a:lnTo>
                    <a:lnTo>
                      <a:pt x="354" y="12490"/>
                    </a:lnTo>
                    <a:lnTo>
                      <a:pt x="0" y="10800"/>
                    </a:lnTo>
                    <a:lnTo>
                      <a:pt x="354" y="8533"/>
                    </a:lnTo>
                    <a:lnTo>
                      <a:pt x="354" y="6266"/>
                    </a:lnTo>
                    <a:lnTo>
                      <a:pt x="707" y="5111"/>
                    </a:lnTo>
                    <a:close/>
                  </a:path>
                </a:pathLst>
              </a:custGeom>
              <a:solidFill>
                <a:srgbClr val="FFDC99"/>
              </a:solidFill>
              <a:ln w="63500" cap="flat">
                <a:solidFill>
                  <a:srgbClr val="FFDC99"/>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213" name="Shape"/>
              <p:cNvSpPr/>
              <p:nvPr/>
            </p:nvSpPr>
            <p:spPr>
              <a:xfrm>
                <a:off x="13801725" y="3724275"/>
                <a:ext cx="1574800" cy="1355725"/>
              </a:xfrm>
              <a:custGeom>
                <a:avLst/>
                <a:gdLst/>
                <a:ahLst/>
                <a:cxnLst>
                  <a:cxn ang="0">
                    <a:pos x="wd2" y="hd2"/>
                  </a:cxn>
                  <a:cxn ang="5400000">
                    <a:pos x="wd2" y="hd2"/>
                  </a:cxn>
                  <a:cxn ang="10800000">
                    <a:pos x="wd2" y="hd2"/>
                  </a:cxn>
                  <a:cxn ang="16200000">
                    <a:pos x="wd2" y="hd2"/>
                  </a:cxn>
                </a:cxnLst>
                <a:rect l="0" t="0" r="r" b="b"/>
                <a:pathLst>
                  <a:path w="21600" h="21600" extrusionOk="0">
                    <a:moveTo>
                      <a:pt x="566" y="4856"/>
                    </a:moveTo>
                    <a:lnTo>
                      <a:pt x="566" y="4148"/>
                    </a:lnTo>
                    <a:lnTo>
                      <a:pt x="1785" y="2074"/>
                    </a:lnTo>
                    <a:lnTo>
                      <a:pt x="3005" y="1366"/>
                    </a:lnTo>
                    <a:lnTo>
                      <a:pt x="6010" y="1366"/>
                    </a:lnTo>
                    <a:lnTo>
                      <a:pt x="7795" y="2074"/>
                    </a:lnTo>
                    <a:lnTo>
                      <a:pt x="10800" y="2074"/>
                    </a:lnTo>
                    <a:lnTo>
                      <a:pt x="11976" y="1366"/>
                    </a:lnTo>
                    <a:lnTo>
                      <a:pt x="12585" y="658"/>
                    </a:lnTo>
                    <a:lnTo>
                      <a:pt x="13805" y="0"/>
                    </a:lnTo>
                    <a:lnTo>
                      <a:pt x="16200" y="0"/>
                    </a:lnTo>
                    <a:lnTo>
                      <a:pt x="17419" y="658"/>
                    </a:lnTo>
                    <a:lnTo>
                      <a:pt x="17985" y="1366"/>
                    </a:lnTo>
                    <a:lnTo>
                      <a:pt x="18595" y="2074"/>
                    </a:lnTo>
                    <a:lnTo>
                      <a:pt x="19815" y="4148"/>
                    </a:lnTo>
                    <a:lnTo>
                      <a:pt x="20990" y="6981"/>
                    </a:lnTo>
                    <a:lnTo>
                      <a:pt x="20990" y="11129"/>
                    </a:lnTo>
                    <a:lnTo>
                      <a:pt x="21600" y="13253"/>
                    </a:lnTo>
                    <a:lnTo>
                      <a:pt x="20990" y="15327"/>
                    </a:lnTo>
                    <a:lnTo>
                      <a:pt x="20424" y="18818"/>
                    </a:lnTo>
                    <a:lnTo>
                      <a:pt x="19205" y="20942"/>
                    </a:lnTo>
                    <a:lnTo>
                      <a:pt x="17985" y="21600"/>
                    </a:lnTo>
                    <a:lnTo>
                      <a:pt x="16200" y="21600"/>
                    </a:lnTo>
                    <a:lnTo>
                      <a:pt x="14981" y="20942"/>
                    </a:lnTo>
                    <a:lnTo>
                      <a:pt x="13195" y="20234"/>
                    </a:lnTo>
                    <a:lnTo>
                      <a:pt x="7795" y="20234"/>
                    </a:lnTo>
                    <a:lnTo>
                      <a:pt x="7185" y="20942"/>
                    </a:lnTo>
                    <a:lnTo>
                      <a:pt x="2395" y="20942"/>
                    </a:lnTo>
                    <a:lnTo>
                      <a:pt x="1176" y="19526"/>
                    </a:lnTo>
                    <a:lnTo>
                      <a:pt x="1176" y="18818"/>
                    </a:lnTo>
                    <a:lnTo>
                      <a:pt x="566" y="17452"/>
                    </a:lnTo>
                    <a:lnTo>
                      <a:pt x="0" y="14619"/>
                    </a:lnTo>
                    <a:lnTo>
                      <a:pt x="0" y="6273"/>
                    </a:lnTo>
                    <a:lnTo>
                      <a:pt x="566" y="4856"/>
                    </a:lnTo>
                    <a:close/>
                  </a:path>
                </a:pathLst>
              </a:custGeom>
              <a:solidFill>
                <a:srgbClr val="FFDC99"/>
              </a:solidFill>
              <a:ln w="63500" cap="flat">
                <a:solidFill>
                  <a:srgbClr val="FFDC99"/>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214" name="Shape"/>
              <p:cNvSpPr/>
              <p:nvPr/>
            </p:nvSpPr>
            <p:spPr>
              <a:xfrm>
                <a:off x="1095375" y="1533525"/>
                <a:ext cx="1225550" cy="1050925"/>
              </a:xfrm>
              <a:custGeom>
                <a:avLst/>
                <a:gdLst/>
                <a:ahLst/>
                <a:cxnLst>
                  <a:cxn ang="0">
                    <a:pos x="wd2" y="hd2"/>
                  </a:cxn>
                  <a:cxn ang="5400000">
                    <a:pos x="wd2" y="hd2"/>
                  </a:cxn>
                  <a:cxn ang="10800000">
                    <a:pos x="wd2" y="hd2"/>
                  </a:cxn>
                  <a:cxn ang="16200000">
                    <a:pos x="wd2" y="hd2"/>
                  </a:cxn>
                </a:cxnLst>
                <a:rect l="0" t="0" r="r" b="b"/>
                <a:pathLst>
                  <a:path w="21600" h="21600" extrusionOk="0">
                    <a:moveTo>
                      <a:pt x="0" y="5416"/>
                    </a:moveTo>
                    <a:lnTo>
                      <a:pt x="1567" y="1762"/>
                    </a:lnTo>
                    <a:lnTo>
                      <a:pt x="10800" y="1762"/>
                    </a:lnTo>
                    <a:lnTo>
                      <a:pt x="11583" y="914"/>
                    </a:lnTo>
                    <a:lnTo>
                      <a:pt x="12367" y="0"/>
                    </a:lnTo>
                    <a:lnTo>
                      <a:pt x="16228" y="0"/>
                    </a:lnTo>
                    <a:lnTo>
                      <a:pt x="17011" y="914"/>
                    </a:lnTo>
                    <a:lnTo>
                      <a:pt x="17739" y="914"/>
                    </a:lnTo>
                    <a:lnTo>
                      <a:pt x="18522" y="1762"/>
                    </a:lnTo>
                    <a:lnTo>
                      <a:pt x="20089" y="3589"/>
                    </a:lnTo>
                    <a:lnTo>
                      <a:pt x="20873" y="7178"/>
                    </a:lnTo>
                    <a:lnTo>
                      <a:pt x="21600" y="10767"/>
                    </a:lnTo>
                    <a:lnTo>
                      <a:pt x="21600" y="13508"/>
                    </a:lnTo>
                    <a:lnTo>
                      <a:pt x="20873" y="15270"/>
                    </a:lnTo>
                    <a:lnTo>
                      <a:pt x="20873" y="18859"/>
                    </a:lnTo>
                    <a:lnTo>
                      <a:pt x="19306" y="20686"/>
                    </a:lnTo>
                    <a:lnTo>
                      <a:pt x="17739" y="21600"/>
                    </a:lnTo>
                    <a:lnTo>
                      <a:pt x="16228" y="21600"/>
                    </a:lnTo>
                    <a:lnTo>
                      <a:pt x="14661" y="20686"/>
                    </a:lnTo>
                    <a:lnTo>
                      <a:pt x="13150" y="20686"/>
                    </a:lnTo>
                    <a:lnTo>
                      <a:pt x="11583" y="19773"/>
                    </a:lnTo>
                    <a:lnTo>
                      <a:pt x="9289" y="19773"/>
                    </a:lnTo>
                    <a:lnTo>
                      <a:pt x="7722" y="20686"/>
                    </a:lnTo>
                    <a:lnTo>
                      <a:pt x="4645" y="20686"/>
                    </a:lnTo>
                    <a:lnTo>
                      <a:pt x="3861" y="21600"/>
                    </a:lnTo>
                    <a:lnTo>
                      <a:pt x="3078" y="20686"/>
                    </a:lnTo>
                    <a:lnTo>
                      <a:pt x="2350" y="20686"/>
                    </a:lnTo>
                    <a:lnTo>
                      <a:pt x="783" y="18859"/>
                    </a:lnTo>
                    <a:lnTo>
                      <a:pt x="783" y="17097"/>
                    </a:lnTo>
                    <a:lnTo>
                      <a:pt x="0" y="14356"/>
                    </a:lnTo>
                    <a:lnTo>
                      <a:pt x="0" y="5416"/>
                    </a:lnTo>
                    <a:close/>
                  </a:path>
                </a:pathLst>
              </a:custGeom>
              <a:solidFill>
                <a:srgbClr val="FFDC99"/>
              </a:solidFill>
              <a:ln w="63500" cap="flat">
                <a:solidFill>
                  <a:srgbClr val="FFDC99"/>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215" name="ISP"/>
              <p:cNvSpPr txBox="1"/>
              <p:nvPr/>
            </p:nvSpPr>
            <p:spPr>
              <a:xfrm>
                <a:off x="1158044" y="1748891"/>
                <a:ext cx="585862" cy="39476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2800">
                    <a:latin typeface="Arial"/>
                    <a:ea typeface="Arial"/>
                    <a:cs typeface="Arial"/>
                    <a:sym typeface="Arial"/>
                  </a:defRPr>
                </a:lvl1pPr>
              </a:lstStyle>
              <a:p>
                <a:r>
                  <a:t>ISP</a:t>
                </a:r>
              </a:p>
            </p:txBody>
          </p:sp>
          <p:sp>
            <p:nvSpPr>
              <p:cNvPr id="216" name="Rectangle"/>
              <p:cNvSpPr/>
              <p:nvPr/>
            </p:nvSpPr>
            <p:spPr>
              <a:xfrm>
                <a:off x="4073525" y="2057400"/>
                <a:ext cx="88900" cy="1885950"/>
              </a:xfrm>
              <a:prstGeom prst="rect">
                <a:avLst/>
              </a:prstGeom>
              <a:solidFill>
                <a:srgbClr val="FFDC99"/>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217" name="Rectangle"/>
              <p:cNvSpPr/>
              <p:nvPr/>
            </p:nvSpPr>
            <p:spPr>
              <a:xfrm>
                <a:off x="4073525" y="2057400"/>
                <a:ext cx="133350" cy="1927225"/>
              </a:xfrm>
              <a:prstGeom prst="rect">
                <a:avLst/>
              </a:prstGeom>
              <a:noFill/>
              <a:ln w="63500" cap="flat">
                <a:solidFill>
                  <a:srgbClr val="FFDC99"/>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218" name="Shape"/>
              <p:cNvSpPr/>
              <p:nvPr/>
            </p:nvSpPr>
            <p:spPr>
              <a:xfrm>
                <a:off x="10734675" y="4994275"/>
                <a:ext cx="3241675" cy="1574800"/>
              </a:xfrm>
              <a:custGeom>
                <a:avLst/>
                <a:gdLst/>
                <a:ahLst/>
                <a:cxnLst>
                  <a:cxn ang="0">
                    <a:pos x="wd2" y="hd2"/>
                  </a:cxn>
                  <a:cxn ang="5400000">
                    <a:pos x="wd2" y="hd2"/>
                  </a:cxn>
                  <a:cxn ang="10800000">
                    <a:pos x="wd2" y="hd2"/>
                  </a:cxn>
                  <a:cxn ang="16200000">
                    <a:pos x="wd2" y="hd2"/>
                  </a:cxn>
                </a:cxnLst>
                <a:rect l="0" t="0" r="r" b="b"/>
                <a:pathLst>
                  <a:path w="21600" h="21600" extrusionOk="0">
                    <a:moveTo>
                      <a:pt x="21600" y="20424"/>
                    </a:moveTo>
                    <a:lnTo>
                      <a:pt x="21304" y="21600"/>
                    </a:lnTo>
                    <a:lnTo>
                      <a:pt x="0" y="1176"/>
                    </a:lnTo>
                    <a:lnTo>
                      <a:pt x="275" y="0"/>
                    </a:lnTo>
                    <a:lnTo>
                      <a:pt x="21600" y="20424"/>
                    </a:lnTo>
                    <a:close/>
                  </a:path>
                </a:pathLst>
              </a:custGeom>
              <a:solidFill>
                <a:srgbClr val="FFDC99"/>
              </a:solidFill>
              <a:ln w="63500" cap="flat">
                <a:solidFill>
                  <a:srgbClr val="FFDC99"/>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219" name="Shape"/>
              <p:cNvSpPr/>
              <p:nvPr/>
            </p:nvSpPr>
            <p:spPr>
              <a:xfrm>
                <a:off x="12090400" y="3679825"/>
                <a:ext cx="2105025" cy="1006475"/>
              </a:xfrm>
              <a:custGeom>
                <a:avLst/>
                <a:gdLst/>
                <a:ahLst/>
                <a:cxnLst>
                  <a:cxn ang="0">
                    <a:pos x="wd2" y="hd2"/>
                  </a:cxn>
                  <a:cxn ang="5400000">
                    <a:pos x="wd2" y="hd2"/>
                  </a:cxn>
                  <a:cxn ang="10800000">
                    <a:pos x="wd2" y="hd2"/>
                  </a:cxn>
                  <a:cxn ang="16200000">
                    <a:pos x="wd2" y="hd2"/>
                  </a:cxn>
                </a:cxnLst>
                <a:rect l="0" t="0" r="r" b="b"/>
                <a:pathLst>
                  <a:path w="21600" h="21600" extrusionOk="0">
                    <a:moveTo>
                      <a:pt x="21600" y="19760"/>
                    </a:moveTo>
                    <a:lnTo>
                      <a:pt x="21144" y="21600"/>
                    </a:lnTo>
                    <a:lnTo>
                      <a:pt x="0" y="1840"/>
                    </a:lnTo>
                    <a:lnTo>
                      <a:pt x="912" y="0"/>
                    </a:lnTo>
                    <a:lnTo>
                      <a:pt x="21600" y="19760"/>
                    </a:lnTo>
                    <a:close/>
                  </a:path>
                </a:pathLst>
              </a:custGeom>
              <a:solidFill>
                <a:srgbClr val="FFDC99"/>
              </a:solidFill>
              <a:ln w="63500" cap="flat">
                <a:solidFill>
                  <a:srgbClr val="FFDC99"/>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220" name="Shape"/>
              <p:cNvSpPr/>
              <p:nvPr/>
            </p:nvSpPr>
            <p:spPr>
              <a:xfrm>
                <a:off x="4600575" y="4248150"/>
                <a:ext cx="1577975" cy="831850"/>
              </a:xfrm>
              <a:custGeom>
                <a:avLst/>
                <a:gdLst/>
                <a:ahLst/>
                <a:cxnLst>
                  <a:cxn ang="0">
                    <a:pos x="wd2" y="hd2"/>
                  </a:cxn>
                  <a:cxn ang="5400000">
                    <a:pos x="wd2" y="hd2"/>
                  </a:cxn>
                  <a:cxn ang="10800000">
                    <a:pos x="wd2" y="hd2"/>
                  </a:cxn>
                  <a:cxn ang="16200000">
                    <a:pos x="wd2" y="hd2"/>
                  </a:cxn>
                </a:cxnLst>
                <a:rect l="0" t="0" r="r" b="b"/>
                <a:pathLst>
                  <a:path w="21600" h="21600" extrusionOk="0">
                    <a:moveTo>
                      <a:pt x="21600" y="19374"/>
                    </a:moveTo>
                    <a:lnTo>
                      <a:pt x="20992" y="21600"/>
                    </a:lnTo>
                    <a:lnTo>
                      <a:pt x="0" y="2308"/>
                    </a:lnTo>
                    <a:lnTo>
                      <a:pt x="608" y="0"/>
                    </a:lnTo>
                    <a:lnTo>
                      <a:pt x="21600" y="19374"/>
                    </a:lnTo>
                    <a:close/>
                  </a:path>
                </a:pathLst>
              </a:custGeom>
              <a:solidFill>
                <a:srgbClr val="FFDC99"/>
              </a:solidFill>
              <a:ln w="63500" cap="flat">
                <a:solidFill>
                  <a:srgbClr val="FFDC99"/>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221" name="Shape"/>
              <p:cNvSpPr/>
              <p:nvPr/>
            </p:nvSpPr>
            <p:spPr>
              <a:xfrm>
                <a:off x="2146300" y="2057400"/>
                <a:ext cx="1971675" cy="1009650"/>
              </a:xfrm>
              <a:custGeom>
                <a:avLst/>
                <a:gdLst/>
                <a:ahLst/>
                <a:cxnLst>
                  <a:cxn ang="0">
                    <a:pos x="wd2" y="hd2"/>
                  </a:cxn>
                  <a:cxn ang="5400000">
                    <a:pos x="wd2" y="hd2"/>
                  </a:cxn>
                  <a:cxn ang="10800000">
                    <a:pos x="wd2" y="hd2"/>
                  </a:cxn>
                  <a:cxn ang="16200000">
                    <a:pos x="wd2" y="hd2"/>
                  </a:cxn>
                </a:cxnLst>
                <a:rect l="0" t="0" r="r" b="b"/>
                <a:pathLst>
                  <a:path w="21600" h="21600" extrusionOk="0">
                    <a:moveTo>
                      <a:pt x="21600" y="19698"/>
                    </a:moveTo>
                    <a:lnTo>
                      <a:pt x="21600" y="21600"/>
                    </a:lnTo>
                    <a:lnTo>
                      <a:pt x="0" y="1902"/>
                    </a:lnTo>
                    <a:lnTo>
                      <a:pt x="487" y="0"/>
                    </a:lnTo>
                    <a:lnTo>
                      <a:pt x="21600" y="19698"/>
                    </a:lnTo>
                    <a:close/>
                  </a:path>
                </a:pathLst>
              </a:custGeom>
              <a:solidFill>
                <a:srgbClr val="FFDC99"/>
              </a:solidFill>
              <a:ln w="63500" cap="flat">
                <a:solidFill>
                  <a:srgbClr val="FFDC99"/>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222" name="Shape"/>
              <p:cNvSpPr/>
              <p:nvPr/>
            </p:nvSpPr>
            <p:spPr>
              <a:xfrm>
                <a:off x="12268200" y="1225550"/>
                <a:ext cx="787400" cy="1882775"/>
              </a:xfrm>
              <a:custGeom>
                <a:avLst/>
                <a:gdLst/>
                <a:ahLst/>
                <a:cxnLst>
                  <a:cxn ang="0">
                    <a:pos x="wd2" y="hd2"/>
                  </a:cxn>
                  <a:cxn ang="5400000">
                    <a:pos x="wd2" y="hd2"/>
                  </a:cxn>
                  <a:cxn ang="10800000">
                    <a:pos x="wd2" y="hd2"/>
                  </a:cxn>
                  <a:cxn ang="16200000">
                    <a:pos x="wd2" y="hd2"/>
                  </a:cxn>
                </a:cxnLst>
                <a:rect l="0" t="0" r="r" b="b"/>
                <a:pathLst>
                  <a:path w="21600" h="21600" extrusionOk="0">
                    <a:moveTo>
                      <a:pt x="21600" y="21126"/>
                    </a:moveTo>
                    <a:lnTo>
                      <a:pt x="19161" y="21600"/>
                    </a:lnTo>
                    <a:lnTo>
                      <a:pt x="0" y="510"/>
                    </a:lnTo>
                    <a:lnTo>
                      <a:pt x="2352" y="0"/>
                    </a:lnTo>
                    <a:lnTo>
                      <a:pt x="21600" y="21126"/>
                    </a:lnTo>
                    <a:close/>
                  </a:path>
                </a:pathLst>
              </a:custGeom>
              <a:solidFill>
                <a:srgbClr val="FFDC99"/>
              </a:solidFill>
              <a:ln w="63500" cap="flat">
                <a:solidFill>
                  <a:srgbClr val="FFDC99"/>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223" name="desktop computer:"/>
              <p:cNvSpPr txBox="1"/>
              <p:nvPr/>
            </p:nvSpPr>
            <p:spPr>
              <a:xfrm>
                <a:off x="689967" y="6743166"/>
                <a:ext cx="2938066" cy="39476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2800">
                    <a:latin typeface="Arial"/>
                    <a:ea typeface="Arial"/>
                    <a:cs typeface="Arial"/>
                    <a:sym typeface="Arial"/>
                  </a:defRPr>
                </a:lvl1pPr>
              </a:lstStyle>
              <a:p>
                <a:r>
                  <a:t>desktop computer:</a:t>
                </a:r>
              </a:p>
            </p:txBody>
          </p:sp>
          <p:sp>
            <p:nvSpPr>
              <p:cNvPr id="224" name="Line"/>
              <p:cNvSpPr/>
              <p:nvPr/>
            </p:nvSpPr>
            <p:spPr>
              <a:xfrm>
                <a:off x="352425" y="2847975"/>
                <a:ext cx="130175" cy="2190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4070"/>
                    </a:lnTo>
                    <a:lnTo>
                      <a:pt x="21600" y="21600"/>
                    </a:lnTo>
                  </a:path>
                </a:pathLst>
              </a:custGeom>
              <a:noFill/>
              <a:ln w="63500" cap="flat">
                <a:solidFill>
                  <a:srgbClr val="000000"/>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225" name="Rounded Rectangle"/>
              <p:cNvSpPr/>
              <p:nvPr/>
            </p:nvSpPr>
            <p:spPr>
              <a:xfrm>
                <a:off x="44450" y="2540000"/>
                <a:ext cx="349250" cy="263525"/>
              </a:xfrm>
              <a:prstGeom prst="roundRect">
                <a:avLst>
                  <a:gd name="adj" fmla="val 50000"/>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226" name="Rounded Rectangle"/>
              <p:cNvSpPr/>
              <p:nvPr/>
            </p:nvSpPr>
            <p:spPr>
              <a:xfrm>
                <a:off x="0" y="2495550"/>
                <a:ext cx="438150" cy="352425"/>
              </a:xfrm>
              <a:prstGeom prst="roundRect">
                <a:avLst>
                  <a:gd name="adj" fmla="val 40088"/>
                </a:avLst>
              </a:prstGeom>
              <a:noFill/>
              <a:ln w="101600" cap="flat">
                <a:solidFill>
                  <a:srgbClr val="999999"/>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227" name="Rectangle"/>
              <p:cNvSpPr/>
              <p:nvPr/>
            </p:nvSpPr>
            <p:spPr>
              <a:xfrm>
                <a:off x="88900" y="2628900"/>
                <a:ext cx="263525" cy="130175"/>
              </a:xfrm>
              <a:prstGeom prst="rect">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228" name="Rectangle"/>
              <p:cNvSpPr/>
              <p:nvPr/>
            </p:nvSpPr>
            <p:spPr>
              <a:xfrm>
                <a:off x="88900" y="2628900"/>
                <a:ext cx="304800" cy="174625"/>
              </a:xfrm>
              <a:prstGeom prst="rect">
                <a:avLst/>
              </a:prstGeom>
              <a:noFill/>
              <a:ln w="63500" cap="flat">
                <a:solidFill>
                  <a:srgbClr val="000000"/>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229" name="Shape"/>
              <p:cNvSpPr/>
              <p:nvPr/>
            </p:nvSpPr>
            <p:spPr>
              <a:xfrm>
                <a:off x="438150" y="3022600"/>
                <a:ext cx="88900" cy="8572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11200"/>
                    </a:lnTo>
                    <a:lnTo>
                      <a:pt x="21600" y="21600"/>
                    </a:lnTo>
                    <a:lnTo>
                      <a:pt x="0" y="21600"/>
                    </a:lnTo>
                    <a:lnTo>
                      <a:pt x="0" y="0"/>
                    </a:lnTo>
                    <a:lnTo>
                      <a:pt x="10800" y="0"/>
                    </a:lnTo>
                    <a:close/>
                  </a:path>
                </a:pathLst>
              </a:custGeom>
              <a:solidFill>
                <a:srgbClr val="999999"/>
              </a:solidFill>
              <a:ln w="63500" cap="flat">
                <a:solidFill>
                  <a:srgbClr val="999999"/>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pic>
            <p:nvPicPr>
              <p:cNvPr id="230" name="image.png" descr="image.png"/>
              <p:cNvPicPr>
                <a:picLocks noChangeAspect="1"/>
              </p:cNvPicPr>
              <p:nvPr/>
            </p:nvPicPr>
            <p:blipFill>
              <a:blip r:embed="rId3"/>
              <a:stretch>
                <a:fillRect/>
              </a:stretch>
            </p:blipFill>
            <p:spPr>
              <a:xfrm>
                <a:off x="88900" y="2628900"/>
                <a:ext cx="263525" cy="130175"/>
              </a:xfrm>
              <a:prstGeom prst="rect">
                <a:avLst/>
              </a:prstGeom>
              <a:ln w="12700" cap="flat">
                <a:noFill/>
                <a:miter lim="400000"/>
              </a:ln>
              <a:effectLst/>
            </p:spPr>
          </p:pic>
          <p:sp>
            <p:nvSpPr>
              <p:cNvPr id="231" name="Line"/>
              <p:cNvSpPr/>
              <p:nvPr/>
            </p:nvSpPr>
            <p:spPr>
              <a:xfrm>
                <a:off x="515937" y="3055937"/>
                <a:ext cx="25401" cy="25401"/>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232" name="Rectangle"/>
              <p:cNvSpPr/>
              <p:nvPr/>
            </p:nvSpPr>
            <p:spPr>
              <a:xfrm>
                <a:off x="44450" y="2803525"/>
                <a:ext cx="307975" cy="85725"/>
              </a:xfrm>
              <a:prstGeom prst="rect">
                <a:avLst/>
              </a:prstGeom>
              <a:solidFill>
                <a:srgbClr val="D9AA73"/>
              </a:solidFill>
              <a:ln w="63500" cap="flat">
                <a:solidFill>
                  <a:srgbClr val="D9AA73"/>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233" name="Shape"/>
              <p:cNvSpPr/>
              <p:nvPr/>
            </p:nvSpPr>
            <p:spPr>
              <a:xfrm>
                <a:off x="0" y="2889250"/>
                <a:ext cx="438150" cy="44450"/>
              </a:xfrm>
              <a:custGeom>
                <a:avLst/>
                <a:gdLst/>
                <a:ahLst/>
                <a:cxnLst>
                  <a:cxn ang="0">
                    <a:pos x="wd2" y="hd2"/>
                  </a:cxn>
                  <a:cxn ang="5400000">
                    <a:pos x="wd2" y="hd2"/>
                  </a:cxn>
                  <a:cxn ang="10800000">
                    <a:pos x="wd2" y="hd2"/>
                  </a:cxn>
                  <a:cxn ang="16200000">
                    <a:pos x="wd2" y="hd2"/>
                  </a:cxn>
                </a:cxnLst>
                <a:rect l="0" t="0" r="r" b="b"/>
                <a:pathLst>
                  <a:path w="21600" h="21600" extrusionOk="0">
                    <a:moveTo>
                      <a:pt x="2191" y="0"/>
                    </a:moveTo>
                    <a:lnTo>
                      <a:pt x="0" y="21600"/>
                    </a:lnTo>
                    <a:lnTo>
                      <a:pt x="21600" y="21600"/>
                    </a:lnTo>
                    <a:lnTo>
                      <a:pt x="19409" y="0"/>
                    </a:lnTo>
                    <a:lnTo>
                      <a:pt x="2191" y="0"/>
                    </a:lnTo>
                    <a:close/>
                  </a:path>
                </a:pathLst>
              </a:custGeom>
              <a:noFill/>
              <a:ln w="63500" cap="flat">
                <a:solidFill>
                  <a:srgbClr val="D9AA73"/>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234" name="Line"/>
              <p:cNvSpPr/>
              <p:nvPr/>
            </p:nvSpPr>
            <p:spPr>
              <a:xfrm>
                <a:off x="44450" y="2933700"/>
                <a:ext cx="88900"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235" name="Line"/>
              <p:cNvSpPr/>
              <p:nvPr/>
            </p:nvSpPr>
            <p:spPr>
              <a:xfrm>
                <a:off x="88900" y="2889250"/>
                <a:ext cx="263526"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236" name="Line"/>
              <p:cNvSpPr/>
              <p:nvPr/>
            </p:nvSpPr>
            <p:spPr>
              <a:xfrm>
                <a:off x="44450" y="2889250"/>
                <a:ext cx="21907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237" name="Line"/>
              <p:cNvSpPr/>
              <p:nvPr/>
            </p:nvSpPr>
            <p:spPr>
              <a:xfrm>
                <a:off x="133350" y="2933700"/>
                <a:ext cx="17462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238" name="Line"/>
              <p:cNvSpPr/>
              <p:nvPr/>
            </p:nvSpPr>
            <p:spPr>
              <a:xfrm>
                <a:off x="307975" y="2889250"/>
                <a:ext cx="8572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239" name="Line"/>
              <p:cNvSpPr/>
              <p:nvPr/>
            </p:nvSpPr>
            <p:spPr>
              <a:xfrm>
                <a:off x="352425" y="2933700"/>
                <a:ext cx="4127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240" name="Rectangle"/>
              <p:cNvSpPr/>
              <p:nvPr/>
            </p:nvSpPr>
            <p:spPr>
              <a:xfrm>
                <a:off x="174625" y="2584450"/>
                <a:ext cx="133350" cy="130175"/>
              </a:xfrm>
              <a:prstGeom prst="rect">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241" name="Square"/>
              <p:cNvSpPr/>
              <p:nvPr/>
            </p:nvSpPr>
            <p:spPr>
              <a:xfrm>
                <a:off x="174625" y="2584450"/>
                <a:ext cx="177800" cy="174625"/>
              </a:xfrm>
              <a:prstGeom prst="rect">
                <a:avLst/>
              </a:prstGeom>
              <a:noFill/>
              <a:ln w="63500" cap="flat">
                <a:solidFill>
                  <a:srgbClr val="000000"/>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242" name="Shape"/>
              <p:cNvSpPr/>
              <p:nvPr/>
            </p:nvSpPr>
            <p:spPr>
              <a:xfrm>
                <a:off x="5083175" y="1314450"/>
                <a:ext cx="5518150" cy="4686300"/>
              </a:xfrm>
              <a:custGeom>
                <a:avLst/>
                <a:gdLst/>
                <a:ahLst/>
                <a:cxnLst>
                  <a:cxn ang="0">
                    <a:pos x="wd2" y="hd2"/>
                  </a:cxn>
                  <a:cxn ang="5400000">
                    <a:pos x="wd2" y="hd2"/>
                  </a:cxn>
                  <a:cxn ang="10800000">
                    <a:pos x="wd2" y="hd2"/>
                  </a:cxn>
                  <a:cxn ang="16200000">
                    <a:pos x="wd2" y="hd2"/>
                  </a:cxn>
                </a:cxnLst>
                <a:rect l="0" t="0" r="r" b="b"/>
                <a:pathLst>
                  <a:path w="21600" h="21600" extrusionOk="0">
                    <a:moveTo>
                      <a:pt x="20916" y="0"/>
                    </a:moveTo>
                    <a:lnTo>
                      <a:pt x="21600" y="805"/>
                    </a:lnTo>
                    <a:lnTo>
                      <a:pt x="510" y="21600"/>
                    </a:lnTo>
                    <a:lnTo>
                      <a:pt x="0" y="20795"/>
                    </a:lnTo>
                    <a:lnTo>
                      <a:pt x="20916" y="0"/>
                    </a:lnTo>
                    <a:close/>
                  </a:path>
                </a:pathLst>
              </a:custGeom>
              <a:solidFill>
                <a:srgbClr val="FFDC99"/>
              </a:solidFill>
              <a:ln w="63500" cap="flat">
                <a:solidFill>
                  <a:srgbClr val="FFDC99"/>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243" name="Shape"/>
              <p:cNvSpPr/>
              <p:nvPr/>
            </p:nvSpPr>
            <p:spPr>
              <a:xfrm>
                <a:off x="6877050" y="4292600"/>
                <a:ext cx="2060575" cy="2409825"/>
              </a:xfrm>
              <a:custGeom>
                <a:avLst/>
                <a:gdLst/>
                <a:ahLst/>
                <a:cxnLst>
                  <a:cxn ang="0">
                    <a:pos x="wd2" y="hd2"/>
                  </a:cxn>
                  <a:cxn ang="5400000">
                    <a:pos x="wd2" y="hd2"/>
                  </a:cxn>
                  <a:cxn ang="10800000">
                    <a:pos x="wd2" y="hd2"/>
                  </a:cxn>
                  <a:cxn ang="16200000">
                    <a:pos x="wd2" y="hd2"/>
                  </a:cxn>
                </a:cxnLst>
                <a:rect l="0" t="0" r="r" b="b"/>
                <a:pathLst>
                  <a:path w="21600" h="21600" extrusionOk="0">
                    <a:moveTo>
                      <a:pt x="21600" y="20405"/>
                    </a:moveTo>
                    <a:lnTo>
                      <a:pt x="19769" y="21600"/>
                    </a:lnTo>
                    <a:lnTo>
                      <a:pt x="0" y="1167"/>
                    </a:lnTo>
                    <a:lnTo>
                      <a:pt x="1398" y="0"/>
                    </a:lnTo>
                    <a:lnTo>
                      <a:pt x="21600" y="20405"/>
                    </a:lnTo>
                    <a:close/>
                  </a:path>
                </a:pathLst>
              </a:custGeom>
              <a:solidFill>
                <a:srgbClr val="FFDC99"/>
              </a:solidFill>
              <a:ln w="63500" cap="flat">
                <a:solidFill>
                  <a:srgbClr val="FFDC99"/>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244" name="Shape"/>
              <p:cNvSpPr/>
              <p:nvPr/>
            </p:nvSpPr>
            <p:spPr>
              <a:xfrm>
                <a:off x="8410575" y="6877050"/>
                <a:ext cx="2235200" cy="1139825"/>
              </a:xfrm>
              <a:custGeom>
                <a:avLst/>
                <a:gdLst/>
                <a:ahLst/>
                <a:cxnLst>
                  <a:cxn ang="0">
                    <a:pos x="wd2" y="hd2"/>
                  </a:cxn>
                  <a:cxn ang="5400000">
                    <a:pos x="wd2" y="hd2"/>
                  </a:cxn>
                  <a:cxn ang="10800000">
                    <a:pos x="wd2" y="hd2"/>
                  </a:cxn>
                  <a:cxn ang="16200000">
                    <a:pos x="wd2" y="hd2"/>
                  </a:cxn>
                </a:cxnLst>
                <a:rect l="0" t="0" r="r" b="b"/>
                <a:pathLst>
                  <a:path w="21600" h="21600" extrusionOk="0">
                    <a:moveTo>
                      <a:pt x="21600" y="19073"/>
                    </a:moveTo>
                    <a:lnTo>
                      <a:pt x="21170" y="21600"/>
                    </a:lnTo>
                    <a:lnTo>
                      <a:pt x="0" y="1685"/>
                    </a:lnTo>
                    <a:lnTo>
                      <a:pt x="430" y="0"/>
                    </a:lnTo>
                    <a:lnTo>
                      <a:pt x="21600" y="19073"/>
                    </a:lnTo>
                    <a:close/>
                  </a:path>
                </a:pathLst>
              </a:custGeom>
              <a:solidFill>
                <a:srgbClr val="FFDC99"/>
              </a:solidFill>
              <a:ln w="63500" cap="flat">
                <a:solidFill>
                  <a:srgbClr val="FFDC99"/>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245" name="Shape"/>
              <p:cNvSpPr/>
              <p:nvPr/>
            </p:nvSpPr>
            <p:spPr>
              <a:xfrm>
                <a:off x="6702425" y="2584450"/>
                <a:ext cx="1139825" cy="1139825"/>
              </a:xfrm>
              <a:custGeom>
                <a:avLst/>
                <a:gdLst/>
                <a:ahLst/>
                <a:cxnLst>
                  <a:cxn ang="0">
                    <a:pos x="wd2" y="hd2"/>
                  </a:cxn>
                  <a:cxn ang="5400000">
                    <a:pos x="wd2" y="hd2"/>
                  </a:cxn>
                  <a:cxn ang="10800000">
                    <a:pos x="wd2" y="hd2"/>
                  </a:cxn>
                  <a:cxn ang="16200000">
                    <a:pos x="wd2" y="hd2"/>
                  </a:cxn>
                </a:cxnLst>
                <a:rect l="0" t="0" r="r" b="b"/>
                <a:pathLst>
                  <a:path w="21600" h="21600" extrusionOk="0">
                    <a:moveTo>
                      <a:pt x="21600" y="19915"/>
                    </a:moveTo>
                    <a:lnTo>
                      <a:pt x="19915" y="21600"/>
                    </a:lnTo>
                    <a:lnTo>
                      <a:pt x="0" y="842"/>
                    </a:lnTo>
                    <a:lnTo>
                      <a:pt x="842" y="0"/>
                    </a:lnTo>
                    <a:lnTo>
                      <a:pt x="21600" y="19915"/>
                    </a:lnTo>
                    <a:close/>
                  </a:path>
                </a:pathLst>
              </a:custGeom>
              <a:solidFill>
                <a:srgbClr val="FFDC99"/>
              </a:solidFill>
              <a:ln w="63500" cap="flat">
                <a:solidFill>
                  <a:srgbClr val="FFDC99"/>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246" name="Line"/>
              <p:cNvSpPr/>
              <p:nvPr/>
            </p:nvSpPr>
            <p:spPr>
              <a:xfrm>
                <a:off x="831850" y="3590925"/>
                <a:ext cx="133350" cy="2190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4383"/>
                    </a:lnTo>
                    <a:lnTo>
                      <a:pt x="21600" y="21600"/>
                    </a:lnTo>
                  </a:path>
                </a:pathLst>
              </a:custGeom>
              <a:noFill/>
              <a:ln w="63500" cap="flat">
                <a:solidFill>
                  <a:srgbClr val="000000"/>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247" name="Rounded Rectangle"/>
              <p:cNvSpPr/>
              <p:nvPr/>
            </p:nvSpPr>
            <p:spPr>
              <a:xfrm>
                <a:off x="482600" y="3327400"/>
                <a:ext cx="349250" cy="263525"/>
              </a:xfrm>
              <a:prstGeom prst="roundRect">
                <a:avLst>
                  <a:gd name="adj" fmla="val 50000"/>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248" name="Rounded Rectangle"/>
              <p:cNvSpPr/>
              <p:nvPr/>
            </p:nvSpPr>
            <p:spPr>
              <a:xfrm>
                <a:off x="438150" y="3286125"/>
                <a:ext cx="438150" cy="349250"/>
              </a:xfrm>
              <a:prstGeom prst="roundRect">
                <a:avLst>
                  <a:gd name="adj" fmla="val 40454"/>
                </a:avLst>
              </a:prstGeom>
              <a:noFill/>
              <a:ln w="101600" cap="flat">
                <a:solidFill>
                  <a:srgbClr val="999999"/>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249" name="Rectangle"/>
              <p:cNvSpPr/>
              <p:nvPr/>
            </p:nvSpPr>
            <p:spPr>
              <a:xfrm>
                <a:off x="527050" y="3371850"/>
                <a:ext cx="263525" cy="133350"/>
              </a:xfrm>
              <a:prstGeom prst="rect">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250" name="Rectangle"/>
              <p:cNvSpPr/>
              <p:nvPr/>
            </p:nvSpPr>
            <p:spPr>
              <a:xfrm>
                <a:off x="527050" y="3371850"/>
                <a:ext cx="304800" cy="174625"/>
              </a:xfrm>
              <a:prstGeom prst="rect">
                <a:avLst/>
              </a:prstGeom>
              <a:noFill/>
              <a:ln w="63500" cap="flat">
                <a:solidFill>
                  <a:srgbClr val="000000"/>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251" name="Shape"/>
              <p:cNvSpPr/>
              <p:nvPr/>
            </p:nvSpPr>
            <p:spPr>
              <a:xfrm>
                <a:off x="920750" y="3765550"/>
                <a:ext cx="88900" cy="1333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7200"/>
                    </a:lnTo>
                    <a:lnTo>
                      <a:pt x="21600" y="14400"/>
                    </a:lnTo>
                    <a:lnTo>
                      <a:pt x="10800" y="21600"/>
                    </a:lnTo>
                    <a:lnTo>
                      <a:pt x="0" y="14400"/>
                    </a:lnTo>
                    <a:lnTo>
                      <a:pt x="0" y="0"/>
                    </a:lnTo>
                    <a:lnTo>
                      <a:pt x="10800" y="0"/>
                    </a:lnTo>
                    <a:close/>
                  </a:path>
                </a:pathLst>
              </a:custGeom>
              <a:solidFill>
                <a:srgbClr val="999999"/>
              </a:solidFill>
              <a:ln w="63500" cap="flat">
                <a:solidFill>
                  <a:srgbClr val="999999"/>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pic>
            <p:nvPicPr>
              <p:cNvPr id="252" name="image.png" descr="image.png"/>
              <p:cNvPicPr>
                <a:picLocks noChangeAspect="1"/>
              </p:cNvPicPr>
              <p:nvPr/>
            </p:nvPicPr>
            <p:blipFill>
              <a:blip r:embed="rId3"/>
              <a:stretch>
                <a:fillRect/>
              </a:stretch>
            </p:blipFill>
            <p:spPr>
              <a:xfrm>
                <a:off x="571500" y="3416300"/>
                <a:ext cx="219075" cy="88900"/>
              </a:xfrm>
              <a:prstGeom prst="rect">
                <a:avLst/>
              </a:prstGeom>
              <a:ln w="12700" cap="flat">
                <a:noFill/>
                <a:miter lim="400000"/>
              </a:ln>
              <a:effectLst/>
            </p:spPr>
          </p:pic>
          <p:sp>
            <p:nvSpPr>
              <p:cNvPr id="253" name="Line"/>
              <p:cNvSpPr/>
              <p:nvPr/>
            </p:nvSpPr>
            <p:spPr>
              <a:xfrm>
                <a:off x="920750" y="3810000"/>
                <a:ext cx="3175" cy="44450"/>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254" name="Line"/>
              <p:cNvSpPr/>
              <p:nvPr/>
            </p:nvSpPr>
            <p:spPr>
              <a:xfrm>
                <a:off x="965200" y="3810000"/>
                <a:ext cx="3175" cy="44450"/>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255" name="Line"/>
              <p:cNvSpPr/>
              <p:nvPr/>
            </p:nvSpPr>
            <p:spPr>
              <a:xfrm>
                <a:off x="965200" y="3810000"/>
                <a:ext cx="3175" cy="44450"/>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256" name="Rectangle"/>
              <p:cNvSpPr/>
              <p:nvPr/>
            </p:nvSpPr>
            <p:spPr>
              <a:xfrm>
                <a:off x="527050" y="3590925"/>
                <a:ext cx="304800" cy="44450"/>
              </a:xfrm>
              <a:prstGeom prst="rect">
                <a:avLst/>
              </a:prstGeom>
              <a:solidFill>
                <a:srgbClr val="D9AA73"/>
              </a:solidFill>
              <a:ln w="63500" cap="flat">
                <a:solidFill>
                  <a:srgbClr val="D9AA73"/>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257" name="Shape"/>
              <p:cNvSpPr/>
              <p:nvPr/>
            </p:nvSpPr>
            <p:spPr>
              <a:xfrm>
                <a:off x="482600" y="3635375"/>
                <a:ext cx="393700" cy="88900"/>
              </a:xfrm>
              <a:custGeom>
                <a:avLst/>
                <a:gdLst/>
                <a:ahLst/>
                <a:cxnLst>
                  <a:cxn ang="0">
                    <a:pos x="wd2" y="hd2"/>
                  </a:cxn>
                  <a:cxn ang="5400000">
                    <a:pos x="wd2" y="hd2"/>
                  </a:cxn>
                  <a:cxn ang="10800000">
                    <a:pos x="wd2" y="hd2"/>
                  </a:cxn>
                  <a:cxn ang="16200000">
                    <a:pos x="wd2" y="hd2"/>
                  </a:cxn>
                </a:cxnLst>
                <a:rect l="0" t="0" r="r" b="b"/>
                <a:pathLst>
                  <a:path w="21600" h="21600" extrusionOk="0">
                    <a:moveTo>
                      <a:pt x="2439" y="0"/>
                    </a:moveTo>
                    <a:lnTo>
                      <a:pt x="0" y="21600"/>
                    </a:lnTo>
                    <a:lnTo>
                      <a:pt x="21600" y="21600"/>
                    </a:lnTo>
                    <a:lnTo>
                      <a:pt x="19161" y="0"/>
                    </a:lnTo>
                    <a:lnTo>
                      <a:pt x="2439" y="0"/>
                    </a:lnTo>
                    <a:close/>
                  </a:path>
                </a:pathLst>
              </a:custGeom>
              <a:noFill/>
              <a:ln w="63500" cap="flat">
                <a:solidFill>
                  <a:srgbClr val="D9AA73"/>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258" name="Line"/>
              <p:cNvSpPr/>
              <p:nvPr/>
            </p:nvSpPr>
            <p:spPr>
              <a:xfrm>
                <a:off x="527050" y="3679825"/>
                <a:ext cx="44450"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259" name="Line"/>
              <p:cNvSpPr/>
              <p:nvPr/>
            </p:nvSpPr>
            <p:spPr>
              <a:xfrm>
                <a:off x="527050" y="3635375"/>
                <a:ext cx="304801"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260" name="Line"/>
              <p:cNvSpPr/>
              <p:nvPr/>
            </p:nvSpPr>
            <p:spPr>
              <a:xfrm>
                <a:off x="527050" y="3679825"/>
                <a:ext cx="17462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261" name="Line"/>
              <p:cNvSpPr/>
              <p:nvPr/>
            </p:nvSpPr>
            <p:spPr>
              <a:xfrm>
                <a:off x="612775" y="3679825"/>
                <a:ext cx="177800"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262" name="Line"/>
              <p:cNvSpPr/>
              <p:nvPr/>
            </p:nvSpPr>
            <p:spPr>
              <a:xfrm>
                <a:off x="746125" y="3679825"/>
                <a:ext cx="8572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263" name="Line"/>
              <p:cNvSpPr/>
              <p:nvPr/>
            </p:nvSpPr>
            <p:spPr>
              <a:xfrm>
                <a:off x="790575" y="3679825"/>
                <a:ext cx="8572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264" name="Rectangle"/>
              <p:cNvSpPr/>
              <p:nvPr/>
            </p:nvSpPr>
            <p:spPr>
              <a:xfrm>
                <a:off x="657225" y="3327400"/>
                <a:ext cx="88900" cy="133350"/>
              </a:xfrm>
              <a:prstGeom prst="rect">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265" name="Rectangle"/>
              <p:cNvSpPr/>
              <p:nvPr/>
            </p:nvSpPr>
            <p:spPr>
              <a:xfrm>
                <a:off x="657225" y="3327400"/>
                <a:ext cx="133350" cy="177800"/>
              </a:xfrm>
              <a:prstGeom prst="rect">
                <a:avLst/>
              </a:prstGeom>
              <a:noFill/>
              <a:ln w="63500" cap="flat">
                <a:solidFill>
                  <a:srgbClr val="000000"/>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266" name="Line"/>
              <p:cNvSpPr/>
              <p:nvPr/>
            </p:nvSpPr>
            <p:spPr>
              <a:xfrm>
                <a:off x="2584450" y="3505200"/>
                <a:ext cx="133350" cy="2190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4070"/>
                    </a:lnTo>
                    <a:lnTo>
                      <a:pt x="21600" y="21600"/>
                    </a:lnTo>
                  </a:path>
                </a:pathLst>
              </a:custGeom>
              <a:noFill/>
              <a:ln w="63500" cap="flat">
                <a:solidFill>
                  <a:srgbClr val="000000"/>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267" name="Rounded Rectangle"/>
              <p:cNvSpPr/>
              <p:nvPr/>
            </p:nvSpPr>
            <p:spPr>
              <a:xfrm>
                <a:off x="2235200" y="3241675"/>
                <a:ext cx="349250" cy="263525"/>
              </a:xfrm>
              <a:prstGeom prst="roundRect">
                <a:avLst>
                  <a:gd name="adj" fmla="val 50000"/>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268" name="Rounded Rectangle"/>
              <p:cNvSpPr/>
              <p:nvPr/>
            </p:nvSpPr>
            <p:spPr>
              <a:xfrm>
                <a:off x="2190750" y="3197225"/>
                <a:ext cx="438150" cy="349250"/>
              </a:xfrm>
              <a:prstGeom prst="roundRect">
                <a:avLst>
                  <a:gd name="adj" fmla="val 40454"/>
                </a:avLst>
              </a:prstGeom>
              <a:noFill/>
              <a:ln w="101600" cap="flat">
                <a:solidFill>
                  <a:srgbClr val="999999"/>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269" name="Rectangle"/>
              <p:cNvSpPr/>
              <p:nvPr/>
            </p:nvSpPr>
            <p:spPr>
              <a:xfrm>
                <a:off x="2279650" y="3286125"/>
                <a:ext cx="260350" cy="130175"/>
              </a:xfrm>
              <a:prstGeom prst="rect">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270" name="Rectangle"/>
              <p:cNvSpPr/>
              <p:nvPr/>
            </p:nvSpPr>
            <p:spPr>
              <a:xfrm>
                <a:off x="2279650" y="3286125"/>
                <a:ext cx="304800" cy="174625"/>
              </a:xfrm>
              <a:prstGeom prst="rect">
                <a:avLst/>
              </a:prstGeom>
              <a:noFill/>
              <a:ln w="63500" cap="flat">
                <a:solidFill>
                  <a:srgbClr val="000000"/>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271" name="Shape"/>
              <p:cNvSpPr/>
              <p:nvPr/>
            </p:nvSpPr>
            <p:spPr>
              <a:xfrm>
                <a:off x="2673350" y="3679825"/>
                <a:ext cx="85725" cy="130175"/>
              </a:xfrm>
              <a:custGeom>
                <a:avLst/>
                <a:gdLst/>
                <a:ahLst/>
                <a:cxnLst>
                  <a:cxn ang="0">
                    <a:pos x="wd2" y="hd2"/>
                  </a:cxn>
                  <a:cxn ang="5400000">
                    <a:pos x="wd2" y="hd2"/>
                  </a:cxn>
                  <a:cxn ang="10800000">
                    <a:pos x="wd2" y="hd2"/>
                  </a:cxn>
                  <a:cxn ang="16200000">
                    <a:pos x="wd2" y="hd2"/>
                  </a:cxn>
                </a:cxnLst>
                <a:rect l="0" t="0" r="r" b="b"/>
                <a:pathLst>
                  <a:path w="21600" h="21600" extrusionOk="0">
                    <a:moveTo>
                      <a:pt x="11200" y="0"/>
                    </a:moveTo>
                    <a:lnTo>
                      <a:pt x="21600" y="7376"/>
                    </a:lnTo>
                    <a:lnTo>
                      <a:pt x="21600" y="14224"/>
                    </a:lnTo>
                    <a:lnTo>
                      <a:pt x="11200" y="21600"/>
                    </a:lnTo>
                    <a:lnTo>
                      <a:pt x="0" y="14224"/>
                    </a:lnTo>
                    <a:lnTo>
                      <a:pt x="0" y="0"/>
                    </a:lnTo>
                    <a:lnTo>
                      <a:pt x="11200" y="0"/>
                    </a:lnTo>
                    <a:close/>
                  </a:path>
                </a:pathLst>
              </a:custGeom>
              <a:solidFill>
                <a:srgbClr val="999999"/>
              </a:solidFill>
              <a:ln w="63500" cap="flat">
                <a:solidFill>
                  <a:srgbClr val="999999"/>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pic>
            <p:nvPicPr>
              <p:cNvPr id="272" name="image.png" descr="image.png"/>
              <p:cNvPicPr>
                <a:picLocks noChangeAspect="1"/>
              </p:cNvPicPr>
              <p:nvPr/>
            </p:nvPicPr>
            <p:blipFill>
              <a:blip r:embed="rId3"/>
              <a:stretch>
                <a:fillRect/>
              </a:stretch>
            </p:blipFill>
            <p:spPr>
              <a:xfrm>
                <a:off x="2320925" y="3327400"/>
                <a:ext cx="219075" cy="88900"/>
              </a:xfrm>
              <a:prstGeom prst="rect">
                <a:avLst/>
              </a:prstGeom>
              <a:ln w="12700" cap="flat">
                <a:noFill/>
                <a:miter lim="400000"/>
              </a:ln>
              <a:effectLst/>
            </p:spPr>
          </p:pic>
          <p:sp>
            <p:nvSpPr>
              <p:cNvPr id="273" name="Line"/>
              <p:cNvSpPr/>
              <p:nvPr/>
            </p:nvSpPr>
            <p:spPr>
              <a:xfrm>
                <a:off x="2673350" y="3724275"/>
                <a:ext cx="3175" cy="412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274" name="Line"/>
              <p:cNvSpPr/>
              <p:nvPr/>
            </p:nvSpPr>
            <p:spPr>
              <a:xfrm>
                <a:off x="2717800" y="3724275"/>
                <a:ext cx="3175" cy="412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275" name="Line"/>
              <p:cNvSpPr/>
              <p:nvPr/>
            </p:nvSpPr>
            <p:spPr>
              <a:xfrm>
                <a:off x="2717800" y="3724275"/>
                <a:ext cx="3175" cy="412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276" name="Rectangle"/>
              <p:cNvSpPr/>
              <p:nvPr/>
            </p:nvSpPr>
            <p:spPr>
              <a:xfrm>
                <a:off x="2279650" y="3505200"/>
                <a:ext cx="304800" cy="41275"/>
              </a:xfrm>
              <a:prstGeom prst="rect">
                <a:avLst/>
              </a:prstGeom>
              <a:solidFill>
                <a:srgbClr val="D9AA73"/>
              </a:solidFill>
              <a:ln w="63500" cap="flat">
                <a:solidFill>
                  <a:srgbClr val="D9AA73"/>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277" name="Shape"/>
              <p:cNvSpPr/>
              <p:nvPr/>
            </p:nvSpPr>
            <p:spPr>
              <a:xfrm>
                <a:off x="2235200" y="3546475"/>
                <a:ext cx="393700" cy="88900"/>
              </a:xfrm>
              <a:custGeom>
                <a:avLst/>
                <a:gdLst/>
                <a:ahLst/>
                <a:cxnLst>
                  <a:cxn ang="0">
                    <a:pos x="wd2" y="hd2"/>
                  </a:cxn>
                  <a:cxn ang="5400000">
                    <a:pos x="wd2" y="hd2"/>
                  </a:cxn>
                  <a:cxn ang="10800000">
                    <a:pos x="wd2" y="hd2"/>
                  </a:cxn>
                  <a:cxn ang="16200000">
                    <a:pos x="wd2" y="hd2"/>
                  </a:cxn>
                </a:cxnLst>
                <a:rect l="0" t="0" r="r" b="b"/>
                <a:pathLst>
                  <a:path w="21600" h="21600" extrusionOk="0">
                    <a:moveTo>
                      <a:pt x="2439" y="0"/>
                    </a:moveTo>
                    <a:lnTo>
                      <a:pt x="0" y="21600"/>
                    </a:lnTo>
                    <a:lnTo>
                      <a:pt x="21600" y="21600"/>
                    </a:lnTo>
                    <a:lnTo>
                      <a:pt x="19161" y="0"/>
                    </a:lnTo>
                    <a:lnTo>
                      <a:pt x="2439" y="0"/>
                    </a:lnTo>
                    <a:close/>
                  </a:path>
                </a:pathLst>
              </a:custGeom>
              <a:noFill/>
              <a:ln w="63500" cap="flat">
                <a:solidFill>
                  <a:srgbClr val="D9AA73"/>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278" name="Line"/>
              <p:cNvSpPr/>
              <p:nvPr/>
            </p:nvSpPr>
            <p:spPr>
              <a:xfrm>
                <a:off x="2279650" y="3590925"/>
                <a:ext cx="4127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279" name="Line"/>
              <p:cNvSpPr/>
              <p:nvPr/>
            </p:nvSpPr>
            <p:spPr>
              <a:xfrm>
                <a:off x="2279650" y="3546475"/>
                <a:ext cx="304801"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280" name="Line"/>
              <p:cNvSpPr/>
              <p:nvPr/>
            </p:nvSpPr>
            <p:spPr>
              <a:xfrm>
                <a:off x="2279650" y="3590925"/>
                <a:ext cx="17462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281" name="Line"/>
              <p:cNvSpPr/>
              <p:nvPr/>
            </p:nvSpPr>
            <p:spPr>
              <a:xfrm>
                <a:off x="2365375" y="3590925"/>
                <a:ext cx="17462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282" name="Line"/>
              <p:cNvSpPr/>
              <p:nvPr/>
            </p:nvSpPr>
            <p:spPr>
              <a:xfrm>
                <a:off x="2498725" y="3590925"/>
                <a:ext cx="8572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283" name="Line"/>
              <p:cNvSpPr/>
              <p:nvPr/>
            </p:nvSpPr>
            <p:spPr>
              <a:xfrm>
                <a:off x="2540000" y="3590925"/>
                <a:ext cx="88900"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284" name="Rectangle"/>
              <p:cNvSpPr/>
              <p:nvPr/>
            </p:nvSpPr>
            <p:spPr>
              <a:xfrm>
                <a:off x="2409825" y="3241675"/>
                <a:ext cx="88900" cy="130175"/>
              </a:xfrm>
              <a:prstGeom prst="rect">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285" name="Rectangle"/>
              <p:cNvSpPr/>
              <p:nvPr/>
            </p:nvSpPr>
            <p:spPr>
              <a:xfrm>
                <a:off x="2409825" y="3241675"/>
                <a:ext cx="130175" cy="174625"/>
              </a:xfrm>
              <a:prstGeom prst="rect">
                <a:avLst/>
              </a:prstGeom>
              <a:noFill/>
              <a:ln w="63500" cap="flat">
                <a:solidFill>
                  <a:srgbClr val="000000"/>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286" name="Line"/>
              <p:cNvSpPr/>
              <p:nvPr/>
            </p:nvSpPr>
            <p:spPr>
              <a:xfrm>
                <a:off x="1708150" y="3765550"/>
                <a:ext cx="177800" cy="2190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200" y="4383"/>
                    </a:lnTo>
                    <a:lnTo>
                      <a:pt x="21600" y="21600"/>
                    </a:lnTo>
                  </a:path>
                </a:pathLst>
              </a:custGeom>
              <a:noFill/>
              <a:ln w="63500" cap="flat">
                <a:solidFill>
                  <a:srgbClr val="000000"/>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287" name="Rounded Rectangle"/>
              <p:cNvSpPr/>
              <p:nvPr/>
            </p:nvSpPr>
            <p:spPr>
              <a:xfrm>
                <a:off x="1403350" y="3505200"/>
                <a:ext cx="349250" cy="260350"/>
              </a:xfrm>
              <a:prstGeom prst="roundRect">
                <a:avLst>
                  <a:gd name="adj" fmla="val 50000"/>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288" name="Rounded Rectangle"/>
              <p:cNvSpPr/>
              <p:nvPr/>
            </p:nvSpPr>
            <p:spPr>
              <a:xfrm>
                <a:off x="1358900" y="3460750"/>
                <a:ext cx="438150" cy="349250"/>
              </a:xfrm>
              <a:prstGeom prst="roundRect">
                <a:avLst>
                  <a:gd name="adj" fmla="val 40454"/>
                </a:avLst>
              </a:prstGeom>
              <a:noFill/>
              <a:ln w="101600" cap="flat">
                <a:solidFill>
                  <a:srgbClr val="999999"/>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289" name="Rectangle"/>
              <p:cNvSpPr/>
              <p:nvPr/>
            </p:nvSpPr>
            <p:spPr>
              <a:xfrm>
                <a:off x="1447800" y="3546475"/>
                <a:ext cx="260350" cy="133350"/>
              </a:xfrm>
              <a:prstGeom prst="rect">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290" name="Rectangle"/>
              <p:cNvSpPr/>
              <p:nvPr/>
            </p:nvSpPr>
            <p:spPr>
              <a:xfrm>
                <a:off x="1447800" y="3546475"/>
                <a:ext cx="304800" cy="177800"/>
              </a:xfrm>
              <a:prstGeom prst="rect">
                <a:avLst/>
              </a:prstGeom>
              <a:noFill/>
              <a:ln w="63500" cap="flat">
                <a:solidFill>
                  <a:srgbClr val="000000"/>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291" name="Rectangle"/>
              <p:cNvSpPr/>
              <p:nvPr/>
            </p:nvSpPr>
            <p:spPr>
              <a:xfrm>
                <a:off x="1841500" y="3943350"/>
                <a:ext cx="44450" cy="130175"/>
              </a:xfrm>
              <a:prstGeom prst="rect">
                <a:avLst/>
              </a:prstGeom>
              <a:solidFill>
                <a:srgbClr val="999999"/>
              </a:solidFill>
              <a:ln w="63500" cap="flat">
                <a:solidFill>
                  <a:srgbClr val="999999"/>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pic>
            <p:nvPicPr>
              <p:cNvPr id="292" name="image.png" descr="image.png"/>
              <p:cNvPicPr>
                <a:picLocks noChangeAspect="1"/>
              </p:cNvPicPr>
              <p:nvPr/>
            </p:nvPicPr>
            <p:blipFill>
              <a:blip r:embed="rId3"/>
              <a:stretch>
                <a:fillRect/>
              </a:stretch>
            </p:blipFill>
            <p:spPr>
              <a:xfrm>
                <a:off x="1489075" y="3590925"/>
                <a:ext cx="219075" cy="88900"/>
              </a:xfrm>
              <a:prstGeom prst="rect">
                <a:avLst/>
              </a:prstGeom>
              <a:ln w="12700" cap="flat">
                <a:noFill/>
                <a:miter lim="400000"/>
              </a:ln>
              <a:effectLst/>
            </p:spPr>
          </p:pic>
          <p:sp>
            <p:nvSpPr>
              <p:cNvPr id="293" name="Line"/>
              <p:cNvSpPr/>
              <p:nvPr/>
            </p:nvSpPr>
            <p:spPr>
              <a:xfrm>
                <a:off x="1841500" y="3984625"/>
                <a:ext cx="3175" cy="44450"/>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294" name="Line"/>
              <p:cNvSpPr/>
              <p:nvPr/>
            </p:nvSpPr>
            <p:spPr>
              <a:xfrm>
                <a:off x="1841500" y="3984625"/>
                <a:ext cx="3175" cy="44450"/>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295" name="Line"/>
              <p:cNvSpPr/>
              <p:nvPr/>
            </p:nvSpPr>
            <p:spPr>
              <a:xfrm>
                <a:off x="1885950" y="3984625"/>
                <a:ext cx="3175" cy="44450"/>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296" name="Rectangle"/>
              <p:cNvSpPr/>
              <p:nvPr/>
            </p:nvSpPr>
            <p:spPr>
              <a:xfrm>
                <a:off x="1403350" y="3765550"/>
                <a:ext cx="349250" cy="44450"/>
              </a:xfrm>
              <a:prstGeom prst="rect">
                <a:avLst/>
              </a:prstGeom>
              <a:solidFill>
                <a:srgbClr val="D9AA73"/>
              </a:solidFill>
              <a:ln w="63500" cap="flat">
                <a:solidFill>
                  <a:srgbClr val="D9AA73"/>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297" name="Shape"/>
              <p:cNvSpPr/>
              <p:nvPr/>
            </p:nvSpPr>
            <p:spPr>
              <a:xfrm>
                <a:off x="1358900" y="3810000"/>
                <a:ext cx="438150" cy="88900"/>
              </a:xfrm>
              <a:custGeom>
                <a:avLst/>
                <a:gdLst/>
                <a:ahLst/>
                <a:cxnLst>
                  <a:cxn ang="0">
                    <a:pos x="wd2" y="hd2"/>
                  </a:cxn>
                  <a:cxn ang="5400000">
                    <a:pos x="wd2" y="hd2"/>
                  </a:cxn>
                  <a:cxn ang="10800000">
                    <a:pos x="wd2" y="hd2"/>
                  </a:cxn>
                  <a:cxn ang="16200000">
                    <a:pos x="wd2" y="hd2"/>
                  </a:cxn>
                </a:cxnLst>
                <a:rect l="0" t="0" r="r" b="b"/>
                <a:pathLst>
                  <a:path w="21600" h="21600" extrusionOk="0">
                    <a:moveTo>
                      <a:pt x="2191" y="0"/>
                    </a:moveTo>
                    <a:lnTo>
                      <a:pt x="0" y="21600"/>
                    </a:lnTo>
                    <a:lnTo>
                      <a:pt x="21600" y="21600"/>
                    </a:lnTo>
                    <a:lnTo>
                      <a:pt x="19409" y="0"/>
                    </a:lnTo>
                    <a:lnTo>
                      <a:pt x="2191" y="0"/>
                    </a:lnTo>
                    <a:close/>
                  </a:path>
                </a:pathLst>
              </a:custGeom>
              <a:noFill/>
              <a:ln w="63500" cap="flat">
                <a:solidFill>
                  <a:srgbClr val="D9AA73"/>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298" name="Line"/>
              <p:cNvSpPr/>
              <p:nvPr/>
            </p:nvSpPr>
            <p:spPr>
              <a:xfrm>
                <a:off x="1403350" y="3854450"/>
                <a:ext cx="8572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299" name="Line"/>
              <p:cNvSpPr/>
              <p:nvPr/>
            </p:nvSpPr>
            <p:spPr>
              <a:xfrm>
                <a:off x="1447800" y="3810000"/>
                <a:ext cx="260350"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300" name="Line"/>
              <p:cNvSpPr/>
              <p:nvPr/>
            </p:nvSpPr>
            <p:spPr>
              <a:xfrm>
                <a:off x="1403350" y="3854450"/>
                <a:ext cx="21907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301" name="Line"/>
              <p:cNvSpPr/>
              <p:nvPr/>
            </p:nvSpPr>
            <p:spPr>
              <a:xfrm>
                <a:off x="1533525" y="3854450"/>
                <a:ext cx="219075" cy="0"/>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302" name="Line"/>
              <p:cNvSpPr/>
              <p:nvPr/>
            </p:nvSpPr>
            <p:spPr>
              <a:xfrm>
                <a:off x="1708150" y="3854450"/>
                <a:ext cx="44450"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303" name="Rectangle"/>
              <p:cNvSpPr/>
              <p:nvPr/>
            </p:nvSpPr>
            <p:spPr>
              <a:xfrm>
                <a:off x="1577975" y="3505200"/>
                <a:ext cx="88900" cy="130175"/>
              </a:xfrm>
              <a:prstGeom prst="rect">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304" name="Rectangle"/>
              <p:cNvSpPr/>
              <p:nvPr/>
            </p:nvSpPr>
            <p:spPr>
              <a:xfrm>
                <a:off x="1577975" y="3505200"/>
                <a:ext cx="130175" cy="174625"/>
              </a:xfrm>
              <a:prstGeom prst="rect">
                <a:avLst/>
              </a:prstGeom>
              <a:noFill/>
              <a:ln w="63500" cap="flat">
                <a:solidFill>
                  <a:srgbClr val="000000"/>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305" name="Line"/>
              <p:cNvSpPr/>
              <p:nvPr/>
            </p:nvSpPr>
            <p:spPr>
              <a:xfrm>
                <a:off x="6483350" y="1139825"/>
                <a:ext cx="133350" cy="1746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noFill/>
              <a:ln w="63500" cap="flat">
                <a:solidFill>
                  <a:srgbClr val="000000"/>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306" name="Rounded Rectangle"/>
              <p:cNvSpPr/>
              <p:nvPr/>
            </p:nvSpPr>
            <p:spPr>
              <a:xfrm>
                <a:off x="6178550" y="831850"/>
                <a:ext cx="349250" cy="263525"/>
              </a:xfrm>
              <a:prstGeom prst="roundRect">
                <a:avLst>
                  <a:gd name="adj" fmla="val 50000"/>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307" name="Rounded Rectangle"/>
              <p:cNvSpPr/>
              <p:nvPr/>
            </p:nvSpPr>
            <p:spPr>
              <a:xfrm>
                <a:off x="6134100" y="787400"/>
                <a:ext cx="438150" cy="352425"/>
              </a:xfrm>
              <a:prstGeom prst="roundRect">
                <a:avLst>
                  <a:gd name="adj" fmla="val 40088"/>
                </a:avLst>
              </a:prstGeom>
              <a:noFill/>
              <a:ln w="101600" cap="flat">
                <a:solidFill>
                  <a:srgbClr val="999999"/>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308" name="Rectangle"/>
              <p:cNvSpPr/>
              <p:nvPr/>
            </p:nvSpPr>
            <p:spPr>
              <a:xfrm>
                <a:off x="6219825" y="920750"/>
                <a:ext cx="263525" cy="130175"/>
              </a:xfrm>
              <a:prstGeom prst="rect">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309" name="Rectangle"/>
              <p:cNvSpPr/>
              <p:nvPr/>
            </p:nvSpPr>
            <p:spPr>
              <a:xfrm>
                <a:off x="6219825" y="920750"/>
                <a:ext cx="307975" cy="174625"/>
              </a:xfrm>
              <a:prstGeom prst="rect">
                <a:avLst/>
              </a:prstGeom>
              <a:noFill/>
              <a:ln w="63500" cap="flat">
                <a:solidFill>
                  <a:srgbClr val="000000"/>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310" name="Shape"/>
              <p:cNvSpPr/>
              <p:nvPr/>
            </p:nvSpPr>
            <p:spPr>
              <a:xfrm>
                <a:off x="6572250" y="1314450"/>
                <a:ext cx="85725" cy="85725"/>
              </a:xfrm>
              <a:custGeom>
                <a:avLst/>
                <a:gdLst/>
                <a:ahLst/>
                <a:cxnLst>
                  <a:cxn ang="0">
                    <a:pos x="wd2" y="hd2"/>
                  </a:cxn>
                  <a:cxn ang="5400000">
                    <a:pos x="wd2" y="hd2"/>
                  </a:cxn>
                  <a:cxn ang="10800000">
                    <a:pos x="wd2" y="hd2"/>
                  </a:cxn>
                  <a:cxn ang="16200000">
                    <a:pos x="wd2" y="hd2"/>
                  </a:cxn>
                </a:cxnLst>
                <a:rect l="0" t="0" r="r" b="b"/>
                <a:pathLst>
                  <a:path w="21600" h="21600" extrusionOk="0">
                    <a:moveTo>
                      <a:pt x="11200" y="0"/>
                    </a:moveTo>
                    <a:lnTo>
                      <a:pt x="21600" y="0"/>
                    </a:lnTo>
                    <a:lnTo>
                      <a:pt x="21600" y="11200"/>
                    </a:lnTo>
                    <a:lnTo>
                      <a:pt x="11200" y="21600"/>
                    </a:lnTo>
                    <a:lnTo>
                      <a:pt x="0" y="11200"/>
                    </a:lnTo>
                    <a:lnTo>
                      <a:pt x="0" y="0"/>
                    </a:lnTo>
                    <a:lnTo>
                      <a:pt x="11200" y="0"/>
                    </a:lnTo>
                    <a:close/>
                  </a:path>
                </a:pathLst>
              </a:custGeom>
              <a:solidFill>
                <a:srgbClr val="999999"/>
              </a:solidFill>
              <a:ln w="63500" cap="flat">
                <a:solidFill>
                  <a:srgbClr val="999999"/>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pic>
            <p:nvPicPr>
              <p:cNvPr id="311" name="image.png" descr="image.png"/>
              <p:cNvPicPr>
                <a:picLocks noChangeAspect="1"/>
              </p:cNvPicPr>
              <p:nvPr/>
            </p:nvPicPr>
            <p:blipFill>
              <a:blip r:embed="rId3"/>
              <a:stretch>
                <a:fillRect/>
              </a:stretch>
            </p:blipFill>
            <p:spPr>
              <a:xfrm>
                <a:off x="6219825" y="920750"/>
                <a:ext cx="263525" cy="85725"/>
              </a:xfrm>
              <a:prstGeom prst="rect">
                <a:avLst/>
              </a:prstGeom>
              <a:ln w="12700" cap="flat">
                <a:noFill/>
                <a:miter lim="400000"/>
              </a:ln>
              <a:effectLst/>
            </p:spPr>
          </p:pic>
          <p:sp>
            <p:nvSpPr>
              <p:cNvPr id="312" name="Line"/>
              <p:cNvSpPr/>
              <p:nvPr/>
            </p:nvSpPr>
            <p:spPr>
              <a:xfrm>
                <a:off x="6616700" y="1314450"/>
                <a:ext cx="3175" cy="44450"/>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313" name="Line"/>
              <p:cNvSpPr/>
              <p:nvPr/>
            </p:nvSpPr>
            <p:spPr>
              <a:xfrm>
                <a:off x="6616700" y="1314450"/>
                <a:ext cx="3175" cy="44450"/>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314" name="Line"/>
              <p:cNvSpPr/>
              <p:nvPr/>
            </p:nvSpPr>
            <p:spPr>
              <a:xfrm>
                <a:off x="6657975" y="1314450"/>
                <a:ext cx="3175" cy="44450"/>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315" name="Rectangle"/>
              <p:cNvSpPr/>
              <p:nvPr/>
            </p:nvSpPr>
            <p:spPr>
              <a:xfrm>
                <a:off x="6178550" y="1095375"/>
                <a:ext cx="304800" cy="44450"/>
              </a:xfrm>
              <a:prstGeom prst="rect">
                <a:avLst/>
              </a:prstGeom>
              <a:solidFill>
                <a:srgbClr val="D9AA73"/>
              </a:solidFill>
              <a:ln w="63500" cap="flat">
                <a:solidFill>
                  <a:srgbClr val="D9AA73"/>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316" name="Shape"/>
              <p:cNvSpPr/>
              <p:nvPr/>
            </p:nvSpPr>
            <p:spPr>
              <a:xfrm>
                <a:off x="6134100" y="1139825"/>
                <a:ext cx="438150" cy="85725"/>
              </a:xfrm>
              <a:custGeom>
                <a:avLst/>
                <a:gdLst/>
                <a:ahLst/>
                <a:cxnLst>
                  <a:cxn ang="0">
                    <a:pos x="wd2" y="hd2"/>
                  </a:cxn>
                  <a:cxn ang="5400000">
                    <a:pos x="wd2" y="hd2"/>
                  </a:cxn>
                  <a:cxn ang="10800000">
                    <a:pos x="wd2" y="hd2"/>
                  </a:cxn>
                  <a:cxn ang="16200000">
                    <a:pos x="wd2" y="hd2"/>
                  </a:cxn>
                </a:cxnLst>
                <a:rect l="0" t="0" r="r" b="b"/>
                <a:pathLst>
                  <a:path w="21600" h="21600" extrusionOk="0">
                    <a:moveTo>
                      <a:pt x="2191" y="0"/>
                    </a:moveTo>
                    <a:lnTo>
                      <a:pt x="0" y="21600"/>
                    </a:lnTo>
                    <a:lnTo>
                      <a:pt x="21600" y="21600"/>
                    </a:lnTo>
                    <a:lnTo>
                      <a:pt x="19409" y="0"/>
                    </a:lnTo>
                    <a:lnTo>
                      <a:pt x="2191" y="0"/>
                    </a:lnTo>
                    <a:close/>
                  </a:path>
                </a:pathLst>
              </a:custGeom>
              <a:noFill/>
              <a:ln w="63500" cap="flat">
                <a:solidFill>
                  <a:srgbClr val="D9AA73"/>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317" name="Line"/>
              <p:cNvSpPr/>
              <p:nvPr/>
            </p:nvSpPr>
            <p:spPr>
              <a:xfrm>
                <a:off x="6178550" y="1225550"/>
                <a:ext cx="8572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318" name="Line"/>
              <p:cNvSpPr/>
              <p:nvPr/>
            </p:nvSpPr>
            <p:spPr>
              <a:xfrm>
                <a:off x="6219825" y="1181100"/>
                <a:ext cx="263526"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319" name="Line"/>
              <p:cNvSpPr/>
              <p:nvPr/>
            </p:nvSpPr>
            <p:spPr>
              <a:xfrm>
                <a:off x="6178550" y="1181100"/>
                <a:ext cx="21907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320" name="Line"/>
              <p:cNvSpPr/>
              <p:nvPr/>
            </p:nvSpPr>
            <p:spPr>
              <a:xfrm>
                <a:off x="6264275" y="1181100"/>
                <a:ext cx="263525" cy="0"/>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321" name="Line"/>
              <p:cNvSpPr/>
              <p:nvPr/>
            </p:nvSpPr>
            <p:spPr>
              <a:xfrm>
                <a:off x="6483350" y="1181100"/>
                <a:ext cx="44450"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322" name="Rectangle"/>
              <p:cNvSpPr/>
              <p:nvPr/>
            </p:nvSpPr>
            <p:spPr>
              <a:xfrm>
                <a:off x="6308725" y="876300"/>
                <a:ext cx="130175" cy="85725"/>
              </a:xfrm>
              <a:prstGeom prst="rect">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323" name="Rectangle"/>
              <p:cNvSpPr/>
              <p:nvPr/>
            </p:nvSpPr>
            <p:spPr>
              <a:xfrm>
                <a:off x="6308725" y="876300"/>
                <a:ext cx="174625" cy="130175"/>
              </a:xfrm>
              <a:prstGeom prst="rect">
                <a:avLst/>
              </a:prstGeom>
              <a:noFill/>
              <a:ln w="63500" cap="flat">
                <a:solidFill>
                  <a:srgbClr val="000000"/>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324" name="Line"/>
              <p:cNvSpPr/>
              <p:nvPr/>
            </p:nvSpPr>
            <p:spPr>
              <a:xfrm>
                <a:off x="7534275" y="1358900"/>
                <a:ext cx="133350" cy="2190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4070"/>
                    </a:lnTo>
                    <a:lnTo>
                      <a:pt x="21600" y="21600"/>
                    </a:lnTo>
                  </a:path>
                </a:pathLst>
              </a:custGeom>
              <a:noFill/>
              <a:ln w="63500" cap="flat">
                <a:solidFill>
                  <a:srgbClr val="000000"/>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325" name="Rounded Rectangle"/>
              <p:cNvSpPr/>
              <p:nvPr/>
            </p:nvSpPr>
            <p:spPr>
              <a:xfrm>
                <a:off x="7229475" y="1050925"/>
                <a:ext cx="349250" cy="263525"/>
              </a:xfrm>
              <a:prstGeom prst="roundRect">
                <a:avLst>
                  <a:gd name="adj" fmla="val 50000"/>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326" name="Rounded Rectangle"/>
              <p:cNvSpPr/>
              <p:nvPr/>
            </p:nvSpPr>
            <p:spPr>
              <a:xfrm>
                <a:off x="7185025" y="1006475"/>
                <a:ext cx="438150" cy="352425"/>
              </a:xfrm>
              <a:prstGeom prst="roundRect">
                <a:avLst>
                  <a:gd name="adj" fmla="val 40088"/>
                </a:avLst>
              </a:prstGeom>
              <a:noFill/>
              <a:ln w="101600" cap="flat">
                <a:solidFill>
                  <a:srgbClr val="999999"/>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327" name="Rectangle"/>
              <p:cNvSpPr/>
              <p:nvPr/>
            </p:nvSpPr>
            <p:spPr>
              <a:xfrm>
                <a:off x="7273925" y="1139825"/>
                <a:ext cx="260350" cy="130175"/>
              </a:xfrm>
              <a:prstGeom prst="rect">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328" name="Rectangle"/>
              <p:cNvSpPr/>
              <p:nvPr/>
            </p:nvSpPr>
            <p:spPr>
              <a:xfrm>
                <a:off x="7273925" y="1139825"/>
                <a:ext cx="304800" cy="174625"/>
              </a:xfrm>
              <a:prstGeom prst="rect">
                <a:avLst/>
              </a:prstGeom>
              <a:noFill/>
              <a:ln w="63500" cap="flat">
                <a:solidFill>
                  <a:srgbClr val="000000"/>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329" name="Shape"/>
              <p:cNvSpPr/>
              <p:nvPr/>
            </p:nvSpPr>
            <p:spPr>
              <a:xfrm>
                <a:off x="7623175" y="1533525"/>
                <a:ext cx="88900" cy="8572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11200"/>
                    </a:lnTo>
                    <a:lnTo>
                      <a:pt x="21600" y="21600"/>
                    </a:lnTo>
                    <a:lnTo>
                      <a:pt x="0" y="21600"/>
                    </a:lnTo>
                    <a:lnTo>
                      <a:pt x="0" y="0"/>
                    </a:lnTo>
                    <a:lnTo>
                      <a:pt x="10800" y="0"/>
                    </a:lnTo>
                    <a:close/>
                  </a:path>
                </a:pathLst>
              </a:custGeom>
              <a:solidFill>
                <a:srgbClr val="999999"/>
              </a:solidFill>
              <a:ln w="63500" cap="flat">
                <a:solidFill>
                  <a:srgbClr val="999999"/>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pic>
            <p:nvPicPr>
              <p:cNvPr id="330" name="image.png" descr="image.png"/>
              <p:cNvPicPr>
                <a:picLocks noChangeAspect="1"/>
              </p:cNvPicPr>
              <p:nvPr/>
            </p:nvPicPr>
            <p:blipFill>
              <a:blip r:embed="rId3"/>
              <a:stretch>
                <a:fillRect/>
              </a:stretch>
            </p:blipFill>
            <p:spPr>
              <a:xfrm>
                <a:off x="7273925" y="1139825"/>
                <a:ext cx="260350" cy="130175"/>
              </a:xfrm>
              <a:prstGeom prst="rect">
                <a:avLst/>
              </a:prstGeom>
              <a:ln w="12700" cap="flat">
                <a:noFill/>
                <a:miter lim="400000"/>
              </a:ln>
              <a:effectLst/>
            </p:spPr>
          </p:pic>
          <p:sp>
            <p:nvSpPr>
              <p:cNvPr id="331" name="Line"/>
              <p:cNvSpPr/>
              <p:nvPr/>
            </p:nvSpPr>
            <p:spPr>
              <a:xfrm>
                <a:off x="7700962" y="1566862"/>
                <a:ext cx="25401" cy="25401"/>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332" name="Rectangle"/>
              <p:cNvSpPr/>
              <p:nvPr/>
            </p:nvSpPr>
            <p:spPr>
              <a:xfrm>
                <a:off x="7229475" y="1314450"/>
                <a:ext cx="304800" cy="85725"/>
              </a:xfrm>
              <a:prstGeom prst="rect">
                <a:avLst/>
              </a:prstGeom>
              <a:solidFill>
                <a:srgbClr val="D9AA73"/>
              </a:solidFill>
              <a:ln w="63500" cap="flat">
                <a:solidFill>
                  <a:srgbClr val="D9AA73"/>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333" name="Shape"/>
              <p:cNvSpPr/>
              <p:nvPr/>
            </p:nvSpPr>
            <p:spPr>
              <a:xfrm>
                <a:off x="7185025" y="1400175"/>
                <a:ext cx="438150" cy="44450"/>
              </a:xfrm>
              <a:custGeom>
                <a:avLst/>
                <a:gdLst/>
                <a:ahLst/>
                <a:cxnLst>
                  <a:cxn ang="0">
                    <a:pos x="wd2" y="hd2"/>
                  </a:cxn>
                  <a:cxn ang="5400000">
                    <a:pos x="wd2" y="hd2"/>
                  </a:cxn>
                  <a:cxn ang="10800000">
                    <a:pos x="wd2" y="hd2"/>
                  </a:cxn>
                  <a:cxn ang="16200000">
                    <a:pos x="wd2" y="hd2"/>
                  </a:cxn>
                </a:cxnLst>
                <a:rect l="0" t="0" r="r" b="b"/>
                <a:pathLst>
                  <a:path w="21600" h="21600" extrusionOk="0">
                    <a:moveTo>
                      <a:pt x="2191" y="0"/>
                    </a:moveTo>
                    <a:lnTo>
                      <a:pt x="0" y="21600"/>
                    </a:lnTo>
                    <a:lnTo>
                      <a:pt x="21600" y="21600"/>
                    </a:lnTo>
                    <a:lnTo>
                      <a:pt x="19409" y="0"/>
                    </a:lnTo>
                    <a:lnTo>
                      <a:pt x="2191" y="0"/>
                    </a:lnTo>
                    <a:close/>
                  </a:path>
                </a:pathLst>
              </a:custGeom>
              <a:noFill/>
              <a:ln w="63500" cap="flat">
                <a:solidFill>
                  <a:srgbClr val="D9AA73"/>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334" name="Line"/>
              <p:cNvSpPr/>
              <p:nvPr/>
            </p:nvSpPr>
            <p:spPr>
              <a:xfrm>
                <a:off x="7229475" y="1444625"/>
                <a:ext cx="8572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335" name="Line"/>
              <p:cNvSpPr/>
              <p:nvPr/>
            </p:nvSpPr>
            <p:spPr>
              <a:xfrm>
                <a:off x="7273925" y="1400175"/>
                <a:ext cx="260350"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336" name="Line"/>
              <p:cNvSpPr/>
              <p:nvPr/>
            </p:nvSpPr>
            <p:spPr>
              <a:xfrm>
                <a:off x="7229475" y="1400175"/>
                <a:ext cx="21907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337" name="Line"/>
              <p:cNvSpPr/>
              <p:nvPr/>
            </p:nvSpPr>
            <p:spPr>
              <a:xfrm>
                <a:off x="7315200" y="1444625"/>
                <a:ext cx="177800"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338" name="Line"/>
              <p:cNvSpPr/>
              <p:nvPr/>
            </p:nvSpPr>
            <p:spPr>
              <a:xfrm>
                <a:off x="7493000" y="1400175"/>
                <a:ext cx="8572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339" name="Line"/>
              <p:cNvSpPr/>
              <p:nvPr/>
            </p:nvSpPr>
            <p:spPr>
              <a:xfrm>
                <a:off x="7534275" y="1444625"/>
                <a:ext cx="44450"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340" name="Rectangle"/>
              <p:cNvSpPr/>
              <p:nvPr/>
            </p:nvSpPr>
            <p:spPr>
              <a:xfrm>
                <a:off x="7359650" y="1095375"/>
                <a:ext cx="133350" cy="130175"/>
              </a:xfrm>
              <a:prstGeom prst="rect">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341" name="Square"/>
              <p:cNvSpPr/>
              <p:nvPr/>
            </p:nvSpPr>
            <p:spPr>
              <a:xfrm>
                <a:off x="7359650" y="1095375"/>
                <a:ext cx="174625" cy="174625"/>
              </a:xfrm>
              <a:prstGeom prst="rect">
                <a:avLst/>
              </a:prstGeom>
              <a:noFill/>
              <a:ln w="63500" cap="flat">
                <a:solidFill>
                  <a:srgbClr val="000000"/>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342" name="backbone"/>
              <p:cNvSpPr txBox="1"/>
              <p:nvPr/>
            </p:nvSpPr>
            <p:spPr>
              <a:xfrm>
                <a:off x="7829971" y="4069816"/>
                <a:ext cx="1554908" cy="39476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2800">
                    <a:latin typeface="Arial"/>
                    <a:ea typeface="Arial"/>
                    <a:cs typeface="Arial"/>
                    <a:sym typeface="Arial"/>
                  </a:defRPr>
                </a:lvl1pPr>
              </a:lstStyle>
              <a:p>
                <a:r>
                  <a:t>backbone</a:t>
                </a:r>
              </a:p>
            </p:txBody>
          </p:sp>
          <p:sp>
            <p:nvSpPr>
              <p:cNvPr id="343" name="satellite link"/>
              <p:cNvSpPr txBox="1"/>
              <p:nvPr/>
            </p:nvSpPr>
            <p:spPr>
              <a:xfrm>
                <a:off x="5173786" y="5911316"/>
                <a:ext cx="1850778" cy="39476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2800">
                    <a:latin typeface="Arial"/>
                    <a:ea typeface="Arial"/>
                    <a:cs typeface="Arial"/>
                    <a:sym typeface="Arial"/>
                  </a:defRPr>
                </a:lvl1pPr>
              </a:lstStyle>
              <a:p>
                <a:r>
                  <a:t>satellite link</a:t>
                </a:r>
              </a:p>
            </p:txBody>
          </p:sp>
          <p:sp>
            <p:nvSpPr>
              <p:cNvPr id="344" name="Rectangle"/>
              <p:cNvSpPr/>
              <p:nvPr/>
            </p:nvSpPr>
            <p:spPr>
              <a:xfrm>
                <a:off x="5784850" y="2495550"/>
                <a:ext cx="260350" cy="219075"/>
              </a:xfrm>
              <a:prstGeom prst="rect">
                <a:avLst/>
              </a:prstGeom>
              <a:solidFill>
                <a:srgbClr val="CF924C"/>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345" name="Rectangle"/>
              <p:cNvSpPr/>
              <p:nvPr/>
            </p:nvSpPr>
            <p:spPr>
              <a:xfrm>
                <a:off x="5784850" y="2495550"/>
                <a:ext cx="304800" cy="263525"/>
              </a:xfrm>
              <a:prstGeom prst="rect">
                <a:avLst/>
              </a:prstGeom>
              <a:noFill/>
              <a:ln w="635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346" name="Square"/>
              <p:cNvSpPr/>
              <p:nvPr/>
            </p:nvSpPr>
            <p:spPr>
              <a:xfrm>
                <a:off x="6746875" y="2889250"/>
                <a:ext cx="263525" cy="263525"/>
              </a:xfrm>
              <a:prstGeom prst="rect">
                <a:avLst/>
              </a:prstGeom>
              <a:solidFill>
                <a:srgbClr val="CF924C"/>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347" name="Square"/>
              <p:cNvSpPr/>
              <p:nvPr/>
            </p:nvSpPr>
            <p:spPr>
              <a:xfrm>
                <a:off x="6746875" y="2889250"/>
                <a:ext cx="307975" cy="307975"/>
              </a:xfrm>
              <a:prstGeom prst="rect">
                <a:avLst/>
              </a:prstGeom>
              <a:noFill/>
              <a:ln w="635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348" name="Square"/>
              <p:cNvSpPr/>
              <p:nvPr/>
            </p:nvSpPr>
            <p:spPr>
              <a:xfrm>
                <a:off x="5959475" y="2889250"/>
                <a:ext cx="260350" cy="263525"/>
              </a:xfrm>
              <a:prstGeom prst="rect">
                <a:avLst/>
              </a:prstGeom>
              <a:solidFill>
                <a:srgbClr val="CF924C"/>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349" name="Square"/>
              <p:cNvSpPr/>
              <p:nvPr/>
            </p:nvSpPr>
            <p:spPr>
              <a:xfrm>
                <a:off x="5959475" y="2889250"/>
                <a:ext cx="304800" cy="307975"/>
              </a:xfrm>
              <a:prstGeom prst="rect">
                <a:avLst/>
              </a:prstGeom>
              <a:noFill/>
              <a:ln w="635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350" name="Rectangle"/>
              <p:cNvSpPr/>
              <p:nvPr/>
            </p:nvSpPr>
            <p:spPr>
              <a:xfrm>
                <a:off x="3635375" y="1663700"/>
                <a:ext cx="263525" cy="219075"/>
              </a:xfrm>
              <a:prstGeom prst="rect">
                <a:avLst/>
              </a:prstGeom>
              <a:solidFill>
                <a:srgbClr val="CF924C"/>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351" name="Rectangle"/>
              <p:cNvSpPr/>
              <p:nvPr/>
            </p:nvSpPr>
            <p:spPr>
              <a:xfrm>
                <a:off x="3635375" y="1663700"/>
                <a:ext cx="307975" cy="263525"/>
              </a:xfrm>
              <a:prstGeom prst="rect">
                <a:avLst/>
              </a:prstGeom>
              <a:noFill/>
              <a:ln w="635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352" name="Rectangle"/>
              <p:cNvSpPr/>
              <p:nvPr/>
            </p:nvSpPr>
            <p:spPr>
              <a:xfrm>
                <a:off x="4645025" y="1663700"/>
                <a:ext cx="263525" cy="219075"/>
              </a:xfrm>
              <a:prstGeom prst="rect">
                <a:avLst/>
              </a:prstGeom>
              <a:solidFill>
                <a:srgbClr val="CF924C"/>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353" name="Rectangle"/>
              <p:cNvSpPr/>
              <p:nvPr/>
            </p:nvSpPr>
            <p:spPr>
              <a:xfrm>
                <a:off x="4645025" y="1663700"/>
                <a:ext cx="304800" cy="263525"/>
              </a:xfrm>
              <a:prstGeom prst="rect">
                <a:avLst/>
              </a:prstGeom>
              <a:noFill/>
              <a:ln w="635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354" name="Line"/>
              <p:cNvSpPr/>
              <p:nvPr/>
            </p:nvSpPr>
            <p:spPr>
              <a:xfrm>
                <a:off x="15113000" y="2759075"/>
                <a:ext cx="177800" cy="2190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200" y="4383"/>
                    </a:lnTo>
                    <a:lnTo>
                      <a:pt x="21600" y="21600"/>
                    </a:lnTo>
                  </a:path>
                </a:pathLst>
              </a:custGeom>
              <a:noFill/>
              <a:ln w="63500" cap="flat">
                <a:solidFill>
                  <a:srgbClr val="000000"/>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355" name="Rounded Rectangle"/>
              <p:cNvSpPr/>
              <p:nvPr/>
            </p:nvSpPr>
            <p:spPr>
              <a:xfrm>
                <a:off x="14808200" y="2451100"/>
                <a:ext cx="349250" cy="263525"/>
              </a:xfrm>
              <a:prstGeom prst="roundRect">
                <a:avLst>
                  <a:gd name="adj" fmla="val 50000"/>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356" name="Rounded Rectangle"/>
              <p:cNvSpPr/>
              <p:nvPr/>
            </p:nvSpPr>
            <p:spPr>
              <a:xfrm>
                <a:off x="14763750" y="2409825"/>
                <a:ext cx="438150" cy="349250"/>
              </a:xfrm>
              <a:prstGeom prst="roundRect">
                <a:avLst>
                  <a:gd name="adj" fmla="val 40454"/>
                </a:avLst>
              </a:prstGeom>
              <a:noFill/>
              <a:ln w="101600" cap="flat">
                <a:solidFill>
                  <a:srgbClr val="999999"/>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357" name="Rectangle"/>
              <p:cNvSpPr/>
              <p:nvPr/>
            </p:nvSpPr>
            <p:spPr>
              <a:xfrm>
                <a:off x="14852650" y="2540000"/>
                <a:ext cx="260350" cy="130175"/>
              </a:xfrm>
              <a:prstGeom prst="rect">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358" name="Rectangle"/>
              <p:cNvSpPr/>
              <p:nvPr/>
            </p:nvSpPr>
            <p:spPr>
              <a:xfrm>
                <a:off x="14852650" y="2540000"/>
                <a:ext cx="304800" cy="174625"/>
              </a:xfrm>
              <a:prstGeom prst="rect">
                <a:avLst/>
              </a:prstGeom>
              <a:noFill/>
              <a:ln w="63500" cap="flat">
                <a:solidFill>
                  <a:srgbClr val="000000"/>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359" name="Rectangle"/>
              <p:cNvSpPr/>
              <p:nvPr/>
            </p:nvSpPr>
            <p:spPr>
              <a:xfrm>
                <a:off x="15246350" y="2933700"/>
                <a:ext cx="44450" cy="88900"/>
              </a:xfrm>
              <a:prstGeom prst="rect">
                <a:avLst/>
              </a:prstGeom>
              <a:solidFill>
                <a:srgbClr val="999999"/>
              </a:solidFill>
              <a:ln w="63500" cap="flat">
                <a:solidFill>
                  <a:srgbClr val="999999"/>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pic>
            <p:nvPicPr>
              <p:cNvPr id="360" name="image.png" descr="image.png"/>
              <p:cNvPicPr>
                <a:picLocks noChangeAspect="1"/>
              </p:cNvPicPr>
              <p:nvPr/>
            </p:nvPicPr>
            <p:blipFill>
              <a:blip r:embed="rId3"/>
              <a:stretch>
                <a:fillRect/>
              </a:stretch>
            </p:blipFill>
            <p:spPr>
              <a:xfrm>
                <a:off x="14893925" y="2540000"/>
                <a:ext cx="219075" cy="130175"/>
              </a:xfrm>
              <a:prstGeom prst="rect">
                <a:avLst/>
              </a:prstGeom>
              <a:ln w="12700" cap="flat">
                <a:noFill/>
                <a:miter lim="400000"/>
              </a:ln>
              <a:effectLst/>
            </p:spPr>
          </p:pic>
          <p:sp>
            <p:nvSpPr>
              <p:cNvPr id="361" name="Line"/>
              <p:cNvSpPr/>
              <p:nvPr/>
            </p:nvSpPr>
            <p:spPr>
              <a:xfrm>
                <a:off x="15279687" y="2967037"/>
                <a:ext cx="25401" cy="25401"/>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362" name="Rectangle"/>
              <p:cNvSpPr/>
              <p:nvPr/>
            </p:nvSpPr>
            <p:spPr>
              <a:xfrm>
                <a:off x="14808200" y="2714625"/>
                <a:ext cx="349250" cy="88900"/>
              </a:xfrm>
              <a:prstGeom prst="rect">
                <a:avLst/>
              </a:prstGeom>
              <a:solidFill>
                <a:srgbClr val="D9AA73"/>
              </a:solidFill>
              <a:ln w="63500" cap="flat">
                <a:solidFill>
                  <a:srgbClr val="D9AA73"/>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363" name="Shape"/>
              <p:cNvSpPr/>
              <p:nvPr/>
            </p:nvSpPr>
            <p:spPr>
              <a:xfrm>
                <a:off x="14763750" y="2803525"/>
                <a:ext cx="438150" cy="44450"/>
              </a:xfrm>
              <a:custGeom>
                <a:avLst/>
                <a:gdLst/>
                <a:ahLst/>
                <a:cxnLst>
                  <a:cxn ang="0">
                    <a:pos x="wd2" y="hd2"/>
                  </a:cxn>
                  <a:cxn ang="5400000">
                    <a:pos x="wd2" y="hd2"/>
                  </a:cxn>
                  <a:cxn ang="10800000">
                    <a:pos x="wd2" y="hd2"/>
                  </a:cxn>
                  <a:cxn ang="16200000">
                    <a:pos x="wd2" y="hd2"/>
                  </a:cxn>
                </a:cxnLst>
                <a:rect l="0" t="0" r="r" b="b"/>
                <a:pathLst>
                  <a:path w="21600" h="21600" extrusionOk="0">
                    <a:moveTo>
                      <a:pt x="2191" y="0"/>
                    </a:moveTo>
                    <a:lnTo>
                      <a:pt x="0" y="21600"/>
                    </a:lnTo>
                    <a:lnTo>
                      <a:pt x="21600" y="21600"/>
                    </a:lnTo>
                    <a:lnTo>
                      <a:pt x="19409" y="0"/>
                    </a:lnTo>
                    <a:lnTo>
                      <a:pt x="2191" y="0"/>
                    </a:lnTo>
                    <a:close/>
                  </a:path>
                </a:pathLst>
              </a:custGeom>
              <a:noFill/>
              <a:ln w="63500" cap="flat">
                <a:solidFill>
                  <a:srgbClr val="D9AA73"/>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364" name="Line"/>
              <p:cNvSpPr/>
              <p:nvPr/>
            </p:nvSpPr>
            <p:spPr>
              <a:xfrm>
                <a:off x="14808200" y="2847975"/>
                <a:ext cx="8572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365" name="Line"/>
              <p:cNvSpPr/>
              <p:nvPr/>
            </p:nvSpPr>
            <p:spPr>
              <a:xfrm>
                <a:off x="14852650" y="2803525"/>
                <a:ext cx="260350"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366" name="Line"/>
              <p:cNvSpPr/>
              <p:nvPr/>
            </p:nvSpPr>
            <p:spPr>
              <a:xfrm>
                <a:off x="14808200" y="2803525"/>
                <a:ext cx="21907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367" name="Line"/>
              <p:cNvSpPr/>
              <p:nvPr/>
            </p:nvSpPr>
            <p:spPr>
              <a:xfrm>
                <a:off x="14938375" y="2847975"/>
                <a:ext cx="133351"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368" name="Line"/>
              <p:cNvSpPr/>
              <p:nvPr/>
            </p:nvSpPr>
            <p:spPr>
              <a:xfrm>
                <a:off x="15071725" y="2803525"/>
                <a:ext cx="8572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369" name="Line"/>
              <p:cNvSpPr/>
              <p:nvPr/>
            </p:nvSpPr>
            <p:spPr>
              <a:xfrm>
                <a:off x="15113000" y="2847975"/>
                <a:ext cx="44450"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370" name="Rectangle"/>
              <p:cNvSpPr/>
              <p:nvPr/>
            </p:nvSpPr>
            <p:spPr>
              <a:xfrm>
                <a:off x="14982825" y="2495550"/>
                <a:ext cx="88900" cy="133350"/>
              </a:xfrm>
              <a:prstGeom prst="rect">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371" name="Rectangle"/>
              <p:cNvSpPr/>
              <p:nvPr/>
            </p:nvSpPr>
            <p:spPr>
              <a:xfrm>
                <a:off x="14982825" y="2495550"/>
                <a:ext cx="130175" cy="174625"/>
              </a:xfrm>
              <a:prstGeom prst="rect">
                <a:avLst/>
              </a:prstGeom>
              <a:noFill/>
              <a:ln w="63500" cap="flat">
                <a:solidFill>
                  <a:srgbClr val="000000"/>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372" name="Line"/>
              <p:cNvSpPr/>
              <p:nvPr/>
            </p:nvSpPr>
            <p:spPr>
              <a:xfrm>
                <a:off x="16341725" y="3152775"/>
                <a:ext cx="130175" cy="2190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4383"/>
                    </a:lnTo>
                    <a:lnTo>
                      <a:pt x="21600" y="21600"/>
                    </a:lnTo>
                  </a:path>
                </a:pathLst>
              </a:custGeom>
              <a:noFill/>
              <a:ln w="63500" cap="flat">
                <a:solidFill>
                  <a:srgbClr val="000000"/>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373" name="Rounded Rectangle"/>
              <p:cNvSpPr/>
              <p:nvPr/>
            </p:nvSpPr>
            <p:spPr>
              <a:xfrm>
                <a:off x="15989300" y="2889250"/>
                <a:ext cx="352425" cy="263525"/>
              </a:xfrm>
              <a:prstGeom prst="roundRect">
                <a:avLst>
                  <a:gd name="adj" fmla="val 50000"/>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374" name="Rounded Rectangle"/>
              <p:cNvSpPr/>
              <p:nvPr/>
            </p:nvSpPr>
            <p:spPr>
              <a:xfrm>
                <a:off x="15948025" y="2847975"/>
                <a:ext cx="438150" cy="349250"/>
              </a:xfrm>
              <a:prstGeom prst="roundRect">
                <a:avLst>
                  <a:gd name="adj" fmla="val 40454"/>
                </a:avLst>
              </a:prstGeom>
              <a:noFill/>
              <a:ln w="101600" cap="flat">
                <a:solidFill>
                  <a:srgbClr val="999999"/>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375" name="Rectangle"/>
              <p:cNvSpPr/>
              <p:nvPr/>
            </p:nvSpPr>
            <p:spPr>
              <a:xfrm>
                <a:off x="16033750" y="2933700"/>
                <a:ext cx="263525" cy="133350"/>
              </a:xfrm>
              <a:prstGeom prst="rect">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376" name="Rectangle"/>
              <p:cNvSpPr/>
              <p:nvPr/>
            </p:nvSpPr>
            <p:spPr>
              <a:xfrm>
                <a:off x="16033750" y="2933700"/>
                <a:ext cx="307975" cy="174625"/>
              </a:xfrm>
              <a:prstGeom prst="rect">
                <a:avLst/>
              </a:prstGeom>
              <a:noFill/>
              <a:ln w="63500" cap="flat">
                <a:solidFill>
                  <a:srgbClr val="000000"/>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377" name="Shape"/>
              <p:cNvSpPr/>
              <p:nvPr/>
            </p:nvSpPr>
            <p:spPr>
              <a:xfrm>
                <a:off x="16427450" y="3327400"/>
                <a:ext cx="88900" cy="1333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7200"/>
                    </a:lnTo>
                    <a:lnTo>
                      <a:pt x="21600" y="14400"/>
                    </a:lnTo>
                    <a:lnTo>
                      <a:pt x="10800" y="21600"/>
                    </a:lnTo>
                    <a:lnTo>
                      <a:pt x="0" y="14400"/>
                    </a:lnTo>
                    <a:lnTo>
                      <a:pt x="0" y="0"/>
                    </a:lnTo>
                    <a:lnTo>
                      <a:pt x="10800" y="0"/>
                    </a:lnTo>
                    <a:close/>
                  </a:path>
                </a:pathLst>
              </a:custGeom>
              <a:solidFill>
                <a:srgbClr val="999999"/>
              </a:solidFill>
              <a:ln w="63500" cap="flat">
                <a:solidFill>
                  <a:srgbClr val="999999"/>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pic>
            <p:nvPicPr>
              <p:cNvPr id="378" name="image.png" descr="image.png"/>
              <p:cNvPicPr>
                <a:picLocks noChangeAspect="1"/>
              </p:cNvPicPr>
              <p:nvPr/>
            </p:nvPicPr>
            <p:blipFill>
              <a:blip r:embed="rId3"/>
              <a:stretch>
                <a:fillRect/>
              </a:stretch>
            </p:blipFill>
            <p:spPr>
              <a:xfrm>
                <a:off x="16078200" y="2978150"/>
                <a:ext cx="219075" cy="88900"/>
              </a:xfrm>
              <a:prstGeom prst="rect">
                <a:avLst/>
              </a:prstGeom>
              <a:ln w="12700" cap="flat">
                <a:noFill/>
                <a:miter lim="400000"/>
              </a:ln>
              <a:effectLst/>
            </p:spPr>
          </p:pic>
          <p:sp>
            <p:nvSpPr>
              <p:cNvPr id="379" name="Line"/>
              <p:cNvSpPr/>
              <p:nvPr/>
            </p:nvSpPr>
            <p:spPr>
              <a:xfrm>
                <a:off x="16427450" y="3371850"/>
                <a:ext cx="3175" cy="44450"/>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380" name="Line"/>
              <p:cNvSpPr/>
              <p:nvPr/>
            </p:nvSpPr>
            <p:spPr>
              <a:xfrm>
                <a:off x="16471900" y="3371850"/>
                <a:ext cx="3175" cy="44450"/>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381" name="Line"/>
              <p:cNvSpPr/>
              <p:nvPr/>
            </p:nvSpPr>
            <p:spPr>
              <a:xfrm>
                <a:off x="16471900" y="3371850"/>
                <a:ext cx="3175" cy="44450"/>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382" name="Rectangle"/>
              <p:cNvSpPr/>
              <p:nvPr/>
            </p:nvSpPr>
            <p:spPr>
              <a:xfrm>
                <a:off x="16033750" y="3152775"/>
                <a:ext cx="307975" cy="44450"/>
              </a:xfrm>
              <a:prstGeom prst="rect">
                <a:avLst/>
              </a:prstGeom>
              <a:solidFill>
                <a:srgbClr val="D9AA73"/>
              </a:solidFill>
              <a:ln w="63500" cap="flat">
                <a:solidFill>
                  <a:srgbClr val="D9AA73"/>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383" name="Shape"/>
              <p:cNvSpPr/>
              <p:nvPr/>
            </p:nvSpPr>
            <p:spPr>
              <a:xfrm>
                <a:off x="15989300" y="3197225"/>
                <a:ext cx="396875" cy="88900"/>
              </a:xfrm>
              <a:custGeom>
                <a:avLst/>
                <a:gdLst/>
                <a:ahLst/>
                <a:cxnLst>
                  <a:cxn ang="0">
                    <a:pos x="wd2" y="hd2"/>
                  </a:cxn>
                  <a:cxn ang="5400000">
                    <a:pos x="wd2" y="hd2"/>
                  </a:cxn>
                  <a:cxn ang="10800000">
                    <a:pos x="wd2" y="hd2"/>
                  </a:cxn>
                  <a:cxn ang="16200000">
                    <a:pos x="wd2" y="hd2"/>
                  </a:cxn>
                </a:cxnLst>
                <a:rect l="0" t="0" r="r" b="b"/>
                <a:pathLst>
                  <a:path w="21600" h="21600" extrusionOk="0">
                    <a:moveTo>
                      <a:pt x="2419" y="0"/>
                    </a:moveTo>
                    <a:lnTo>
                      <a:pt x="0" y="21600"/>
                    </a:lnTo>
                    <a:lnTo>
                      <a:pt x="21600" y="21600"/>
                    </a:lnTo>
                    <a:lnTo>
                      <a:pt x="19181" y="0"/>
                    </a:lnTo>
                    <a:lnTo>
                      <a:pt x="2419" y="0"/>
                    </a:lnTo>
                    <a:close/>
                  </a:path>
                </a:pathLst>
              </a:custGeom>
              <a:noFill/>
              <a:ln w="63500" cap="flat">
                <a:solidFill>
                  <a:srgbClr val="D9AA73"/>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384" name="Line"/>
              <p:cNvSpPr/>
              <p:nvPr/>
            </p:nvSpPr>
            <p:spPr>
              <a:xfrm>
                <a:off x="16033750" y="3241675"/>
                <a:ext cx="44450"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385" name="Line"/>
              <p:cNvSpPr/>
              <p:nvPr/>
            </p:nvSpPr>
            <p:spPr>
              <a:xfrm>
                <a:off x="16033750" y="3197225"/>
                <a:ext cx="30797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386" name="Line"/>
              <p:cNvSpPr/>
              <p:nvPr/>
            </p:nvSpPr>
            <p:spPr>
              <a:xfrm>
                <a:off x="16033750" y="3241675"/>
                <a:ext cx="17462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387" name="Line"/>
              <p:cNvSpPr/>
              <p:nvPr/>
            </p:nvSpPr>
            <p:spPr>
              <a:xfrm>
                <a:off x="16122650" y="3241675"/>
                <a:ext cx="17462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388" name="Line"/>
              <p:cNvSpPr/>
              <p:nvPr/>
            </p:nvSpPr>
            <p:spPr>
              <a:xfrm>
                <a:off x="16252825" y="3241675"/>
                <a:ext cx="88900"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389" name="Line"/>
              <p:cNvSpPr/>
              <p:nvPr/>
            </p:nvSpPr>
            <p:spPr>
              <a:xfrm>
                <a:off x="16297275" y="3241675"/>
                <a:ext cx="88900"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390" name="Rectangle"/>
              <p:cNvSpPr/>
              <p:nvPr/>
            </p:nvSpPr>
            <p:spPr>
              <a:xfrm>
                <a:off x="16167100" y="2889250"/>
                <a:ext cx="85725" cy="133350"/>
              </a:xfrm>
              <a:prstGeom prst="rect">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391" name="Rectangle"/>
              <p:cNvSpPr/>
              <p:nvPr/>
            </p:nvSpPr>
            <p:spPr>
              <a:xfrm>
                <a:off x="16167100" y="2889250"/>
                <a:ext cx="130175" cy="177800"/>
              </a:xfrm>
              <a:prstGeom prst="rect">
                <a:avLst/>
              </a:prstGeom>
              <a:noFill/>
              <a:ln w="63500" cap="flat">
                <a:solidFill>
                  <a:srgbClr val="000000"/>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392" name="Line"/>
              <p:cNvSpPr/>
              <p:nvPr/>
            </p:nvSpPr>
            <p:spPr>
              <a:xfrm>
                <a:off x="16208375" y="4292600"/>
                <a:ext cx="133350" cy="1746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noFill/>
              <a:ln w="63500" cap="flat">
                <a:solidFill>
                  <a:srgbClr val="000000"/>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grpSp>
        <p:sp>
          <p:nvSpPr>
            <p:cNvPr id="394" name="Rounded Rectangle"/>
            <p:cNvSpPr/>
            <p:nvPr/>
          </p:nvSpPr>
          <p:spPr>
            <a:xfrm>
              <a:off x="15903575" y="3984625"/>
              <a:ext cx="349250" cy="263525"/>
            </a:xfrm>
            <a:prstGeom prst="roundRect">
              <a:avLst>
                <a:gd name="adj" fmla="val 50000"/>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395" name="Rounded Rectangle"/>
            <p:cNvSpPr/>
            <p:nvPr/>
          </p:nvSpPr>
          <p:spPr>
            <a:xfrm>
              <a:off x="15859125" y="3943350"/>
              <a:ext cx="438150" cy="349250"/>
            </a:xfrm>
            <a:prstGeom prst="roundRect">
              <a:avLst>
                <a:gd name="adj" fmla="val 40454"/>
              </a:avLst>
            </a:prstGeom>
            <a:noFill/>
            <a:ln w="101600" cap="flat">
              <a:solidFill>
                <a:srgbClr val="999999"/>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396" name="Rectangle"/>
            <p:cNvSpPr/>
            <p:nvPr/>
          </p:nvSpPr>
          <p:spPr>
            <a:xfrm>
              <a:off x="15948025" y="4073525"/>
              <a:ext cx="260350" cy="130175"/>
            </a:xfrm>
            <a:prstGeom prst="rect">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397" name="Rectangle"/>
            <p:cNvSpPr/>
            <p:nvPr/>
          </p:nvSpPr>
          <p:spPr>
            <a:xfrm>
              <a:off x="15948025" y="4073525"/>
              <a:ext cx="304800" cy="174625"/>
            </a:xfrm>
            <a:prstGeom prst="rect">
              <a:avLst/>
            </a:prstGeom>
            <a:noFill/>
            <a:ln w="63500" cap="flat">
              <a:solidFill>
                <a:srgbClr val="000000"/>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398" name="Shape"/>
            <p:cNvSpPr/>
            <p:nvPr/>
          </p:nvSpPr>
          <p:spPr>
            <a:xfrm>
              <a:off x="16297275" y="4467225"/>
              <a:ext cx="88900" cy="889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0"/>
                  </a:lnTo>
                  <a:lnTo>
                    <a:pt x="21600" y="10800"/>
                  </a:lnTo>
                  <a:lnTo>
                    <a:pt x="10800" y="21600"/>
                  </a:lnTo>
                  <a:lnTo>
                    <a:pt x="0" y="10800"/>
                  </a:lnTo>
                  <a:lnTo>
                    <a:pt x="0" y="0"/>
                  </a:lnTo>
                  <a:lnTo>
                    <a:pt x="10800" y="0"/>
                  </a:lnTo>
                  <a:close/>
                </a:path>
              </a:pathLst>
            </a:custGeom>
            <a:solidFill>
              <a:srgbClr val="999999"/>
            </a:solidFill>
            <a:ln w="63500" cap="flat">
              <a:solidFill>
                <a:srgbClr val="999999"/>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pic>
          <p:nvPicPr>
            <p:cNvPr id="399" name="image.png" descr="image.png"/>
            <p:cNvPicPr>
              <a:picLocks noChangeAspect="1"/>
            </p:cNvPicPr>
            <p:nvPr/>
          </p:nvPicPr>
          <p:blipFill>
            <a:blip r:embed="rId3"/>
            <a:stretch>
              <a:fillRect/>
            </a:stretch>
          </p:blipFill>
          <p:spPr>
            <a:xfrm>
              <a:off x="15948025" y="4073525"/>
              <a:ext cx="260350" cy="88900"/>
            </a:xfrm>
            <a:prstGeom prst="rect">
              <a:avLst/>
            </a:prstGeom>
            <a:ln w="12700" cap="flat">
              <a:noFill/>
              <a:miter lim="400000"/>
            </a:ln>
            <a:effectLst/>
          </p:spPr>
        </p:pic>
        <p:sp>
          <p:nvSpPr>
            <p:cNvPr id="400" name="Line"/>
            <p:cNvSpPr/>
            <p:nvPr/>
          </p:nvSpPr>
          <p:spPr>
            <a:xfrm>
              <a:off x="16341725" y="4467225"/>
              <a:ext cx="3175" cy="44450"/>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401" name="Line"/>
            <p:cNvSpPr/>
            <p:nvPr/>
          </p:nvSpPr>
          <p:spPr>
            <a:xfrm>
              <a:off x="16341725" y="4467225"/>
              <a:ext cx="3175" cy="44450"/>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402" name="Line"/>
            <p:cNvSpPr/>
            <p:nvPr/>
          </p:nvSpPr>
          <p:spPr>
            <a:xfrm>
              <a:off x="16386175" y="4467225"/>
              <a:ext cx="3175" cy="44450"/>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403" name="Rectangle"/>
            <p:cNvSpPr/>
            <p:nvPr/>
          </p:nvSpPr>
          <p:spPr>
            <a:xfrm>
              <a:off x="15903575" y="4248150"/>
              <a:ext cx="304800" cy="44450"/>
            </a:xfrm>
            <a:prstGeom prst="rect">
              <a:avLst/>
            </a:prstGeom>
            <a:solidFill>
              <a:srgbClr val="D9AA73"/>
            </a:solidFill>
            <a:ln w="63500" cap="flat">
              <a:solidFill>
                <a:srgbClr val="D9AA73"/>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04" name="Shape"/>
            <p:cNvSpPr/>
            <p:nvPr/>
          </p:nvSpPr>
          <p:spPr>
            <a:xfrm>
              <a:off x="15859125" y="4292600"/>
              <a:ext cx="438150" cy="88900"/>
            </a:xfrm>
            <a:custGeom>
              <a:avLst/>
              <a:gdLst/>
              <a:ahLst/>
              <a:cxnLst>
                <a:cxn ang="0">
                  <a:pos x="wd2" y="hd2"/>
                </a:cxn>
                <a:cxn ang="5400000">
                  <a:pos x="wd2" y="hd2"/>
                </a:cxn>
                <a:cxn ang="10800000">
                  <a:pos x="wd2" y="hd2"/>
                </a:cxn>
                <a:cxn ang="16200000">
                  <a:pos x="wd2" y="hd2"/>
                </a:cxn>
              </a:cxnLst>
              <a:rect l="0" t="0" r="r" b="b"/>
              <a:pathLst>
                <a:path w="21600" h="21600" extrusionOk="0">
                  <a:moveTo>
                    <a:pt x="2191" y="0"/>
                  </a:moveTo>
                  <a:lnTo>
                    <a:pt x="0" y="21600"/>
                  </a:lnTo>
                  <a:lnTo>
                    <a:pt x="21600" y="21600"/>
                  </a:lnTo>
                  <a:lnTo>
                    <a:pt x="19409" y="0"/>
                  </a:lnTo>
                  <a:lnTo>
                    <a:pt x="2191" y="0"/>
                  </a:lnTo>
                  <a:close/>
                </a:path>
              </a:pathLst>
            </a:custGeom>
            <a:noFill/>
            <a:ln w="63500" cap="flat">
              <a:solidFill>
                <a:srgbClr val="D9AA73"/>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405" name="Line"/>
            <p:cNvSpPr/>
            <p:nvPr/>
          </p:nvSpPr>
          <p:spPr>
            <a:xfrm>
              <a:off x="15903575" y="4381500"/>
              <a:ext cx="8572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406" name="Line"/>
            <p:cNvSpPr/>
            <p:nvPr/>
          </p:nvSpPr>
          <p:spPr>
            <a:xfrm>
              <a:off x="15948025" y="4337050"/>
              <a:ext cx="260350"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407" name="Line"/>
            <p:cNvSpPr/>
            <p:nvPr/>
          </p:nvSpPr>
          <p:spPr>
            <a:xfrm>
              <a:off x="15903575" y="4337050"/>
              <a:ext cx="21907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408" name="Line"/>
            <p:cNvSpPr/>
            <p:nvPr/>
          </p:nvSpPr>
          <p:spPr>
            <a:xfrm>
              <a:off x="15989300" y="4337050"/>
              <a:ext cx="263525" cy="0"/>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409" name="Line"/>
            <p:cNvSpPr/>
            <p:nvPr/>
          </p:nvSpPr>
          <p:spPr>
            <a:xfrm>
              <a:off x="16208375" y="4337050"/>
              <a:ext cx="44450"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410" name="Rectangle"/>
            <p:cNvSpPr/>
            <p:nvPr/>
          </p:nvSpPr>
          <p:spPr>
            <a:xfrm>
              <a:off x="16033750" y="4029075"/>
              <a:ext cx="133350" cy="88900"/>
            </a:xfrm>
            <a:prstGeom prst="rect">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11" name="Rectangle"/>
            <p:cNvSpPr/>
            <p:nvPr/>
          </p:nvSpPr>
          <p:spPr>
            <a:xfrm>
              <a:off x="16033750" y="4029075"/>
              <a:ext cx="174625" cy="133350"/>
            </a:xfrm>
            <a:prstGeom prst="rect">
              <a:avLst/>
            </a:prstGeom>
            <a:noFill/>
            <a:ln w="63500" cap="flat">
              <a:solidFill>
                <a:srgbClr val="000000"/>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12" name="Square"/>
            <p:cNvSpPr/>
            <p:nvPr/>
          </p:nvSpPr>
          <p:spPr>
            <a:xfrm>
              <a:off x="11915775" y="962025"/>
              <a:ext cx="263525" cy="263525"/>
            </a:xfrm>
            <a:prstGeom prst="rect">
              <a:avLst/>
            </a:prstGeom>
            <a:solidFill>
              <a:srgbClr val="CF924C"/>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13" name="Square"/>
            <p:cNvSpPr/>
            <p:nvPr/>
          </p:nvSpPr>
          <p:spPr>
            <a:xfrm>
              <a:off x="11915775" y="962025"/>
              <a:ext cx="307975" cy="307975"/>
            </a:xfrm>
            <a:prstGeom prst="rect">
              <a:avLst/>
            </a:prstGeom>
            <a:noFill/>
            <a:ln w="635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14" name="Rectangle"/>
            <p:cNvSpPr/>
            <p:nvPr/>
          </p:nvSpPr>
          <p:spPr>
            <a:xfrm>
              <a:off x="12573000" y="1050925"/>
              <a:ext cx="263525" cy="219075"/>
            </a:xfrm>
            <a:prstGeom prst="rect">
              <a:avLst/>
            </a:prstGeom>
            <a:solidFill>
              <a:srgbClr val="CF924C"/>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15" name="Rectangle"/>
            <p:cNvSpPr/>
            <p:nvPr/>
          </p:nvSpPr>
          <p:spPr>
            <a:xfrm>
              <a:off x="12573000" y="1050925"/>
              <a:ext cx="307975" cy="263525"/>
            </a:xfrm>
            <a:prstGeom prst="rect">
              <a:avLst/>
            </a:prstGeom>
            <a:noFill/>
            <a:ln w="635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16" name="Rectangle"/>
            <p:cNvSpPr/>
            <p:nvPr/>
          </p:nvSpPr>
          <p:spPr>
            <a:xfrm>
              <a:off x="13230225" y="1095375"/>
              <a:ext cx="263525" cy="219075"/>
            </a:xfrm>
            <a:prstGeom prst="rect">
              <a:avLst/>
            </a:prstGeom>
            <a:solidFill>
              <a:srgbClr val="CF924C"/>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17" name="Rectangle"/>
            <p:cNvSpPr/>
            <p:nvPr/>
          </p:nvSpPr>
          <p:spPr>
            <a:xfrm>
              <a:off x="13230225" y="1095375"/>
              <a:ext cx="307975" cy="263525"/>
            </a:xfrm>
            <a:prstGeom prst="rect">
              <a:avLst/>
            </a:prstGeom>
            <a:noFill/>
            <a:ln w="635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18" name="Rectangle"/>
            <p:cNvSpPr/>
            <p:nvPr/>
          </p:nvSpPr>
          <p:spPr>
            <a:xfrm>
              <a:off x="14150975" y="4381500"/>
              <a:ext cx="263525" cy="219075"/>
            </a:xfrm>
            <a:prstGeom prst="rect">
              <a:avLst/>
            </a:prstGeom>
            <a:solidFill>
              <a:srgbClr val="CF924C"/>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19" name="Rectangle"/>
            <p:cNvSpPr/>
            <p:nvPr/>
          </p:nvSpPr>
          <p:spPr>
            <a:xfrm>
              <a:off x="14150975" y="4381500"/>
              <a:ext cx="307975" cy="260350"/>
            </a:xfrm>
            <a:prstGeom prst="rect">
              <a:avLst/>
            </a:prstGeom>
            <a:noFill/>
            <a:ln w="635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20" name="Square"/>
            <p:cNvSpPr/>
            <p:nvPr/>
          </p:nvSpPr>
          <p:spPr>
            <a:xfrm>
              <a:off x="14674850" y="4381500"/>
              <a:ext cx="263525" cy="260350"/>
            </a:xfrm>
            <a:prstGeom prst="rect">
              <a:avLst/>
            </a:prstGeom>
            <a:solidFill>
              <a:srgbClr val="CF924C"/>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21" name="Square"/>
            <p:cNvSpPr/>
            <p:nvPr/>
          </p:nvSpPr>
          <p:spPr>
            <a:xfrm>
              <a:off x="14674850" y="4381500"/>
              <a:ext cx="307975" cy="304800"/>
            </a:xfrm>
            <a:prstGeom prst="rect">
              <a:avLst/>
            </a:prstGeom>
            <a:noFill/>
            <a:ln w="635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22" name="Rectangle"/>
            <p:cNvSpPr/>
            <p:nvPr/>
          </p:nvSpPr>
          <p:spPr>
            <a:xfrm>
              <a:off x="15376525" y="6746875"/>
              <a:ext cx="263525" cy="219075"/>
            </a:xfrm>
            <a:prstGeom prst="rect">
              <a:avLst/>
            </a:prstGeom>
            <a:solidFill>
              <a:srgbClr val="CF924C"/>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23" name="Rectangle"/>
            <p:cNvSpPr/>
            <p:nvPr/>
          </p:nvSpPr>
          <p:spPr>
            <a:xfrm>
              <a:off x="15376525" y="6746875"/>
              <a:ext cx="307975" cy="260350"/>
            </a:xfrm>
            <a:prstGeom prst="rect">
              <a:avLst/>
            </a:prstGeom>
            <a:noFill/>
            <a:ln w="635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24" name="Square"/>
            <p:cNvSpPr/>
            <p:nvPr/>
          </p:nvSpPr>
          <p:spPr>
            <a:xfrm>
              <a:off x="14500225" y="6657975"/>
              <a:ext cx="263525" cy="263525"/>
            </a:xfrm>
            <a:prstGeom prst="rect">
              <a:avLst/>
            </a:prstGeom>
            <a:solidFill>
              <a:srgbClr val="CF924C"/>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25" name="Square"/>
            <p:cNvSpPr/>
            <p:nvPr/>
          </p:nvSpPr>
          <p:spPr>
            <a:xfrm>
              <a:off x="14500225" y="6657975"/>
              <a:ext cx="307975" cy="307975"/>
            </a:xfrm>
            <a:prstGeom prst="rect">
              <a:avLst/>
            </a:prstGeom>
            <a:noFill/>
            <a:ln w="635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26" name="Rectangle"/>
            <p:cNvSpPr/>
            <p:nvPr/>
          </p:nvSpPr>
          <p:spPr>
            <a:xfrm>
              <a:off x="14938375" y="6569075"/>
              <a:ext cx="263525" cy="219075"/>
            </a:xfrm>
            <a:prstGeom prst="rect">
              <a:avLst/>
            </a:prstGeom>
            <a:solidFill>
              <a:srgbClr val="CF924C"/>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27" name="Rectangle"/>
            <p:cNvSpPr/>
            <p:nvPr/>
          </p:nvSpPr>
          <p:spPr>
            <a:xfrm>
              <a:off x="14938375" y="6569075"/>
              <a:ext cx="307975" cy="263525"/>
            </a:xfrm>
            <a:prstGeom prst="rect">
              <a:avLst/>
            </a:prstGeom>
            <a:noFill/>
            <a:ln w="635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28" name="Square"/>
            <p:cNvSpPr/>
            <p:nvPr/>
          </p:nvSpPr>
          <p:spPr>
            <a:xfrm>
              <a:off x="15989300" y="6657975"/>
              <a:ext cx="263525" cy="263525"/>
            </a:xfrm>
            <a:prstGeom prst="rect">
              <a:avLst/>
            </a:prstGeom>
            <a:solidFill>
              <a:srgbClr val="CF924C"/>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29" name="Square"/>
            <p:cNvSpPr/>
            <p:nvPr/>
          </p:nvSpPr>
          <p:spPr>
            <a:xfrm>
              <a:off x="15989300" y="6657975"/>
              <a:ext cx="307975" cy="307975"/>
            </a:xfrm>
            <a:prstGeom prst="rect">
              <a:avLst/>
            </a:prstGeom>
            <a:noFill/>
            <a:ln w="635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30" name="server:"/>
            <p:cNvSpPr txBox="1"/>
            <p:nvPr/>
          </p:nvSpPr>
          <p:spPr>
            <a:xfrm>
              <a:off x="3422191" y="7311491"/>
              <a:ext cx="1099468" cy="39476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2800">
                  <a:latin typeface="Arial"/>
                  <a:ea typeface="Arial"/>
                  <a:cs typeface="Arial"/>
                  <a:sym typeface="Arial"/>
                </a:defRPr>
              </a:lvl1pPr>
            </a:lstStyle>
            <a:p>
              <a:r>
                <a:t>server:</a:t>
              </a:r>
            </a:p>
          </p:txBody>
        </p:sp>
        <p:sp>
          <p:nvSpPr>
            <p:cNvPr id="431" name="Line"/>
            <p:cNvSpPr/>
            <p:nvPr/>
          </p:nvSpPr>
          <p:spPr>
            <a:xfrm>
              <a:off x="5476875" y="7096125"/>
              <a:ext cx="130175" cy="2190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4383"/>
                  </a:lnTo>
                  <a:lnTo>
                    <a:pt x="21600" y="21600"/>
                  </a:lnTo>
                </a:path>
              </a:pathLst>
            </a:custGeom>
            <a:noFill/>
            <a:ln w="63500" cap="flat">
              <a:solidFill>
                <a:srgbClr val="000000"/>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432" name="Rounded Rectangle"/>
            <p:cNvSpPr/>
            <p:nvPr/>
          </p:nvSpPr>
          <p:spPr>
            <a:xfrm>
              <a:off x="5168900" y="6832600"/>
              <a:ext cx="352425" cy="263525"/>
            </a:xfrm>
            <a:prstGeom prst="roundRect">
              <a:avLst>
                <a:gd name="adj" fmla="val 50000"/>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33" name="Rounded Rectangle"/>
            <p:cNvSpPr/>
            <p:nvPr/>
          </p:nvSpPr>
          <p:spPr>
            <a:xfrm>
              <a:off x="5127625" y="6788150"/>
              <a:ext cx="438150" cy="352425"/>
            </a:xfrm>
            <a:prstGeom prst="roundRect">
              <a:avLst>
                <a:gd name="adj" fmla="val 40088"/>
              </a:avLst>
            </a:prstGeom>
            <a:noFill/>
            <a:ln w="101600" cap="flat">
              <a:solidFill>
                <a:srgbClr val="999999"/>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34" name="Rectangle"/>
            <p:cNvSpPr/>
            <p:nvPr/>
          </p:nvSpPr>
          <p:spPr>
            <a:xfrm>
              <a:off x="5213350" y="6877050"/>
              <a:ext cx="263525" cy="130175"/>
            </a:xfrm>
            <a:prstGeom prst="rect">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35" name="Rectangle"/>
            <p:cNvSpPr/>
            <p:nvPr/>
          </p:nvSpPr>
          <p:spPr>
            <a:xfrm>
              <a:off x="5213350" y="6877050"/>
              <a:ext cx="307975" cy="174625"/>
            </a:xfrm>
            <a:prstGeom prst="rect">
              <a:avLst/>
            </a:prstGeom>
            <a:noFill/>
            <a:ln w="63500" cap="flat">
              <a:solidFill>
                <a:srgbClr val="000000"/>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36" name="Shape"/>
            <p:cNvSpPr/>
            <p:nvPr/>
          </p:nvSpPr>
          <p:spPr>
            <a:xfrm>
              <a:off x="5565775" y="7315200"/>
              <a:ext cx="85725" cy="88900"/>
            </a:xfrm>
            <a:custGeom>
              <a:avLst/>
              <a:gdLst/>
              <a:ahLst/>
              <a:cxnLst>
                <a:cxn ang="0">
                  <a:pos x="wd2" y="hd2"/>
                </a:cxn>
                <a:cxn ang="5400000">
                  <a:pos x="wd2" y="hd2"/>
                </a:cxn>
                <a:cxn ang="10800000">
                  <a:pos x="wd2" y="hd2"/>
                </a:cxn>
                <a:cxn ang="16200000">
                  <a:pos x="wd2" y="hd2"/>
                </a:cxn>
              </a:cxnLst>
              <a:rect l="0" t="0" r="r" b="b"/>
              <a:pathLst>
                <a:path w="21600" h="21600" extrusionOk="0">
                  <a:moveTo>
                    <a:pt x="10400" y="0"/>
                  </a:moveTo>
                  <a:lnTo>
                    <a:pt x="21600" y="0"/>
                  </a:lnTo>
                  <a:lnTo>
                    <a:pt x="21600" y="21600"/>
                  </a:lnTo>
                  <a:lnTo>
                    <a:pt x="10400" y="21600"/>
                  </a:lnTo>
                  <a:lnTo>
                    <a:pt x="0" y="10800"/>
                  </a:lnTo>
                  <a:lnTo>
                    <a:pt x="0" y="0"/>
                  </a:lnTo>
                  <a:lnTo>
                    <a:pt x="10400" y="0"/>
                  </a:lnTo>
                  <a:close/>
                </a:path>
              </a:pathLst>
            </a:custGeom>
            <a:solidFill>
              <a:srgbClr val="999999"/>
            </a:solidFill>
            <a:ln w="63500" cap="flat">
              <a:solidFill>
                <a:srgbClr val="999999"/>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pic>
          <p:nvPicPr>
            <p:cNvPr id="437" name="image.png" descr="image.png"/>
            <p:cNvPicPr>
              <a:picLocks noChangeAspect="1"/>
            </p:cNvPicPr>
            <p:nvPr/>
          </p:nvPicPr>
          <p:blipFill>
            <a:blip r:embed="rId3"/>
            <a:stretch>
              <a:fillRect/>
            </a:stretch>
          </p:blipFill>
          <p:spPr>
            <a:xfrm>
              <a:off x="5213350" y="6921500"/>
              <a:ext cx="263525" cy="85725"/>
            </a:xfrm>
            <a:prstGeom prst="rect">
              <a:avLst/>
            </a:prstGeom>
            <a:ln w="12700" cap="flat">
              <a:noFill/>
              <a:miter lim="400000"/>
            </a:ln>
            <a:effectLst/>
          </p:spPr>
        </p:pic>
        <p:sp>
          <p:nvSpPr>
            <p:cNvPr id="438" name="Line"/>
            <p:cNvSpPr/>
            <p:nvPr/>
          </p:nvSpPr>
          <p:spPr>
            <a:xfrm>
              <a:off x="5607050" y="7315200"/>
              <a:ext cx="3175" cy="44450"/>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439" name="Line"/>
            <p:cNvSpPr/>
            <p:nvPr/>
          </p:nvSpPr>
          <p:spPr>
            <a:xfrm>
              <a:off x="5607050" y="7315200"/>
              <a:ext cx="3175" cy="44450"/>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440" name="Line"/>
            <p:cNvSpPr/>
            <p:nvPr/>
          </p:nvSpPr>
          <p:spPr>
            <a:xfrm>
              <a:off x="5651500" y="7315200"/>
              <a:ext cx="3175" cy="44450"/>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441" name="Rectangle"/>
            <p:cNvSpPr/>
            <p:nvPr/>
          </p:nvSpPr>
          <p:spPr>
            <a:xfrm>
              <a:off x="5168900" y="7096125"/>
              <a:ext cx="307975" cy="44450"/>
            </a:xfrm>
            <a:prstGeom prst="rect">
              <a:avLst/>
            </a:prstGeom>
            <a:solidFill>
              <a:srgbClr val="D9AA73"/>
            </a:solidFill>
            <a:ln w="63500" cap="flat">
              <a:solidFill>
                <a:srgbClr val="D9AA73"/>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42" name="Shape"/>
            <p:cNvSpPr/>
            <p:nvPr/>
          </p:nvSpPr>
          <p:spPr>
            <a:xfrm>
              <a:off x="5127625" y="7140575"/>
              <a:ext cx="438150" cy="85725"/>
            </a:xfrm>
            <a:custGeom>
              <a:avLst/>
              <a:gdLst/>
              <a:ahLst/>
              <a:cxnLst>
                <a:cxn ang="0">
                  <a:pos x="wd2" y="hd2"/>
                </a:cxn>
                <a:cxn ang="5400000">
                  <a:pos x="wd2" y="hd2"/>
                </a:cxn>
                <a:cxn ang="10800000">
                  <a:pos x="wd2" y="hd2"/>
                </a:cxn>
                <a:cxn ang="16200000">
                  <a:pos x="wd2" y="hd2"/>
                </a:cxn>
              </a:cxnLst>
              <a:rect l="0" t="0" r="r" b="b"/>
              <a:pathLst>
                <a:path w="21600" h="21600" extrusionOk="0">
                  <a:moveTo>
                    <a:pt x="2035" y="0"/>
                  </a:moveTo>
                  <a:lnTo>
                    <a:pt x="0" y="21600"/>
                  </a:lnTo>
                  <a:lnTo>
                    <a:pt x="21600" y="21600"/>
                  </a:lnTo>
                  <a:lnTo>
                    <a:pt x="19409" y="0"/>
                  </a:lnTo>
                  <a:lnTo>
                    <a:pt x="2035" y="0"/>
                  </a:lnTo>
                  <a:close/>
                </a:path>
              </a:pathLst>
            </a:custGeom>
            <a:noFill/>
            <a:ln w="63500" cap="flat">
              <a:solidFill>
                <a:srgbClr val="D9AA73"/>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443" name="Line"/>
            <p:cNvSpPr/>
            <p:nvPr/>
          </p:nvSpPr>
          <p:spPr>
            <a:xfrm>
              <a:off x="5168900" y="7185025"/>
              <a:ext cx="88900"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444" name="Line"/>
            <p:cNvSpPr/>
            <p:nvPr/>
          </p:nvSpPr>
          <p:spPr>
            <a:xfrm>
              <a:off x="5213350" y="7140575"/>
              <a:ext cx="263526"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445" name="Line"/>
            <p:cNvSpPr/>
            <p:nvPr/>
          </p:nvSpPr>
          <p:spPr>
            <a:xfrm>
              <a:off x="5168900" y="7185025"/>
              <a:ext cx="21907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446" name="Line"/>
            <p:cNvSpPr/>
            <p:nvPr/>
          </p:nvSpPr>
          <p:spPr>
            <a:xfrm>
              <a:off x="5257800" y="7185025"/>
              <a:ext cx="263525" cy="0"/>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447" name="Line"/>
            <p:cNvSpPr/>
            <p:nvPr/>
          </p:nvSpPr>
          <p:spPr>
            <a:xfrm>
              <a:off x="5476875" y="7185025"/>
              <a:ext cx="44450"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448" name="Rectangle"/>
            <p:cNvSpPr/>
            <p:nvPr/>
          </p:nvSpPr>
          <p:spPr>
            <a:xfrm>
              <a:off x="5346700" y="6832600"/>
              <a:ext cx="85725" cy="133350"/>
            </a:xfrm>
            <a:prstGeom prst="rect">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49" name="Rectangle"/>
            <p:cNvSpPr/>
            <p:nvPr/>
          </p:nvSpPr>
          <p:spPr>
            <a:xfrm>
              <a:off x="5346700" y="6832600"/>
              <a:ext cx="130175" cy="174625"/>
            </a:xfrm>
            <a:prstGeom prst="rect">
              <a:avLst/>
            </a:prstGeom>
            <a:noFill/>
            <a:ln w="63500" cap="flat">
              <a:solidFill>
                <a:srgbClr val="000000"/>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50" name="Square"/>
            <p:cNvSpPr/>
            <p:nvPr/>
          </p:nvSpPr>
          <p:spPr>
            <a:xfrm>
              <a:off x="4689475" y="4381500"/>
              <a:ext cx="260350" cy="260350"/>
            </a:xfrm>
            <a:prstGeom prst="rect">
              <a:avLst/>
            </a:prstGeom>
            <a:solidFill>
              <a:srgbClr val="CF924C"/>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51" name="Square"/>
            <p:cNvSpPr/>
            <p:nvPr/>
          </p:nvSpPr>
          <p:spPr>
            <a:xfrm>
              <a:off x="4689475" y="4381500"/>
              <a:ext cx="304800" cy="304800"/>
            </a:xfrm>
            <a:prstGeom prst="rect">
              <a:avLst/>
            </a:prstGeom>
            <a:noFill/>
            <a:ln w="635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52" name="Rectangle"/>
            <p:cNvSpPr/>
            <p:nvPr/>
          </p:nvSpPr>
          <p:spPr>
            <a:xfrm>
              <a:off x="3549650" y="4422775"/>
              <a:ext cx="263525" cy="219075"/>
            </a:xfrm>
            <a:prstGeom prst="rect">
              <a:avLst/>
            </a:prstGeom>
            <a:solidFill>
              <a:srgbClr val="CF924C"/>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53" name="Rectangle"/>
            <p:cNvSpPr/>
            <p:nvPr/>
          </p:nvSpPr>
          <p:spPr>
            <a:xfrm>
              <a:off x="3549650" y="4422775"/>
              <a:ext cx="304800" cy="263525"/>
            </a:xfrm>
            <a:prstGeom prst="rect">
              <a:avLst/>
            </a:prstGeom>
            <a:noFill/>
            <a:ln w="635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54" name="Square"/>
            <p:cNvSpPr/>
            <p:nvPr/>
          </p:nvSpPr>
          <p:spPr>
            <a:xfrm>
              <a:off x="5168900" y="7489825"/>
              <a:ext cx="263525" cy="263525"/>
            </a:xfrm>
            <a:prstGeom prst="rect">
              <a:avLst/>
            </a:prstGeom>
            <a:solidFill>
              <a:srgbClr val="CF924C"/>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55" name="Square"/>
            <p:cNvSpPr/>
            <p:nvPr/>
          </p:nvSpPr>
          <p:spPr>
            <a:xfrm>
              <a:off x="5168900" y="7489825"/>
              <a:ext cx="307975" cy="307975"/>
            </a:xfrm>
            <a:prstGeom prst="rect">
              <a:avLst/>
            </a:prstGeom>
            <a:noFill/>
            <a:ln w="635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56" name="☎"/>
            <p:cNvSpPr txBox="1"/>
            <p:nvPr/>
          </p:nvSpPr>
          <p:spPr>
            <a:xfrm>
              <a:off x="6755519" y="1508124"/>
              <a:ext cx="268462" cy="355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2800">
                  <a:latin typeface="Zapf Dingbats"/>
                  <a:ea typeface="Zapf Dingbats"/>
                  <a:cs typeface="Zapf Dingbats"/>
                  <a:sym typeface="Zapf Dingbats"/>
                </a:defRPr>
              </a:lvl1pPr>
            </a:lstStyle>
            <a:p>
              <a:r>
                <a:t>☎</a:t>
              </a:r>
            </a:p>
          </p:txBody>
        </p:sp>
        <p:sp>
          <p:nvSpPr>
            <p:cNvPr id="457" name="Rectangle"/>
            <p:cNvSpPr/>
            <p:nvPr/>
          </p:nvSpPr>
          <p:spPr>
            <a:xfrm>
              <a:off x="1885950" y="6702425"/>
              <a:ext cx="4333875" cy="1927225"/>
            </a:xfrm>
            <a:prstGeom prst="rect">
              <a:avLst/>
            </a:prstGeom>
            <a:noFill/>
            <a:ln w="63500" cap="flat">
              <a:solidFill>
                <a:srgbClr val="000000"/>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58" name="Line"/>
            <p:cNvSpPr/>
            <p:nvPr/>
          </p:nvSpPr>
          <p:spPr>
            <a:xfrm>
              <a:off x="7010400" y="2628900"/>
              <a:ext cx="174625" cy="1746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102" y="5105"/>
                  </a:lnTo>
                  <a:lnTo>
                    <a:pt x="21600" y="21600"/>
                  </a:lnTo>
                </a:path>
              </a:pathLst>
            </a:custGeom>
            <a:noFill/>
            <a:ln w="63500" cap="flat">
              <a:solidFill>
                <a:srgbClr val="000000"/>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459" name="Rounded Rectangle"/>
            <p:cNvSpPr/>
            <p:nvPr/>
          </p:nvSpPr>
          <p:spPr>
            <a:xfrm>
              <a:off x="6702425" y="2320925"/>
              <a:ext cx="352425" cy="263525"/>
            </a:xfrm>
            <a:prstGeom prst="roundRect">
              <a:avLst>
                <a:gd name="adj" fmla="val 50000"/>
              </a:avLst>
            </a:prstGeom>
            <a:solidFill>
              <a:srgbClr val="CF924C"/>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60" name="Rounded Rectangle"/>
            <p:cNvSpPr/>
            <p:nvPr/>
          </p:nvSpPr>
          <p:spPr>
            <a:xfrm>
              <a:off x="6657975" y="2276475"/>
              <a:ext cx="438150" cy="352425"/>
            </a:xfrm>
            <a:prstGeom prst="roundRect">
              <a:avLst>
                <a:gd name="adj" fmla="val 40088"/>
              </a:avLst>
            </a:prstGeom>
            <a:noFill/>
            <a:ln w="1016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61" name="Rectangle"/>
            <p:cNvSpPr/>
            <p:nvPr/>
          </p:nvSpPr>
          <p:spPr>
            <a:xfrm>
              <a:off x="6746875" y="2409825"/>
              <a:ext cx="263525" cy="130175"/>
            </a:xfrm>
            <a:prstGeom prst="rect">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62" name="Rectangle"/>
            <p:cNvSpPr/>
            <p:nvPr/>
          </p:nvSpPr>
          <p:spPr>
            <a:xfrm>
              <a:off x="6746875" y="2409825"/>
              <a:ext cx="307975" cy="174625"/>
            </a:xfrm>
            <a:prstGeom prst="rect">
              <a:avLst/>
            </a:prstGeom>
            <a:noFill/>
            <a:ln w="635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63" name="Rectangle"/>
            <p:cNvSpPr/>
            <p:nvPr/>
          </p:nvSpPr>
          <p:spPr>
            <a:xfrm>
              <a:off x="7140575" y="2803525"/>
              <a:ext cx="44450" cy="85725"/>
            </a:xfrm>
            <a:prstGeom prst="rect">
              <a:avLst/>
            </a:prstGeom>
            <a:solidFill>
              <a:srgbClr val="CF924C"/>
            </a:solidFill>
            <a:ln w="63500" cap="flat">
              <a:solidFill>
                <a:srgbClr val="CF924C"/>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pic>
          <p:nvPicPr>
            <p:cNvPr id="464" name="image.png" descr="image.png"/>
            <p:cNvPicPr>
              <a:picLocks noChangeAspect="1"/>
            </p:cNvPicPr>
            <p:nvPr/>
          </p:nvPicPr>
          <p:blipFill>
            <a:blip r:embed="rId3"/>
            <a:stretch>
              <a:fillRect/>
            </a:stretch>
          </p:blipFill>
          <p:spPr>
            <a:xfrm>
              <a:off x="6791325" y="2409825"/>
              <a:ext cx="219075" cy="85725"/>
            </a:xfrm>
            <a:prstGeom prst="rect">
              <a:avLst/>
            </a:prstGeom>
            <a:ln w="12700" cap="flat">
              <a:noFill/>
              <a:miter lim="400000"/>
            </a:ln>
            <a:effectLst/>
          </p:spPr>
        </p:pic>
        <p:sp>
          <p:nvSpPr>
            <p:cNvPr id="465" name="Line"/>
            <p:cNvSpPr/>
            <p:nvPr/>
          </p:nvSpPr>
          <p:spPr>
            <a:xfrm>
              <a:off x="7140575" y="2803525"/>
              <a:ext cx="3175" cy="44450"/>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466" name="Line"/>
            <p:cNvSpPr/>
            <p:nvPr/>
          </p:nvSpPr>
          <p:spPr>
            <a:xfrm>
              <a:off x="7140575" y="2803525"/>
              <a:ext cx="3175" cy="44450"/>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467" name="Line"/>
            <p:cNvSpPr/>
            <p:nvPr/>
          </p:nvSpPr>
          <p:spPr>
            <a:xfrm>
              <a:off x="7185025" y="2803525"/>
              <a:ext cx="3175" cy="44450"/>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468" name="Rectangle"/>
            <p:cNvSpPr/>
            <p:nvPr/>
          </p:nvSpPr>
          <p:spPr>
            <a:xfrm>
              <a:off x="6702425" y="2584450"/>
              <a:ext cx="352425" cy="44450"/>
            </a:xfrm>
            <a:prstGeom prst="rect">
              <a:avLst/>
            </a:prstGeom>
            <a:solidFill>
              <a:srgbClr val="CF924C"/>
            </a:solidFill>
            <a:ln w="635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69" name="Shape"/>
            <p:cNvSpPr/>
            <p:nvPr/>
          </p:nvSpPr>
          <p:spPr>
            <a:xfrm>
              <a:off x="6657975" y="2670175"/>
              <a:ext cx="438150" cy="44450"/>
            </a:xfrm>
            <a:custGeom>
              <a:avLst/>
              <a:gdLst/>
              <a:ahLst/>
              <a:cxnLst>
                <a:cxn ang="0">
                  <a:pos x="wd2" y="hd2"/>
                </a:cxn>
                <a:cxn ang="5400000">
                  <a:pos x="wd2" y="hd2"/>
                </a:cxn>
                <a:cxn ang="10800000">
                  <a:pos x="wd2" y="hd2"/>
                </a:cxn>
                <a:cxn ang="16200000">
                  <a:pos x="wd2" y="hd2"/>
                </a:cxn>
              </a:cxnLst>
              <a:rect l="0" t="0" r="r" b="b"/>
              <a:pathLst>
                <a:path w="21600" h="21600" extrusionOk="0">
                  <a:moveTo>
                    <a:pt x="2191" y="0"/>
                  </a:moveTo>
                  <a:lnTo>
                    <a:pt x="0" y="21600"/>
                  </a:lnTo>
                  <a:lnTo>
                    <a:pt x="21600" y="21600"/>
                  </a:lnTo>
                  <a:lnTo>
                    <a:pt x="19565" y="0"/>
                  </a:lnTo>
                  <a:lnTo>
                    <a:pt x="2191" y="0"/>
                  </a:lnTo>
                  <a:close/>
                </a:path>
              </a:pathLst>
            </a:custGeom>
            <a:noFill/>
            <a:ln w="63500" cap="flat">
              <a:solidFill>
                <a:srgbClr val="D9AA73"/>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470" name="Line"/>
            <p:cNvSpPr/>
            <p:nvPr/>
          </p:nvSpPr>
          <p:spPr>
            <a:xfrm>
              <a:off x="6702425" y="2714625"/>
              <a:ext cx="88900"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471" name="Line"/>
            <p:cNvSpPr/>
            <p:nvPr/>
          </p:nvSpPr>
          <p:spPr>
            <a:xfrm>
              <a:off x="6746875" y="2670175"/>
              <a:ext cx="263526"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472" name="Line"/>
            <p:cNvSpPr/>
            <p:nvPr/>
          </p:nvSpPr>
          <p:spPr>
            <a:xfrm>
              <a:off x="6702425" y="2670175"/>
              <a:ext cx="21907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473" name="Line"/>
            <p:cNvSpPr/>
            <p:nvPr/>
          </p:nvSpPr>
          <p:spPr>
            <a:xfrm>
              <a:off x="6835775" y="2714625"/>
              <a:ext cx="13017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474" name="Line"/>
            <p:cNvSpPr/>
            <p:nvPr/>
          </p:nvSpPr>
          <p:spPr>
            <a:xfrm>
              <a:off x="6965950" y="2670175"/>
              <a:ext cx="88900"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475" name="Line"/>
            <p:cNvSpPr/>
            <p:nvPr/>
          </p:nvSpPr>
          <p:spPr>
            <a:xfrm>
              <a:off x="7010400" y="2714625"/>
              <a:ext cx="44450"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476" name="Square"/>
            <p:cNvSpPr/>
            <p:nvPr/>
          </p:nvSpPr>
          <p:spPr>
            <a:xfrm>
              <a:off x="6877050" y="2365375"/>
              <a:ext cx="88900" cy="85725"/>
            </a:xfrm>
            <a:prstGeom prst="rect">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77" name="Rectangle"/>
            <p:cNvSpPr/>
            <p:nvPr/>
          </p:nvSpPr>
          <p:spPr>
            <a:xfrm>
              <a:off x="6877050" y="2365375"/>
              <a:ext cx="133350" cy="130175"/>
            </a:xfrm>
            <a:prstGeom prst="rect">
              <a:avLst/>
            </a:prstGeom>
            <a:noFill/>
            <a:ln w="63500" cap="flat">
              <a:solidFill>
                <a:srgbClr val="000000"/>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78" name="Line"/>
            <p:cNvSpPr/>
            <p:nvPr/>
          </p:nvSpPr>
          <p:spPr>
            <a:xfrm>
              <a:off x="3854450" y="920750"/>
              <a:ext cx="133350" cy="2190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4070"/>
                  </a:lnTo>
                  <a:lnTo>
                    <a:pt x="21600" y="21600"/>
                  </a:lnTo>
                </a:path>
              </a:pathLst>
            </a:custGeom>
            <a:noFill/>
            <a:ln w="63500" cap="flat">
              <a:solidFill>
                <a:srgbClr val="000000"/>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479" name="Rounded Rectangle"/>
            <p:cNvSpPr/>
            <p:nvPr/>
          </p:nvSpPr>
          <p:spPr>
            <a:xfrm>
              <a:off x="3505200" y="657225"/>
              <a:ext cx="393700" cy="219075"/>
            </a:xfrm>
            <a:prstGeom prst="roundRect">
              <a:avLst>
                <a:gd name="adj" fmla="val 50000"/>
              </a:avLst>
            </a:prstGeom>
            <a:solidFill>
              <a:srgbClr val="CF924C"/>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80" name="Rounded Rectangle"/>
            <p:cNvSpPr/>
            <p:nvPr/>
          </p:nvSpPr>
          <p:spPr>
            <a:xfrm>
              <a:off x="3460750" y="612775"/>
              <a:ext cx="482600" cy="307975"/>
            </a:xfrm>
            <a:prstGeom prst="roundRect">
              <a:avLst>
                <a:gd name="adj" fmla="val 38662"/>
              </a:avLst>
            </a:prstGeom>
            <a:noFill/>
            <a:ln w="1016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81" name="Rectangle"/>
            <p:cNvSpPr/>
            <p:nvPr/>
          </p:nvSpPr>
          <p:spPr>
            <a:xfrm>
              <a:off x="3594100" y="701675"/>
              <a:ext cx="260350" cy="130175"/>
            </a:xfrm>
            <a:prstGeom prst="rect">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82" name="Rectangle"/>
            <p:cNvSpPr/>
            <p:nvPr/>
          </p:nvSpPr>
          <p:spPr>
            <a:xfrm>
              <a:off x="3594100" y="701675"/>
              <a:ext cx="304800" cy="174625"/>
            </a:xfrm>
            <a:prstGeom prst="rect">
              <a:avLst/>
            </a:prstGeom>
            <a:noFill/>
            <a:ln w="635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83" name="Shape"/>
            <p:cNvSpPr/>
            <p:nvPr/>
          </p:nvSpPr>
          <p:spPr>
            <a:xfrm>
              <a:off x="3943350" y="1095375"/>
              <a:ext cx="88900" cy="13017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7376"/>
                  </a:lnTo>
                  <a:lnTo>
                    <a:pt x="21600" y="14224"/>
                  </a:lnTo>
                  <a:lnTo>
                    <a:pt x="10800" y="21600"/>
                  </a:lnTo>
                  <a:lnTo>
                    <a:pt x="0" y="14224"/>
                  </a:lnTo>
                  <a:lnTo>
                    <a:pt x="0" y="0"/>
                  </a:lnTo>
                  <a:lnTo>
                    <a:pt x="10800" y="0"/>
                  </a:lnTo>
                  <a:close/>
                </a:path>
              </a:pathLst>
            </a:custGeom>
            <a:solidFill>
              <a:srgbClr val="CF924C"/>
            </a:solidFill>
            <a:ln w="63500" cap="flat">
              <a:solidFill>
                <a:srgbClr val="CF924C"/>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pic>
          <p:nvPicPr>
            <p:cNvPr id="484" name="image.png" descr="image.png"/>
            <p:cNvPicPr>
              <a:picLocks noChangeAspect="1"/>
            </p:cNvPicPr>
            <p:nvPr/>
          </p:nvPicPr>
          <p:blipFill>
            <a:blip r:embed="rId3"/>
            <a:stretch>
              <a:fillRect/>
            </a:stretch>
          </p:blipFill>
          <p:spPr>
            <a:xfrm>
              <a:off x="3594100" y="701675"/>
              <a:ext cx="219075" cy="130175"/>
            </a:xfrm>
            <a:prstGeom prst="rect">
              <a:avLst/>
            </a:prstGeom>
            <a:ln w="12700" cap="flat">
              <a:noFill/>
              <a:miter lim="400000"/>
            </a:ln>
            <a:effectLst/>
          </p:spPr>
        </p:pic>
        <p:sp>
          <p:nvSpPr>
            <p:cNvPr id="485" name="Line"/>
            <p:cNvSpPr/>
            <p:nvPr/>
          </p:nvSpPr>
          <p:spPr>
            <a:xfrm>
              <a:off x="3932237" y="1128712"/>
              <a:ext cx="25401" cy="25401"/>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486" name="Rectangle"/>
            <p:cNvSpPr/>
            <p:nvPr/>
          </p:nvSpPr>
          <p:spPr>
            <a:xfrm>
              <a:off x="3549650" y="876300"/>
              <a:ext cx="304800" cy="85725"/>
            </a:xfrm>
            <a:prstGeom prst="rect">
              <a:avLst/>
            </a:prstGeom>
            <a:solidFill>
              <a:srgbClr val="CF924C"/>
            </a:solidFill>
            <a:ln w="635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87" name="Shape"/>
            <p:cNvSpPr/>
            <p:nvPr/>
          </p:nvSpPr>
          <p:spPr>
            <a:xfrm>
              <a:off x="3505200" y="962025"/>
              <a:ext cx="393700" cy="88900"/>
            </a:xfrm>
            <a:custGeom>
              <a:avLst/>
              <a:gdLst/>
              <a:ahLst/>
              <a:cxnLst>
                <a:cxn ang="0">
                  <a:pos x="wd2" y="hd2"/>
                </a:cxn>
                <a:cxn ang="5400000">
                  <a:pos x="wd2" y="hd2"/>
                </a:cxn>
                <a:cxn ang="10800000">
                  <a:pos x="wd2" y="hd2"/>
                </a:cxn>
                <a:cxn ang="16200000">
                  <a:pos x="wd2" y="hd2"/>
                </a:cxn>
              </a:cxnLst>
              <a:rect l="0" t="0" r="r" b="b"/>
              <a:pathLst>
                <a:path w="21600" h="21600" extrusionOk="0">
                  <a:moveTo>
                    <a:pt x="2439" y="0"/>
                  </a:moveTo>
                  <a:lnTo>
                    <a:pt x="0" y="21600"/>
                  </a:lnTo>
                  <a:lnTo>
                    <a:pt x="21600" y="21600"/>
                  </a:lnTo>
                  <a:lnTo>
                    <a:pt x="21600" y="0"/>
                  </a:lnTo>
                  <a:lnTo>
                    <a:pt x="2439" y="0"/>
                  </a:lnTo>
                  <a:close/>
                </a:path>
              </a:pathLst>
            </a:custGeom>
            <a:noFill/>
            <a:ln w="63500" cap="flat">
              <a:solidFill>
                <a:srgbClr val="D9AA73"/>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488" name="Line"/>
            <p:cNvSpPr/>
            <p:nvPr/>
          </p:nvSpPr>
          <p:spPr>
            <a:xfrm>
              <a:off x="3549650" y="1006475"/>
              <a:ext cx="44450"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489" name="Line"/>
            <p:cNvSpPr/>
            <p:nvPr/>
          </p:nvSpPr>
          <p:spPr>
            <a:xfrm>
              <a:off x="3594100" y="962025"/>
              <a:ext cx="260350"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490" name="Line"/>
            <p:cNvSpPr/>
            <p:nvPr/>
          </p:nvSpPr>
          <p:spPr>
            <a:xfrm>
              <a:off x="3549650" y="1006475"/>
              <a:ext cx="21907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491" name="Line"/>
            <p:cNvSpPr/>
            <p:nvPr/>
          </p:nvSpPr>
          <p:spPr>
            <a:xfrm>
              <a:off x="3635375" y="1006475"/>
              <a:ext cx="177800"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492" name="Line"/>
            <p:cNvSpPr/>
            <p:nvPr/>
          </p:nvSpPr>
          <p:spPr>
            <a:xfrm>
              <a:off x="3768725" y="1006475"/>
              <a:ext cx="130175" cy="0"/>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493" name="Rectangle"/>
            <p:cNvSpPr/>
            <p:nvPr/>
          </p:nvSpPr>
          <p:spPr>
            <a:xfrm>
              <a:off x="3679825" y="657225"/>
              <a:ext cx="88900" cy="130175"/>
            </a:xfrm>
            <a:prstGeom prst="rect">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94" name="Rectangle"/>
            <p:cNvSpPr/>
            <p:nvPr/>
          </p:nvSpPr>
          <p:spPr>
            <a:xfrm>
              <a:off x="3679825" y="657225"/>
              <a:ext cx="133350" cy="174625"/>
            </a:xfrm>
            <a:prstGeom prst="rect">
              <a:avLst/>
            </a:prstGeom>
            <a:noFill/>
            <a:ln w="63500" cap="flat">
              <a:solidFill>
                <a:srgbClr val="000000"/>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95" name="Line"/>
            <p:cNvSpPr/>
            <p:nvPr/>
          </p:nvSpPr>
          <p:spPr>
            <a:xfrm>
              <a:off x="4425950" y="920750"/>
              <a:ext cx="130175" cy="2190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4070"/>
                  </a:lnTo>
                  <a:lnTo>
                    <a:pt x="21600" y="21600"/>
                  </a:lnTo>
                </a:path>
              </a:pathLst>
            </a:custGeom>
            <a:noFill/>
            <a:ln w="63500" cap="flat">
              <a:solidFill>
                <a:srgbClr val="000000"/>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496" name="Rounded Rectangle"/>
            <p:cNvSpPr/>
            <p:nvPr/>
          </p:nvSpPr>
          <p:spPr>
            <a:xfrm>
              <a:off x="4073525" y="657225"/>
              <a:ext cx="396875" cy="219075"/>
            </a:xfrm>
            <a:prstGeom prst="roundRect">
              <a:avLst>
                <a:gd name="adj" fmla="val 50000"/>
              </a:avLst>
            </a:prstGeom>
            <a:solidFill>
              <a:srgbClr val="CF924C"/>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97" name="Rounded Rectangle"/>
            <p:cNvSpPr/>
            <p:nvPr/>
          </p:nvSpPr>
          <p:spPr>
            <a:xfrm>
              <a:off x="4032250" y="612775"/>
              <a:ext cx="479425" cy="307975"/>
            </a:xfrm>
            <a:prstGeom prst="roundRect">
              <a:avLst>
                <a:gd name="adj" fmla="val 38662"/>
              </a:avLst>
            </a:prstGeom>
            <a:noFill/>
            <a:ln w="1016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98" name="Rectangle"/>
            <p:cNvSpPr/>
            <p:nvPr/>
          </p:nvSpPr>
          <p:spPr>
            <a:xfrm>
              <a:off x="4162425" y="701675"/>
              <a:ext cx="263525" cy="130175"/>
            </a:xfrm>
            <a:prstGeom prst="rect">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499" name="Rectangle"/>
            <p:cNvSpPr/>
            <p:nvPr/>
          </p:nvSpPr>
          <p:spPr>
            <a:xfrm>
              <a:off x="4162425" y="701675"/>
              <a:ext cx="307975" cy="174625"/>
            </a:xfrm>
            <a:prstGeom prst="rect">
              <a:avLst/>
            </a:prstGeom>
            <a:noFill/>
            <a:ln w="635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500" name="Shape"/>
            <p:cNvSpPr/>
            <p:nvPr/>
          </p:nvSpPr>
          <p:spPr>
            <a:xfrm>
              <a:off x="4511675" y="1095375"/>
              <a:ext cx="88900" cy="13017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7376"/>
                  </a:lnTo>
                  <a:lnTo>
                    <a:pt x="21600" y="14224"/>
                  </a:lnTo>
                  <a:lnTo>
                    <a:pt x="10800" y="21600"/>
                  </a:lnTo>
                  <a:lnTo>
                    <a:pt x="0" y="14224"/>
                  </a:lnTo>
                  <a:lnTo>
                    <a:pt x="0" y="0"/>
                  </a:lnTo>
                  <a:lnTo>
                    <a:pt x="10800" y="0"/>
                  </a:lnTo>
                  <a:close/>
                </a:path>
              </a:pathLst>
            </a:custGeom>
            <a:solidFill>
              <a:srgbClr val="CF924C"/>
            </a:solidFill>
            <a:ln w="63500" cap="flat">
              <a:solidFill>
                <a:srgbClr val="CF924C"/>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pic>
          <p:nvPicPr>
            <p:cNvPr id="501" name="image.png" descr="image.png"/>
            <p:cNvPicPr>
              <a:picLocks noChangeAspect="1"/>
            </p:cNvPicPr>
            <p:nvPr/>
          </p:nvPicPr>
          <p:blipFill>
            <a:blip r:embed="rId3"/>
            <a:stretch>
              <a:fillRect/>
            </a:stretch>
          </p:blipFill>
          <p:spPr>
            <a:xfrm>
              <a:off x="4162425" y="701675"/>
              <a:ext cx="219075" cy="130175"/>
            </a:xfrm>
            <a:prstGeom prst="rect">
              <a:avLst/>
            </a:prstGeom>
            <a:ln w="12700" cap="flat">
              <a:noFill/>
              <a:miter lim="400000"/>
            </a:ln>
            <a:effectLst/>
          </p:spPr>
        </p:pic>
        <p:sp>
          <p:nvSpPr>
            <p:cNvPr id="502" name="Line"/>
            <p:cNvSpPr/>
            <p:nvPr/>
          </p:nvSpPr>
          <p:spPr>
            <a:xfrm>
              <a:off x="4500562" y="1128712"/>
              <a:ext cx="25401" cy="25401"/>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503" name="Rectangle"/>
            <p:cNvSpPr/>
            <p:nvPr/>
          </p:nvSpPr>
          <p:spPr>
            <a:xfrm>
              <a:off x="4117975" y="876300"/>
              <a:ext cx="307975" cy="85725"/>
            </a:xfrm>
            <a:prstGeom prst="rect">
              <a:avLst/>
            </a:prstGeom>
            <a:solidFill>
              <a:srgbClr val="CF924C"/>
            </a:solidFill>
            <a:ln w="635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504" name="Shape"/>
            <p:cNvSpPr/>
            <p:nvPr/>
          </p:nvSpPr>
          <p:spPr>
            <a:xfrm>
              <a:off x="4073525" y="962025"/>
              <a:ext cx="396875" cy="88900"/>
            </a:xfrm>
            <a:custGeom>
              <a:avLst/>
              <a:gdLst/>
              <a:ahLst/>
              <a:cxnLst>
                <a:cxn ang="0">
                  <a:pos x="wd2" y="hd2"/>
                </a:cxn>
                <a:cxn ang="5400000">
                  <a:pos x="wd2" y="hd2"/>
                </a:cxn>
                <a:cxn ang="10800000">
                  <a:pos x="wd2" y="hd2"/>
                </a:cxn>
                <a:cxn ang="16200000">
                  <a:pos x="wd2" y="hd2"/>
                </a:cxn>
              </a:cxnLst>
              <a:rect l="0" t="0" r="r" b="b"/>
              <a:pathLst>
                <a:path w="21600" h="21600" extrusionOk="0">
                  <a:moveTo>
                    <a:pt x="2419" y="0"/>
                  </a:moveTo>
                  <a:lnTo>
                    <a:pt x="0" y="21600"/>
                  </a:lnTo>
                  <a:lnTo>
                    <a:pt x="21600" y="21600"/>
                  </a:lnTo>
                  <a:lnTo>
                    <a:pt x="21600" y="0"/>
                  </a:lnTo>
                  <a:lnTo>
                    <a:pt x="2419" y="0"/>
                  </a:lnTo>
                  <a:close/>
                </a:path>
              </a:pathLst>
            </a:custGeom>
            <a:noFill/>
            <a:ln w="63500" cap="flat">
              <a:solidFill>
                <a:srgbClr val="D9AA73"/>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505" name="Line"/>
            <p:cNvSpPr/>
            <p:nvPr/>
          </p:nvSpPr>
          <p:spPr>
            <a:xfrm>
              <a:off x="4117975" y="1006475"/>
              <a:ext cx="44450"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506" name="Line"/>
            <p:cNvSpPr/>
            <p:nvPr/>
          </p:nvSpPr>
          <p:spPr>
            <a:xfrm>
              <a:off x="4162425" y="962025"/>
              <a:ext cx="263526"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507" name="Line"/>
            <p:cNvSpPr/>
            <p:nvPr/>
          </p:nvSpPr>
          <p:spPr>
            <a:xfrm>
              <a:off x="4117975" y="1006475"/>
              <a:ext cx="21907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508" name="Line"/>
            <p:cNvSpPr/>
            <p:nvPr/>
          </p:nvSpPr>
          <p:spPr>
            <a:xfrm>
              <a:off x="4206875" y="1006475"/>
              <a:ext cx="17462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509" name="Line"/>
            <p:cNvSpPr/>
            <p:nvPr/>
          </p:nvSpPr>
          <p:spPr>
            <a:xfrm>
              <a:off x="4337050" y="1006475"/>
              <a:ext cx="133350" cy="0"/>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510" name="Rectangle"/>
            <p:cNvSpPr/>
            <p:nvPr/>
          </p:nvSpPr>
          <p:spPr>
            <a:xfrm>
              <a:off x="4251325" y="657225"/>
              <a:ext cx="85725" cy="130175"/>
            </a:xfrm>
            <a:prstGeom prst="rect">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511" name="Rectangle"/>
            <p:cNvSpPr/>
            <p:nvPr/>
          </p:nvSpPr>
          <p:spPr>
            <a:xfrm>
              <a:off x="4251325" y="657225"/>
              <a:ext cx="130175" cy="174625"/>
            </a:xfrm>
            <a:prstGeom prst="rect">
              <a:avLst/>
            </a:prstGeom>
            <a:noFill/>
            <a:ln w="63500" cap="flat">
              <a:solidFill>
                <a:srgbClr val="000000"/>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512" name="Line"/>
            <p:cNvSpPr/>
            <p:nvPr/>
          </p:nvSpPr>
          <p:spPr>
            <a:xfrm>
              <a:off x="4994275" y="920750"/>
              <a:ext cx="133350" cy="2190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4070"/>
                  </a:lnTo>
                  <a:lnTo>
                    <a:pt x="21600" y="21600"/>
                  </a:lnTo>
                </a:path>
              </a:pathLst>
            </a:custGeom>
            <a:noFill/>
            <a:ln w="63500" cap="flat">
              <a:solidFill>
                <a:srgbClr val="000000"/>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513" name="Rounded Rectangle"/>
            <p:cNvSpPr/>
            <p:nvPr/>
          </p:nvSpPr>
          <p:spPr>
            <a:xfrm>
              <a:off x="4645025" y="657225"/>
              <a:ext cx="393700" cy="219075"/>
            </a:xfrm>
            <a:prstGeom prst="roundRect">
              <a:avLst>
                <a:gd name="adj" fmla="val 50000"/>
              </a:avLst>
            </a:prstGeom>
            <a:solidFill>
              <a:srgbClr val="CF924C"/>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514" name="Rounded Rectangle"/>
            <p:cNvSpPr/>
            <p:nvPr/>
          </p:nvSpPr>
          <p:spPr>
            <a:xfrm>
              <a:off x="4600575" y="612775"/>
              <a:ext cx="482600" cy="307975"/>
            </a:xfrm>
            <a:prstGeom prst="roundRect">
              <a:avLst>
                <a:gd name="adj" fmla="val 38662"/>
              </a:avLst>
            </a:prstGeom>
            <a:noFill/>
            <a:ln w="1016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515" name="Rectangle"/>
            <p:cNvSpPr/>
            <p:nvPr/>
          </p:nvSpPr>
          <p:spPr>
            <a:xfrm>
              <a:off x="4730750" y="701675"/>
              <a:ext cx="263525" cy="130175"/>
            </a:xfrm>
            <a:prstGeom prst="rect">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516" name="Rectangle"/>
            <p:cNvSpPr/>
            <p:nvPr/>
          </p:nvSpPr>
          <p:spPr>
            <a:xfrm>
              <a:off x="4730750" y="701675"/>
              <a:ext cx="307975" cy="174625"/>
            </a:xfrm>
            <a:prstGeom prst="rect">
              <a:avLst/>
            </a:prstGeom>
            <a:noFill/>
            <a:ln w="635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517" name="Shape"/>
            <p:cNvSpPr/>
            <p:nvPr/>
          </p:nvSpPr>
          <p:spPr>
            <a:xfrm>
              <a:off x="5083175" y="1095375"/>
              <a:ext cx="85725" cy="130175"/>
            </a:xfrm>
            <a:custGeom>
              <a:avLst/>
              <a:gdLst/>
              <a:ahLst/>
              <a:cxnLst>
                <a:cxn ang="0">
                  <a:pos x="wd2" y="hd2"/>
                </a:cxn>
                <a:cxn ang="5400000">
                  <a:pos x="wd2" y="hd2"/>
                </a:cxn>
                <a:cxn ang="10800000">
                  <a:pos x="wd2" y="hd2"/>
                </a:cxn>
                <a:cxn ang="16200000">
                  <a:pos x="wd2" y="hd2"/>
                </a:cxn>
              </a:cxnLst>
              <a:rect l="0" t="0" r="r" b="b"/>
              <a:pathLst>
                <a:path w="21600" h="21600" extrusionOk="0">
                  <a:moveTo>
                    <a:pt x="11200" y="0"/>
                  </a:moveTo>
                  <a:lnTo>
                    <a:pt x="21600" y="7376"/>
                  </a:lnTo>
                  <a:lnTo>
                    <a:pt x="21600" y="14224"/>
                  </a:lnTo>
                  <a:lnTo>
                    <a:pt x="11200" y="21600"/>
                  </a:lnTo>
                  <a:lnTo>
                    <a:pt x="0" y="14224"/>
                  </a:lnTo>
                  <a:lnTo>
                    <a:pt x="0" y="0"/>
                  </a:lnTo>
                  <a:lnTo>
                    <a:pt x="11200" y="0"/>
                  </a:lnTo>
                  <a:close/>
                </a:path>
              </a:pathLst>
            </a:custGeom>
            <a:solidFill>
              <a:srgbClr val="CF924C"/>
            </a:solidFill>
            <a:ln w="63500" cap="flat">
              <a:solidFill>
                <a:srgbClr val="CF924C"/>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pic>
          <p:nvPicPr>
            <p:cNvPr id="518" name="image.png" descr="image.png"/>
            <p:cNvPicPr>
              <a:picLocks noChangeAspect="1"/>
            </p:cNvPicPr>
            <p:nvPr/>
          </p:nvPicPr>
          <p:blipFill>
            <a:blip r:embed="rId3"/>
            <a:stretch>
              <a:fillRect/>
            </a:stretch>
          </p:blipFill>
          <p:spPr>
            <a:xfrm>
              <a:off x="4730750" y="701675"/>
              <a:ext cx="219075" cy="130175"/>
            </a:xfrm>
            <a:prstGeom prst="rect">
              <a:avLst/>
            </a:prstGeom>
            <a:ln w="12700" cap="flat">
              <a:noFill/>
              <a:miter lim="400000"/>
            </a:ln>
            <a:effectLst/>
          </p:spPr>
        </p:pic>
        <p:sp>
          <p:nvSpPr>
            <p:cNvPr id="519" name="Line"/>
            <p:cNvSpPr/>
            <p:nvPr/>
          </p:nvSpPr>
          <p:spPr>
            <a:xfrm>
              <a:off x="5072062" y="1128712"/>
              <a:ext cx="25401" cy="25401"/>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520" name="Rectangle"/>
            <p:cNvSpPr/>
            <p:nvPr/>
          </p:nvSpPr>
          <p:spPr>
            <a:xfrm>
              <a:off x="4689475" y="876300"/>
              <a:ext cx="304800" cy="85725"/>
            </a:xfrm>
            <a:prstGeom prst="rect">
              <a:avLst/>
            </a:prstGeom>
            <a:solidFill>
              <a:srgbClr val="CF924C"/>
            </a:solidFill>
            <a:ln w="635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521" name="Shape"/>
            <p:cNvSpPr/>
            <p:nvPr/>
          </p:nvSpPr>
          <p:spPr>
            <a:xfrm>
              <a:off x="4645025" y="962025"/>
              <a:ext cx="393700" cy="88900"/>
            </a:xfrm>
            <a:custGeom>
              <a:avLst/>
              <a:gdLst/>
              <a:ahLst/>
              <a:cxnLst>
                <a:cxn ang="0">
                  <a:pos x="wd2" y="hd2"/>
                </a:cxn>
                <a:cxn ang="5400000">
                  <a:pos x="wd2" y="hd2"/>
                </a:cxn>
                <a:cxn ang="10800000">
                  <a:pos x="wd2" y="hd2"/>
                </a:cxn>
                <a:cxn ang="16200000">
                  <a:pos x="wd2" y="hd2"/>
                </a:cxn>
              </a:cxnLst>
              <a:rect l="0" t="0" r="r" b="b"/>
              <a:pathLst>
                <a:path w="21600" h="21600" extrusionOk="0">
                  <a:moveTo>
                    <a:pt x="2439" y="0"/>
                  </a:moveTo>
                  <a:lnTo>
                    <a:pt x="0" y="21600"/>
                  </a:lnTo>
                  <a:lnTo>
                    <a:pt x="21600" y="21600"/>
                  </a:lnTo>
                  <a:lnTo>
                    <a:pt x="21600" y="0"/>
                  </a:lnTo>
                  <a:lnTo>
                    <a:pt x="2439" y="0"/>
                  </a:lnTo>
                  <a:close/>
                </a:path>
              </a:pathLst>
            </a:custGeom>
            <a:noFill/>
            <a:ln w="63500" cap="flat">
              <a:solidFill>
                <a:srgbClr val="D9AA73"/>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522" name="Line"/>
            <p:cNvSpPr/>
            <p:nvPr/>
          </p:nvSpPr>
          <p:spPr>
            <a:xfrm>
              <a:off x="4689475" y="1006475"/>
              <a:ext cx="4127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523" name="Line"/>
            <p:cNvSpPr/>
            <p:nvPr/>
          </p:nvSpPr>
          <p:spPr>
            <a:xfrm>
              <a:off x="4730750" y="962025"/>
              <a:ext cx="263526"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524" name="Line"/>
            <p:cNvSpPr/>
            <p:nvPr/>
          </p:nvSpPr>
          <p:spPr>
            <a:xfrm>
              <a:off x="4689475" y="1006475"/>
              <a:ext cx="21907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525" name="Line"/>
            <p:cNvSpPr/>
            <p:nvPr/>
          </p:nvSpPr>
          <p:spPr>
            <a:xfrm>
              <a:off x="4775200" y="1006475"/>
              <a:ext cx="17462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526" name="Line"/>
            <p:cNvSpPr/>
            <p:nvPr/>
          </p:nvSpPr>
          <p:spPr>
            <a:xfrm>
              <a:off x="4908550" y="1006475"/>
              <a:ext cx="130175" cy="0"/>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527" name="Rectangle"/>
            <p:cNvSpPr/>
            <p:nvPr/>
          </p:nvSpPr>
          <p:spPr>
            <a:xfrm>
              <a:off x="4819650" y="657225"/>
              <a:ext cx="88900" cy="130175"/>
            </a:xfrm>
            <a:prstGeom prst="rect">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528" name="Rectangle"/>
            <p:cNvSpPr/>
            <p:nvPr/>
          </p:nvSpPr>
          <p:spPr>
            <a:xfrm>
              <a:off x="4819650" y="657225"/>
              <a:ext cx="130175" cy="174625"/>
            </a:xfrm>
            <a:prstGeom prst="rect">
              <a:avLst/>
            </a:prstGeom>
            <a:noFill/>
            <a:ln w="63500" cap="flat">
              <a:solidFill>
                <a:srgbClr val="000000"/>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529" name="Line"/>
            <p:cNvSpPr/>
            <p:nvPr/>
          </p:nvSpPr>
          <p:spPr>
            <a:xfrm>
              <a:off x="3768725" y="4073525"/>
              <a:ext cx="130175" cy="1746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5498"/>
                  </a:lnTo>
                  <a:lnTo>
                    <a:pt x="21600" y="21600"/>
                  </a:lnTo>
                </a:path>
              </a:pathLst>
            </a:custGeom>
            <a:noFill/>
            <a:ln w="63500" cap="flat">
              <a:solidFill>
                <a:srgbClr val="000000"/>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530" name="Rounded Rectangle"/>
            <p:cNvSpPr/>
            <p:nvPr/>
          </p:nvSpPr>
          <p:spPr>
            <a:xfrm>
              <a:off x="3416300" y="3765550"/>
              <a:ext cx="396875" cy="263525"/>
            </a:xfrm>
            <a:prstGeom prst="roundRect">
              <a:avLst>
                <a:gd name="adj" fmla="val 50000"/>
              </a:avLst>
            </a:prstGeom>
            <a:solidFill>
              <a:srgbClr val="CF924C"/>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531" name="Rounded Rectangle"/>
            <p:cNvSpPr/>
            <p:nvPr/>
          </p:nvSpPr>
          <p:spPr>
            <a:xfrm>
              <a:off x="3375025" y="3724275"/>
              <a:ext cx="479425" cy="349250"/>
            </a:xfrm>
            <a:prstGeom prst="roundRect">
              <a:avLst>
                <a:gd name="adj" fmla="val 40454"/>
              </a:avLst>
            </a:prstGeom>
            <a:noFill/>
            <a:ln w="1016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532" name="Rectangle"/>
            <p:cNvSpPr/>
            <p:nvPr/>
          </p:nvSpPr>
          <p:spPr>
            <a:xfrm>
              <a:off x="3505200" y="3854450"/>
              <a:ext cx="263525" cy="130175"/>
            </a:xfrm>
            <a:prstGeom prst="rect">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533" name="Rectangle"/>
            <p:cNvSpPr/>
            <p:nvPr/>
          </p:nvSpPr>
          <p:spPr>
            <a:xfrm>
              <a:off x="3505200" y="3854450"/>
              <a:ext cx="307975" cy="174625"/>
            </a:xfrm>
            <a:prstGeom prst="rect">
              <a:avLst/>
            </a:prstGeom>
            <a:noFill/>
            <a:ln w="635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534" name="Shape"/>
            <p:cNvSpPr/>
            <p:nvPr/>
          </p:nvSpPr>
          <p:spPr>
            <a:xfrm>
              <a:off x="3854450" y="4248150"/>
              <a:ext cx="88900" cy="889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0"/>
                  </a:lnTo>
                  <a:lnTo>
                    <a:pt x="21600" y="10800"/>
                  </a:lnTo>
                  <a:lnTo>
                    <a:pt x="10800" y="21600"/>
                  </a:lnTo>
                  <a:lnTo>
                    <a:pt x="0" y="10800"/>
                  </a:lnTo>
                  <a:lnTo>
                    <a:pt x="0" y="0"/>
                  </a:lnTo>
                  <a:lnTo>
                    <a:pt x="10800" y="0"/>
                  </a:lnTo>
                  <a:close/>
                </a:path>
              </a:pathLst>
            </a:custGeom>
            <a:solidFill>
              <a:srgbClr val="CF924C"/>
            </a:solidFill>
            <a:ln w="63500" cap="flat">
              <a:solidFill>
                <a:srgbClr val="CF924C"/>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pic>
          <p:nvPicPr>
            <p:cNvPr id="535" name="image.png" descr="image.png"/>
            <p:cNvPicPr>
              <a:picLocks noChangeAspect="1"/>
            </p:cNvPicPr>
            <p:nvPr/>
          </p:nvPicPr>
          <p:blipFill>
            <a:blip r:embed="rId3"/>
            <a:stretch>
              <a:fillRect/>
            </a:stretch>
          </p:blipFill>
          <p:spPr>
            <a:xfrm>
              <a:off x="3505200" y="3854450"/>
              <a:ext cx="219075" cy="88900"/>
            </a:xfrm>
            <a:prstGeom prst="rect">
              <a:avLst/>
            </a:prstGeom>
            <a:ln w="12700" cap="flat">
              <a:noFill/>
              <a:miter lim="400000"/>
            </a:ln>
            <a:effectLst/>
          </p:spPr>
        </p:pic>
        <p:sp>
          <p:nvSpPr>
            <p:cNvPr id="536" name="Line"/>
            <p:cNvSpPr/>
            <p:nvPr/>
          </p:nvSpPr>
          <p:spPr>
            <a:xfrm>
              <a:off x="3854450" y="4248150"/>
              <a:ext cx="3175" cy="44450"/>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537" name="Line"/>
            <p:cNvSpPr/>
            <p:nvPr/>
          </p:nvSpPr>
          <p:spPr>
            <a:xfrm>
              <a:off x="3898900" y="4248150"/>
              <a:ext cx="3175" cy="44450"/>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538" name="Line"/>
            <p:cNvSpPr/>
            <p:nvPr/>
          </p:nvSpPr>
          <p:spPr>
            <a:xfrm>
              <a:off x="3898900" y="4248150"/>
              <a:ext cx="3175" cy="44450"/>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539" name="Rectangle"/>
            <p:cNvSpPr/>
            <p:nvPr/>
          </p:nvSpPr>
          <p:spPr>
            <a:xfrm>
              <a:off x="3460750" y="4029075"/>
              <a:ext cx="307975" cy="44450"/>
            </a:xfrm>
            <a:prstGeom prst="rect">
              <a:avLst/>
            </a:prstGeom>
            <a:solidFill>
              <a:srgbClr val="CF924C"/>
            </a:solidFill>
            <a:ln w="635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540" name="Shape"/>
            <p:cNvSpPr/>
            <p:nvPr/>
          </p:nvSpPr>
          <p:spPr>
            <a:xfrm>
              <a:off x="3416300" y="4117975"/>
              <a:ext cx="396875" cy="44450"/>
            </a:xfrm>
            <a:custGeom>
              <a:avLst/>
              <a:gdLst/>
              <a:ahLst/>
              <a:cxnLst>
                <a:cxn ang="0">
                  <a:pos x="wd2" y="hd2"/>
                </a:cxn>
                <a:cxn ang="5400000">
                  <a:pos x="wd2" y="hd2"/>
                </a:cxn>
                <a:cxn ang="10800000">
                  <a:pos x="wd2" y="hd2"/>
                </a:cxn>
                <a:cxn ang="16200000">
                  <a:pos x="wd2" y="hd2"/>
                </a:cxn>
              </a:cxnLst>
              <a:rect l="0" t="0" r="r" b="b"/>
              <a:pathLst>
                <a:path w="21600" h="21600" extrusionOk="0">
                  <a:moveTo>
                    <a:pt x="2419" y="0"/>
                  </a:moveTo>
                  <a:lnTo>
                    <a:pt x="0" y="21600"/>
                  </a:lnTo>
                  <a:lnTo>
                    <a:pt x="21600" y="21600"/>
                  </a:lnTo>
                  <a:lnTo>
                    <a:pt x="21600" y="0"/>
                  </a:lnTo>
                  <a:lnTo>
                    <a:pt x="2419" y="0"/>
                  </a:lnTo>
                  <a:close/>
                </a:path>
              </a:pathLst>
            </a:custGeom>
            <a:noFill/>
            <a:ln w="63500" cap="flat">
              <a:solidFill>
                <a:srgbClr val="D9AA73"/>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541" name="Line"/>
            <p:cNvSpPr/>
            <p:nvPr/>
          </p:nvSpPr>
          <p:spPr>
            <a:xfrm>
              <a:off x="3460750" y="4162425"/>
              <a:ext cx="44450"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542" name="Line"/>
            <p:cNvSpPr/>
            <p:nvPr/>
          </p:nvSpPr>
          <p:spPr>
            <a:xfrm>
              <a:off x="3505200" y="4117975"/>
              <a:ext cx="263526"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543" name="Line"/>
            <p:cNvSpPr/>
            <p:nvPr/>
          </p:nvSpPr>
          <p:spPr>
            <a:xfrm>
              <a:off x="3460750" y="4117975"/>
              <a:ext cx="21907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544" name="Line"/>
            <p:cNvSpPr/>
            <p:nvPr/>
          </p:nvSpPr>
          <p:spPr>
            <a:xfrm>
              <a:off x="3549650" y="4162425"/>
              <a:ext cx="17462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545" name="Line"/>
            <p:cNvSpPr/>
            <p:nvPr/>
          </p:nvSpPr>
          <p:spPr>
            <a:xfrm>
              <a:off x="3679825" y="4117975"/>
              <a:ext cx="88900"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546" name="Line"/>
            <p:cNvSpPr/>
            <p:nvPr/>
          </p:nvSpPr>
          <p:spPr>
            <a:xfrm>
              <a:off x="3768725" y="4162425"/>
              <a:ext cx="44450"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547" name="Square"/>
            <p:cNvSpPr/>
            <p:nvPr/>
          </p:nvSpPr>
          <p:spPr>
            <a:xfrm>
              <a:off x="3594100" y="3810000"/>
              <a:ext cx="85725" cy="88900"/>
            </a:xfrm>
            <a:prstGeom prst="rect">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548" name="Rectangle"/>
            <p:cNvSpPr/>
            <p:nvPr/>
          </p:nvSpPr>
          <p:spPr>
            <a:xfrm>
              <a:off x="3594100" y="3810000"/>
              <a:ext cx="130175" cy="133350"/>
            </a:xfrm>
            <a:prstGeom prst="rect">
              <a:avLst/>
            </a:prstGeom>
            <a:noFill/>
            <a:ln w="63500" cap="flat">
              <a:solidFill>
                <a:srgbClr val="000000"/>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549" name="Line"/>
            <p:cNvSpPr/>
            <p:nvPr/>
          </p:nvSpPr>
          <p:spPr>
            <a:xfrm>
              <a:off x="4337050" y="4073525"/>
              <a:ext cx="133350" cy="1746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5498"/>
                  </a:lnTo>
                  <a:lnTo>
                    <a:pt x="21600" y="21600"/>
                  </a:lnTo>
                </a:path>
              </a:pathLst>
            </a:custGeom>
            <a:noFill/>
            <a:ln w="63500" cap="flat">
              <a:solidFill>
                <a:srgbClr val="000000"/>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550" name="Rounded Rectangle"/>
            <p:cNvSpPr/>
            <p:nvPr/>
          </p:nvSpPr>
          <p:spPr>
            <a:xfrm>
              <a:off x="3987800" y="3765550"/>
              <a:ext cx="393700" cy="263525"/>
            </a:xfrm>
            <a:prstGeom prst="roundRect">
              <a:avLst>
                <a:gd name="adj" fmla="val 50000"/>
              </a:avLst>
            </a:prstGeom>
            <a:solidFill>
              <a:srgbClr val="CF924C"/>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551" name="Rounded Rectangle"/>
            <p:cNvSpPr/>
            <p:nvPr/>
          </p:nvSpPr>
          <p:spPr>
            <a:xfrm>
              <a:off x="3943350" y="3724275"/>
              <a:ext cx="482600" cy="349250"/>
            </a:xfrm>
            <a:prstGeom prst="roundRect">
              <a:avLst>
                <a:gd name="adj" fmla="val 40454"/>
              </a:avLst>
            </a:prstGeom>
            <a:noFill/>
            <a:ln w="1016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552" name="Rectangle"/>
            <p:cNvSpPr/>
            <p:nvPr/>
          </p:nvSpPr>
          <p:spPr>
            <a:xfrm>
              <a:off x="4073525" y="3854450"/>
              <a:ext cx="263525" cy="130175"/>
            </a:xfrm>
            <a:prstGeom prst="rect">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553" name="Rectangle"/>
            <p:cNvSpPr/>
            <p:nvPr/>
          </p:nvSpPr>
          <p:spPr>
            <a:xfrm>
              <a:off x="4073525" y="3854450"/>
              <a:ext cx="307975" cy="174625"/>
            </a:xfrm>
            <a:prstGeom prst="rect">
              <a:avLst/>
            </a:prstGeom>
            <a:noFill/>
            <a:ln w="635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554" name="Shape"/>
            <p:cNvSpPr/>
            <p:nvPr/>
          </p:nvSpPr>
          <p:spPr>
            <a:xfrm>
              <a:off x="4425950" y="4248150"/>
              <a:ext cx="85725" cy="88900"/>
            </a:xfrm>
            <a:custGeom>
              <a:avLst/>
              <a:gdLst/>
              <a:ahLst/>
              <a:cxnLst>
                <a:cxn ang="0">
                  <a:pos x="wd2" y="hd2"/>
                </a:cxn>
                <a:cxn ang="5400000">
                  <a:pos x="wd2" y="hd2"/>
                </a:cxn>
                <a:cxn ang="10800000">
                  <a:pos x="wd2" y="hd2"/>
                </a:cxn>
                <a:cxn ang="16200000">
                  <a:pos x="wd2" y="hd2"/>
                </a:cxn>
              </a:cxnLst>
              <a:rect l="0" t="0" r="r" b="b"/>
              <a:pathLst>
                <a:path w="21600" h="21600" extrusionOk="0">
                  <a:moveTo>
                    <a:pt x="11200" y="0"/>
                  </a:moveTo>
                  <a:lnTo>
                    <a:pt x="21600" y="0"/>
                  </a:lnTo>
                  <a:lnTo>
                    <a:pt x="21600" y="10800"/>
                  </a:lnTo>
                  <a:lnTo>
                    <a:pt x="11200" y="21600"/>
                  </a:lnTo>
                  <a:lnTo>
                    <a:pt x="0" y="10800"/>
                  </a:lnTo>
                  <a:lnTo>
                    <a:pt x="0" y="0"/>
                  </a:lnTo>
                  <a:lnTo>
                    <a:pt x="11200" y="0"/>
                  </a:lnTo>
                  <a:close/>
                </a:path>
              </a:pathLst>
            </a:custGeom>
            <a:solidFill>
              <a:srgbClr val="CF924C"/>
            </a:solidFill>
            <a:ln w="63500" cap="flat">
              <a:solidFill>
                <a:srgbClr val="CF924C"/>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pic>
          <p:nvPicPr>
            <p:cNvPr id="555" name="image.png" descr="image.png"/>
            <p:cNvPicPr>
              <a:picLocks noChangeAspect="1"/>
            </p:cNvPicPr>
            <p:nvPr/>
          </p:nvPicPr>
          <p:blipFill>
            <a:blip r:embed="rId3"/>
            <a:stretch>
              <a:fillRect/>
            </a:stretch>
          </p:blipFill>
          <p:spPr>
            <a:xfrm>
              <a:off x="4073525" y="3854450"/>
              <a:ext cx="219075" cy="88900"/>
            </a:xfrm>
            <a:prstGeom prst="rect">
              <a:avLst/>
            </a:prstGeom>
            <a:ln w="12700" cap="flat">
              <a:noFill/>
              <a:miter lim="400000"/>
            </a:ln>
            <a:effectLst/>
          </p:spPr>
        </p:pic>
        <p:sp>
          <p:nvSpPr>
            <p:cNvPr id="556" name="Line"/>
            <p:cNvSpPr/>
            <p:nvPr/>
          </p:nvSpPr>
          <p:spPr>
            <a:xfrm>
              <a:off x="4425950" y="4248150"/>
              <a:ext cx="3175" cy="44450"/>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557" name="Line"/>
            <p:cNvSpPr/>
            <p:nvPr/>
          </p:nvSpPr>
          <p:spPr>
            <a:xfrm>
              <a:off x="4470400" y="4248150"/>
              <a:ext cx="3175" cy="44450"/>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558" name="Line"/>
            <p:cNvSpPr/>
            <p:nvPr/>
          </p:nvSpPr>
          <p:spPr>
            <a:xfrm>
              <a:off x="4470400" y="4248150"/>
              <a:ext cx="3175" cy="44450"/>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559" name="Rectangle"/>
            <p:cNvSpPr/>
            <p:nvPr/>
          </p:nvSpPr>
          <p:spPr>
            <a:xfrm>
              <a:off x="4032250" y="4029075"/>
              <a:ext cx="304800" cy="44450"/>
            </a:xfrm>
            <a:prstGeom prst="rect">
              <a:avLst/>
            </a:prstGeom>
            <a:solidFill>
              <a:srgbClr val="CF924C"/>
            </a:solidFill>
            <a:ln w="635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560" name="Shape"/>
            <p:cNvSpPr/>
            <p:nvPr/>
          </p:nvSpPr>
          <p:spPr>
            <a:xfrm>
              <a:off x="3987800" y="4117975"/>
              <a:ext cx="393700" cy="44450"/>
            </a:xfrm>
            <a:custGeom>
              <a:avLst/>
              <a:gdLst/>
              <a:ahLst/>
              <a:cxnLst>
                <a:cxn ang="0">
                  <a:pos x="wd2" y="hd2"/>
                </a:cxn>
                <a:cxn ang="5400000">
                  <a:pos x="wd2" y="hd2"/>
                </a:cxn>
                <a:cxn ang="10800000">
                  <a:pos x="wd2" y="hd2"/>
                </a:cxn>
                <a:cxn ang="16200000">
                  <a:pos x="wd2" y="hd2"/>
                </a:cxn>
              </a:cxnLst>
              <a:rect l="0" t="0" r="r" b="b"/>
              <a:pathLst>
                <a:path w="21600" h="21600" extrusionOk="0">
                  <a:moveTo>
                    <a:pt x="2439" y="0"/>
                  </a:moveTo>
                  <a:lnTo>
                    <a:pt x="0" y="21600"/>
                  </a:lnTo>
                  <a:lnTo>
                    <a:pt x="21600" y="21600"/>
                  </a:lnTo>
                  <a:lnTo>
                    <a:pt x="21600" y="0"/>
                  </a:lnTo>
                  <a:lnTo>
                    <a:pt x="2439" y="0"/>
                  </a:lnTo>
                  <a:close/>
                </a:path>
              </a:pathLst>
            </a:custGeom>
            <a:noFill/>
            <a:ln w="63500" cap="flat">
              <a:solidFill>
                <a:srgbClr val="D9AA73"/>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561" name="Line"/>
            <p:cNvSpPr/>
            <p:nvPr/>
          </p:nvSpPr>
          <p:spPr>
            <a:xfrm>
              <a:off x="4032250" y="4162425"/>
              <a:ext cx="4127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562" name="Line"/>
            <p:cNvSpPr/>
            <p:nvPr/>
          </p:nvSpPr>
          <p:spPr>
            <a:xfrm>
              <a:off x="4073525" y="4117975"/>
              <a:ext cx="263526"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563" name="Line"/>
            <p:cNvSpPr/>
            <p:nvPr/>
          </p:nvSpPr>
          <p:spPr>
            <a:xfrm>
              <a:off x="4032250" y="4117975"/>
              <a:ext cx="21907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564" name="Line"/>
            <p:cNvSpPr/>
            <p:nvPr/>
          </p:nvSpPr>
          <p:spPr>
            <a:xfrm>
              <a:off x="4117975" y="4162425"/>
              <a:ext cx="17462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565" name="Line"/>
            <p:cNvSpPr/>
            <p:nvPr/>
          </p:nvSpPr>
          <p:spPr>
            <a:xfrm>
              <a:off x="4251325" y="4117975"/>
              <a:ext cx="8572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566" name="Line"/>
            <p:cNvSpPr/>
            <p:nvPr/>
          </p:nvSpPr>
          <p:spPr>
            <a:xfrm>
              <a:off x="4337050" y="4162425"/>
              <a:ext cx="44450"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567" name="Square"/>
            <p:cNvSpPr/>
            <p:nvPr/>
          </p:nvSpPr>
          <p:spPr>
            <a:xfrm>
              <a:off x="4162425" y="3810000"/>
              <a:ext cx="88900" cy="88900"/>
            </a:xfrm>
            <a:prstGeom prst="rect">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568" name="Rectangle"/>
            <p:cNvSpPr/>
            <p:nvPr/>
          </p:nvSpPr>
          <p:spPr>
            <a:xfrm>
              <a:off x="4162425" y="3810000"/>
              <a:ext cx="130175" cy="133350"/>
            </a:xfrm>
            <a:prstGeom prst="rect">
              <a:avLst/>
            </a:prstGeom>
            <a:noFill/>
            <a:ln w="63500" cap="flat">
              <a:solidFill>
                <a:srgbClr val="000000"/>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569" name="Line"/>
            <p:cNvSpPr/>
            <p:nvPr/>
          </p:nvSpPr>
          <p:spPr>
            <a:xfrm>
              <a:off x="4908550" y="4073525"/>
              <a:ext cx="130175" cy="1746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5498"/>
                  </a:lnTo>
                  <a:lnTo>
                    <a:pt x="21600" y="21600"/>
                  </a:lnTo>
                </a:path>
              </a:pathLst>
            </a:custGeom>
            <a:noFill/>
            <a:ln w="63500" cap="flat">
              <a:solidFill>
                <a:srgbClr val="000000"/>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570" name="Rounded Rectangle"/>
            <p:cNvSpPr/>
            <p:nvPr/>
          </p:nvSpPr>
          <p:spPr>
            <a:xfrm>
              <a:off x="4556125" y="3765550"/>
              <a:ext cx="393700" cy="263525"/>
            </a:xfrm>
            <a:prstGeom prst="roundRect">
              <a:avLst>
                <a:gd name="adj" fmla="val 50000"/>
              </a:avLst>
            </a:prstGeom>
            <a:solidFill>
              <a:srgbClr val="CF924C"/>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571" name="Rounded Rectangle"/>
            <p:cNvSpPr/>
            <p:nvPr/>
          </p:nvSpPr>
          <p:spPr>
            <a:xfrm>
              <a:off x="4511675" y="3724275"/>
              <a:ext cx="482600" cy="349250"/>
            </a:xfrm>
            <a:prstGeom prst="roundRect">
              <a:avLst>
                <a:gd name="adj" fmla="val 40454"/>
              </a:avLst>
            </a:prstGeom>
            <a:noFill/>
            <a:ln w="1016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572" name="Rectangle"/>
            <p:cNvSpPr/>
            <p:nvPr/>
          </p:nvSpPr>
          <p:spPr>
            <a:xfrm>
              <a:off x="4645025" y="3854450"/>
              <a:ext cx="263525" cy="130175"/>
            </a:xfrm>
            <a:prstGeom prst="rect">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573" name="Rectangle"/>
            <p:cNvSpPr/>
            <p:nvPr/>
          </p:nvSpPr>
          <p:spPr>
            <a:xfrm>
              <a:off x="4645025" y="3854450"/>
              <a:ext cx="304800" cy="174625"/>
            </a:xfrm>
            <a:prstGeom prst="rect">
              <a:avLst/>
            </a:prstGeom>
            <a:noFill/>
            <a:ln w="635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574" name="Shape"/>
            <p:cNvSpPr/>
            <p:nvPr/>
          </p:nvSpPr>
          <p:spPr>
            <a:xfrm>
              <a:off x="4994275" y="4248150"/>
              <a:ext cx="88900" cy="889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0"/>
                  </a:lnTo>
                  <a:lnTo>
                    <a:pt x="21600" y="10800"/>
                  </a:lnTo>
                  <a:lnTo>
                    <a:pt x="10800" y="21600"/>
                  </a:lnTo>
                  <a:lnTo>
                    <a:pt x="0" y="10800"/>
                  </a:lnTo>
                  <a:lnTo>
                    <a:pt x="0" y="0"/>
                  </a:lnTo>
                  <a:lnTo>
                    <a:pt x="10800" y="0"/>
                  </a:lnTo>
                  <a:close/>
                </a:path>
              </a:pathLst>
            </a:custGeom>
            <a:solidFill>
              <a:srgbClr val="CF924C"/>
            </a:solidFill>
            <a:ln w="63500" cap="flat">
              <a:solidFill>
                <a:srgbClr val="CF924C"/>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pic>
          <p:nvPicPr>
            <p:cNvPr id="575" name="image.png" descr="image.png"/>
            <p:cNvPicPr>
              <a:picLocks noChangeAspect="1"/>
            </p:cNvPicPr>
            <p:nvPr/>
          </p:nvPicPr>
          <p:blipFill>
            <a:blip r:embed="rId3"/>
            <a:stretch>
              <a:fillRect/>
            </a:stretch>
          </p:blipFill>
          <p:spPr>
            <a:xfrm>
              <a:off x="4645025" y="3854450"/>
              <a:ext cx="219075" cy="88900"/>
            </a:xfrm>
            <a:prstGeom prst="rect">
              <a:avLst/>
            </a:prstGeom>
            <a:ln w="12700" cap="flat">
              <a:noFill/>
              <a:miter lim="400000"/>
            </a:ln>
            <a:effectLst/>
          </p:spPr>
        </p:pic>
        <p:sp>
          <p:nvSpPr>
            <p:cNvPr id="576" name="Line"/>
            <p:cNvSpPr/>
            <p:nvPr/>
          </p:nvSpPr>
          <p:spPr>
            <a:xfrm>
              <a:off x="4994275" y="4248150"/>
              <a:ext cx="3175" cy="44450"/>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577" name="Line"/>
            <p:cNvSpPr/>
            <p:nvPr/>
          </p:nvSpPr>
          <p:spPr>
            <a:xfrm>
              <a:off x="5038725" y="4248150"/>
              <a:ext cx="3175" cy="44450"/>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578" name="Line"/>
            <p:cNvSpPr/>
            <p:nvPr/>
          </p:nvSpPr>
          <p:spPr>
            <a:xfrm>
              <a:off x="5038725" y="4248150"/>
              <a:ext cx="3175" cy="44450"/>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579" name="Rectangle"/>
            <p:cNvSpPr/>
            <p:nvPr/>
          </p:nvSpPr>
          <p:spPr>
            <a:xfrm>
              <a:off x="4600575" y="4029075"/>
              <a:ext cx="307975" cy="44450"/>
            </a:xfrm>
            <a:prstGeom prst="rect">
              <a:avLst/>
            </a:prstGeom>
            <a:solidFill>
              <a:srgbClr val="CF924C"/>
            </a:solidFill>
            <a:ln w="635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580" name="Shape"/>
            <p:cNvSpPr/>
            <p:nvPr/>
          </p:nvSpPr>
          <p:spPr>
            <a:xfrm>
              <a:off x="4556125" y="4117975"/>
              <a:ext cx="393700" cy="44450"/>
            </a:xfrm>
            <a:custGeom>
              <a:avLst/>
              <a:gdLst/>
              <a:ahLst/>
              <a:cxnLst>
                <a:cxn ang="0">
                  <a:pos x="wd2" y="hd2"/>
                </a:cxn>
                <a:cxn ang="5400000">
                  <a:pos x="wd2" y="hd2"/>
                </a:cxn>
                <a:cxn ang="10800000">
                  <a:pos x="wd2" y="hd2"/>
                </a:cxn>
                <a:cxn ang="16200000">
                  <a:pos x="wd2" y="hd2"/>
                </a:cxn>
              </a:cxnLst>
              <a:rect l="0" t="0" r="r" b="b"/>
              <a:pathLst>
                <a:path w="21600" h="21600" extrusionOk="0">
                  <a:moveTo>
                    <a:pt x="2439" y="0"/>
                  </a:moveTo>
                  <a:lnTo>
                    <a:pt x="0" y="21600"/>
                  </a:lnTo>
                  <a:lnTo>
                    <a:pt x="21600" y="21600"/>
                  </a:lnTo>
                  <a:lnTo>
                    <a:pt x="21600" y="0"/>
                  </a:lnTo>
                  <a:lnTo>
                    <a:pt x="2439" y="0"/>
                  </a:lnTo>
                  <a:close/>
                </a:path>
              </a:pathLst>
            </a:custGeom>
            <a:noFill/>
            <a:ln w="63500" cap="flat">
              <a:solidFill>
                <a:srgbClr val="D9AA73"/>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581" name="Line"/>
            <p:cNvSpPr/>
            <p:nvPr/>
          </p:nvSpPr>
          <p:spPr>
            <a:xfrm>
              <a:off x="4600575" y="4162425"/>
              <a:ext cx="44450"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582" name="Line"/>
            <p:cNvSpPr/>
            <p:nvPr/>
          </p:nvSpPr>
          <p:spPr>
            <a:xfrm>
              <a:off x="4645025" y="4117975"/>
              <a:ext cx="263526"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583" name="Line"/>
            <p:cNvSpPr/>
            <p:nvPr/>
          </p:nvSpPr>
          <p:spPr>
            <a:xfrm>
              <a:off x="4600575" y="4117975"/>
              <a:ext cx="21907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584" name="Line"/>
            <p:cNvSpPr/>
            <p:nvPr/>
          </p:nvSpPr>
          <p:spPr>
            <a:xfrm>
              <a:off x="4689475" y="4162425"/>
              <a:ext cx="17462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585" name="Line"/>
            <p:cNvSpPr/>
            <p:nvPr/>
          </p:nvSpPr>
          <p:spPr>
            <a:xfrm>
              <a:off x="4819650" y="4117975"/>
              <a:ext cx="88900"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586" name="Line"/>
            <p:cNvSpPr/>
            <p:nvPr/>
          </p:nvSpPr>
          <p:spPr>
            <a:xfrm>
              <a:off x="4908550" y="4162425"/>
              <a:ext cx="4127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587" name="Square"/>
            <p:cNvSpPr/>
            <p:nvPr/>
          </p:nvSpPr>
          <p:spPr>
            <a:xfrm>
              <a:off x="4730750" y="3810000"/>
              <a:ext cx="88900" cy="88900"/>
            </a:xfrm>
            <a:prstGeom prst="rect">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588" name="Square"/>
            <p:cNvSpPr/>
            <p:nvPr/>
          </p:nvSpPr>
          <p:spPr>
            <a:xfrm>
              <a:off x="4730750" y="3810000"/>
              <a:ext cx="133350" cy="133350"/>
            </a:xfrm>
            <a:prstGeom prst="rect">
              <a:avLst/>
            </a:prstGeom>
            <a:noFill/>
            <a:ln w="63500" cap="flat">
              <a:solidFill>
                <a:srgbClr val="000000"/>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589" name="Line"/>
            <p:cNvSpPr/>
            <p:nvPr/>
          </p:nvSpPr>
          <p:spPr>
            <a:xfrm>
              <a:off x="14852650" y="6175375"/>
              <a:ext cx="130175" cy="2190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4383"/>
                  </a:lnTo>
                  <a:lnTo>
                    <a:pt x="21600" y="21600"/>
                  </a:lnTo>
                </a:path>
              </a:pathLst>
            </a:custGeom>
            <a:noFill/>
            <a:ln w="63500" cap="flat">
              <a:solidFill>
                <a:srgbClr val="000000"/>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590" name="Rounded Rectangle"/>
            <p:cNvSpPr/>
            <p:nvPr/>
          </p:nvSpPr>
          <p:spPr>
            <a:xfrm>
              <a:off x="14500225" y="5915025"/>
              <a:ext cx="393700" cy="219075"/>
            </a:xfrm>
            <a:prstGeom prst="roundRect">
              <a:avLst>
                <a:gd name="adj" fmla="val 50000"/>
              </a:avLst>
            </a:prstGeom>
            <a:solidFill>
              <a:srgbClr val="CF924C"/>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591" name="Rounded Rectangle"/>
            <p:cNvSpPr/>
            <p:nvPr/>
          </p:nvSpPr>
          <p:spPr>
            <a:xfrm>
              <a:off x="14458950" y="5870575"/>
              <a:ext cx="479425" cy="304800"/>
            </a:xfrm>
            <a:prstGeom prst="roundRect">
              <a:avLst>
                <a:gd name="adj" fmla="val 39065"/>
              </a:avLst>
            </a:prstGeom>
            <a:noFill/>
            <a:ln w="1016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592" name="Rectangle"/>
            <p:cNvSpPr/>
            <p:nvPr/>
          </p:nvSpPr>
          <p:spPr>
            <a:xfrm>
              <a:off x="14589125" y="5956300"/>
              <a:ext cx="263525" cy="133350"/>
            </a:xfrm>
            <a:prstGeom prst="rect">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593" name="Rectangle"/>
            <p:cNvSpPr/>
            <p:nvPr/>
          </p:nvSpPr>
          <p:spPr>
            <a:xfrm>
              <a:off x="14589125" y="5956300"/>
              <a:ext cx="304800" cy="177800"/>
            </a:xfrm>
            <a:prstGeom prst="rect">
              <a:avLst/>
            </a:prstGeom>
            <a:noFill/>
            <a:ln w="635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594" name="Shape"/>
            <p:cNvSpPr/>
            <p:nvPr/>
          </p:nvSpPr>
          <p:spPr>
            <a:xfrm>
              <a:off x="14938375" y="6353175"/>
              <a:ext cx="88900" cy="13017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6849"/>
                  </a:lnTo>
                  <a:lnTo>
                    <a:pt x="21600" y="14224"/>
                  </a:lnTo>
                  <a:lnTo>
                    <a:pt x="10800" y="21600"/>
                  </a:lnTo>
                  <a:lnTo>
                    <a:pt x="0" y="14224"/>
                  </a:lnTo>
                  <a:lnTo>
                    <a:pt x="0" y="0"/>
                  </a:lnTo>
                  <a:lnTo>
                    <a:pt x="10800" y="0"/>
                  </a:lnTo>
                  <a:close/>
                </a:path>
              </a:pathLst>
            </a:custGeom>
            <a:solidFill>
              <a:srgbClr val="CF924C"/>
            </a:solidFill>
            <a:ln w="63500" cap="flat">
              <a:solidFill>
                <a:srgbClr val="CF924C"/>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pic>
          <p:nvPicPr>
            <p:cNvPr id="595" name="image.png" descr="image.png"/>
            <p:cNvPicPr>
              <a:picLocks noChangeAspect="1"/>
            </p:cNvPicPr>
            <p:nvPr/>
          </p:nvPicPr>
          <p:blipFill>
            <a:blip r:embed="rId3"/>
            <a:stretch>
              <a:fillRect/>
            </a:stretch>
          </p:blipFill>
          <p:spPr>
            <a:xfrm>
              <a:off x="14589125" y="5956300"/>
              <a:ext cx="219075" cy="133350"/>
            </a:xfrm>
            <a:prstGeom prst="rect">
              <a:avLst/>
            </a:prstGeom>
            <a:ln w="12700" cap="flat">
              <a:noFill/>
              <a:miter lim="400000"/>
            </a:ln>
            <a:effectLst/>
          </p:spPr>
        </p:pic>
        <p:sp>
          <p:nvSpPr>
            <p:cNvPr id="596" name="Line"/>
            <p:cNvSpPr/>
            <p:nvPr/>
          </p:nvSpPr>
          <p:spPr>
            <a:xfrm>
              <a:off x="14927262" y="6383337"/>
              <a:ext cx="25401" cy="25401"/>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597" name="Rectangle"/>
            <p:cNvSpPr/>
            <p:nvPr/>
          </p:nvSpPr>
          <p:spPr>
            <a:xfrm>
              <a:off x="14544675" y="6134100"/>
              <a:ext cx="307975" cy="85725"/>
            </a:xfrm>
            <a:prstGeom prst="rect">
              <a:avLst/>
            </a:prstGeom>
            <a:solidFill>
              <a:srgbClr val="CF924C"/>
            </a:solidFill>
            <a:ln w="635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598" name="Shape"/>
            <p:cNvSpPr/>
            <p:nvPr/>
          </p:nvSpPr>
          <p:spPr>
            <a:xfrm>
              <a:off x="14500225" y="6219825"/>
              <a:ext cx="393700" cy="88900"/>
            </a:xfrm>
            <a:custGeom>
              <a:avLst/>
              <a:gdLst/>
              <a:ahLst/>
              <a:cxnLst>
                <a:cxn ang="0">
                  <a:pos x="wd2" y="hd2"/>
                </a:cxn>
                <a:cxn ang="5400000">
                  <a:pos x="wd2" y="hd2"/>
                </a:cxn>
                <a:cxn ang="10800000">
                  <a:pos x="wd2" y="hd2"/>
                </a:cxn>
                <a:cxn ang="16200000">
                  <a:pos x="wd2" y="hd2"/>
                </a:cxn>
              </a:cxnLst>
              <a:rect l="0" t="0" r="r" b="b"/>
              <a:pathLst>
                <a:path w="21600" h="21600" extrusionOk="0">
                  <a:moveTo>
                    <a:pt x="2439" y="0"/>
                  </a:moveTo>
                  <a:lnTo>
                    <a:pt x="0" y="21600"/>
                  </a:lnTo>
                  <a:lnTo>
                    <a:pt x="21600" y="21600"/>
                  </a:lnTo>
                  <a:lnTo>
                    <a:pt x="21600" y="0"/>
                  </a:lnTo>
                  <a:lnTo>
                    <a:pt x="2439" y="0"/>
                  </a:lnTo>
                  <a:close/>
                </a:path>
              </a:pathLst>
            </a:custGeom>
            <a:noFill/>
            <a:ln w="63500" cap="flat">
              <a:solidFill>
                <a:srgbClr val="D9AA73"/>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599" name="Line"/>
            <p:cNvSpPr/>
            <p:nvPr/>
          </p:nvSpPr>
          <p:spPr>
            <a:xfrm>
              <a:off x="14544675" y="6264275"/>
              <a:ext cx="44450"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600" name="Line"/>
            <p:cNvSpPr/>
            <p:nvPr/>
          </p:nvSpPr>
          <p:spPr>
            <a:xfrm>
              <a:off x="14589125" y="6219825"/>
              <a:ext cx="263526"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601" name="Line"/>
            <p:cNvSpPr/>
            <p:nvPr/>
          </p:nvSpPr>
          <p:spPr>
            <a:xfrm>
              <a:off x="14544675" y="6264275"/>
              <a:ext cx="21907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602" name="Line"/>
            <p:cNvSpPr/>
            <p:nvPr/>
          </p:nvSpPr>
          <p:spPr>
            <a:xfrm>
              <a:off x="14633575" y="6264275"/>
              <a:ext cx="17462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603" name="Line"/>
            <p:cNvSpPr/>
            <p:nvPr/>
          </p:nvSpPr>
          <p:spPr>
            <a:xfrm>
              <a:off x="14763750" y="6264275"/>
              <a:ext cx="130175" cy="0"/>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604" name="Rectangle"/>
            <p:cNvSpPr/>
            <p:nvPr/>
          </p:nvSpPr>
          <p:spPr>
            <a:xfrm>
              <a:off x="14674850" y="5915025"/>
              <a:ext cx="88900" cy="130175"/>
            </a:xfrm>
            <a:prstGeom prst="rect">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605" name="Rectangle"/>
            <p:cNvSpPr/>
            <p:nvPr/>
          </p:nvSpPr>
          <p:spPr>
            <a:xfrm>
              <a:off x="14674850" y="5915025"/>
              <a:ext cx="133350" cy="174625"/>
            </a:xfrm>
            <a:prstGeom prst="rect">
              <a:avLst/>
            </a:prstGeom>
            <a:noFill/>
            <a:ln w="63500" cap="flat">
              <a:solidFill>
                <a:srgbClr val="000000"/>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606" name="Line"/>
            <p:cNvSpPr/>
            <p:nvPr/>
          </p:nvSpPr>
          <p:spPr>
            <a:xfrm>
              <a:off x="15420975" y="6175375"/>
              <a:ext cx="130175" cy="2190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4383"/>
                  </a:lnTo>
                  <a:lnTo>
                    <a:pt x="21600" y="21600"/>
                  </a:lnTo>
                </a:path>
              </a:pathLst>
            </a:custGeom>
            <a:noFill/>
            <a:ln w="63500" cap="flat">
              <a:solidFill>
                <a:srgbClr val="000000"/>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607" name="Rounded Rectangle"/>
            <p:cNvSpPr/>
            <p:nvPr/>
          </p:nvSpPr>
          <p:spPr>
            <a:xfrm>
              <a:off x="15071725" y="5915025"/>
              <a:ext cx="393700" cy="219075"/>
            </a:xfrm>
            <a:prstGeom prst="roundRect">
              <a:avLst>
                <a:gd name="adj" fmla="val 50000"/>
              </a:avLst>
            </a:prstGeom>
            <a:solidFill>
              <a:srgbClr val="CF924C"/>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608" name="Rounded Rectangle"/>
            <p:cNvSpPr/>
            <p:nvPr/>
          </p:nvSpPr>
          <p:spPr>
            <a:xfrm>
              <a:off x="15027275" y="5870575"/>
              <a:ext cx="482600" cy="304800"/>
            </a:xfrm>
            <a:prstGeom prst="roundRect">
              <a:avLst>
                <a:gd name="adj" fmla="val 39065"/>
              </a:avLst>
            </a:prstGeom>
            <a:noFill/>
            <a:ln w="1016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609" name="Rectangle"/>
            <p:cNvSpPr/>
            <p:nvPr/>
          </p:nvSpPr>
          <p:spPr>
            <a:xfrm>
              <a:off x="15157450" y="5956300"/>
              <a:ext cx="263525" cy="133350"/>
            </a:xfrm>
            <a:prstGeom prst="rect">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610" name="Rectangle"/>
            <p:cNvSpPr/>
            <p:nvPr/>
          </p:nvSpPr>
          <p:spPr>
            <a:xfrm>
              <a:off x="15157450" y="5956300"/>
              <a:ext cx="307975" cy="177800"/>
            </a:xfrm>
            <a:prstGeom prst="rect">
              <a:avLst/>
            </a:prstGeom>
            <a:noFill/>
            <a:ln w="635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611" name="Shape"/>
            <p:cNvSpPr/>
            <p:nvPr/>
          </p:nvSpPr>
          <p:spPr>
            <a:xfrm>
              <a:off x="15509875" y="6353175"/>
              <a:ext cx="85725" cy="130175"/>
            </a:xfrm>
            <a:custGeom>
              <a:avLst/>
              <a:gdLst/>
              <a:ahLst/>
              <a:cxnLst>
                <a:cxn ang="0">
                  <a:pos x="wd2" y="hd2"/>
                </a:cxn>
                <a:cxn ang="5400000">
                  <a:pos x="wd2" y="hd2"/>
                </a:cxn>
                <a:cxn ang="10800000">
                  <a:pos x="wd2" y="hd2"/>
                </a:cxn>
                <a:cxn ang="16200000">
                  <a:pos x="wd2" y="hd2"/>
                </a:cxn>
              </a:cxnLst>
              <a:rect l="0" t="0" r="r" b="b"/>
              <a:pathLst>
                <a:path w="21600" h="21600" extrusionOk="0">
                  <a:moveTo>
                    <a:pt x="10400" y="0"/>
                  </a:moveTo>
                  <a:lnTo>
                    <a:pt x="21600" y="6849"/>
                  </a:lnTo>
                  <a:lnTo>
                    <a:pt x="21600" y="14224"/>
                  </a:lnTo>
                  <a:lnTo>
                    <a:pt x="10400" y="21600"/>
                  </a:lnTo>
                  <a:lnTo>
                    <a:pt x="0" y="14224"/>
                  </a:lnTo>
                  <a:lnTo>
                    <a:pt x="0" y="0"/>
                  </a:lnTo>
                  <a:lnTo>
                    <a:pt x="10400" y="0"/>
                  </a:lnTo>
                  <a:close/>
                </a:path>
              </a:pathLst>
            </a:custGeom>
            <a:solidFill>
              <a:srgbClr val="CF924C"/>
            </a:solidFill>
            <a:ln w="63500" cap="flat">
              <a:solidFill>
                <a:srgbClr val="CF924C"/>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pic>
          <p:nvPicPr>
            <p:cNvPr id="612" name="image.png" descr="image.png"/>
            <p:cNvPicPr>
              <a:picLocks noChangeAspect="1"/>
            </p:cNvPicPr>
            <p:nvPr/>
          </p:nvPicPr>
          <p:blipFill>
            <a:blip r:embed="rId3"/>
            <a:stretch>
              <a:fillRect/>
            </a:stretch>
          </p:blipFill>
          <p:spPr>
            <a:xfrm>
              <a:off x="15157450" y="5956300"/>
              <a:ext cx="219075" cy="133350"/>
            </a:xfrm>
            <a:prstGeom prst="rect">
              <a:avLst/>
            </a:prstGeom>
            <a:ln w="12700" cap="flat">
              <a:noFill/>
              <a:miter lim="400000"/>
            </a:ln>
            <a:effectLst/>
          </p:spPr>
        </p:pic>
        <p:sp>
          <p:nvSpPr>
            <p:cNvPr id="613" name="Line"/>
            <p:cNvSpPr/>
            <p:nvPr/>
          </p:nvSpPr>
          <p:spPr>
            <a:xfrm>
              <a:off x="15498762" y="6383337"/>
              <a:ext cx="25401" cy="25401"/>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614" name="Rectangle"/>
            <p:cNvSpPr/>
            <p:nvPr/>
          </p:nvSpPr>
          <p:spPr>
            <a:xfrm>
              <a:off x="15113000" y="6134100"/>
              <a:ext cx="307975" cy="85725"/>
            </a:xfrm>
            <a:prstGeom prst="rect">
              <a:avLst/>
            </a:prstGeom>
            <a:solidFill>
              <a:srgbClr val="CF924C"/>
            </a:solidFill>
            <a:ln w="635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615" name="Shape"/>
            <p:cNvSpPr/>
            <p:nvPr/>
          </p:nvSpPr>
          <p:spPr>
            <a:xfrm>
              <a:off x="15071725" y="6219825"/>
              <a:ext cx="393700" cy="88900"/>
            </a:xfrm>
            <a:custGeom>
              <a:avLst/>
              <a:gdLst/>
              <a:ahLst/>
              <a:cxnLst>
                <a:cxn ang="0">
                  <a:pos x="wd2" y="hd2"/>
                </a:cxn>
                <a:cxn ang="5400000">
                  <a:pos x="wd2" y="hd2"/>
                </a:cxn>
                <a:cxn ang="10800000">
                  <a:pos x="wd2" y="hd2"/>
                </a:cxn>
                <a:cxn ang="16200000">
                  <a:pos x="wd2" y="hd2"/>
                </a:cxn>
              </a:cxnLst>
              <a:rect l="0" t="0" r="r" b="b"/>
              <a:pathLst>
                <a:path w="21600" h="21600" extrusionOk="0">
                  <a:moveTo>
                    <a:pt x="2265" y="0"/>
                  </a:moveTo>
                  <a:lnTo>
                    <a:pt x="0" y="21600"/>
                  </a:lnTo>
                  <a:lnTo>
                    <a:pt x="21600" y="21600"/>
                  </a:lnTo>
                  <a:lnTo>
                    <a:pt x="21600" y="0"/>
                  </a:lnTo>
                  <a:lnTo>
                    <a:pt x="2265" y="0"/>
                  </a:lnTo>
                  <a:close/>
                </a:path>
              </a:pathLst>
            </a:custGeom>
            <a:noFill/>
            <a:ln w="63500" cap="flat">
              <a:solidFill>
                <a:srgbClr val="D9AA73"/>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616" name="Line"/>
            <p:cNvSpPr/>
            <p:nvPr/>
          </p:nvSpPr>
          <p:spPr>
            <a:xfrm>
              <a:off x="15113000" y="6264275"/>
              <a:ext cx="44450"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617" name="Line"/>
            <p:cNvSpPr/>
            <p:nvPr/>
          </p:nvSpPr>
          <p:spPr>
            <a:xfrm>
              <a:off x="15157450" y="6219825"/>
              <a:ext cx="263526"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618" name="Line"/>
            <p:cNvSpPr/>
            <p:nvPr/>
          </p:nvSpPr>
          <p:spPr>
            <a:xfrm>
              <a:off x="15113000" y="6264275"/>
              <a:ext cx="21907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619" name="Line"/>
            <p:cNvSpPr/>
            <p:nvPr/>
          </p:nvSpPr>
          <p:spPr>
            <a:xfrm>
              <a:off x="15201900" y="6264275"/>
              <a:ext cx="17462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620" name="Line"/>
            <p:cNvSpPr/>
            <p:nvPr/>
          </p:nvSpPr>
          <p:spPr>
            <a:xfrm>
              <a:off x="15332075" y="6264275"/>
              <a:ext cx="133350" cy="0"/>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621" name="Rectangle"/>
            <p:cNvSpPr/>
            <p:nvPr/>
          </p:nvSpPr>
          <p:spPr>
            <a:xfrm>
              <a:off x="15246350" y="5915025"/>
              <a:ext cx="85725" cy="130175"/>
            </a:xfrm>
            <a:prstGeom prst="rect">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622" name="Rectangle"/>
            <p:cNvSpPr/>
            <p:nvPr/>
          </p:nvSpPr>
          <p:spPr>
            <a:xfrm>
              <a:off x="15246350" y="5915025"/>
              <a:ext cx="130175" cy="174625"/>
            </a:xfrm>
            <a:prstGeom prst="rect">
              <a:avLst/>
            </a:prstGeom>
            <a:noFill/>
            <a:ln w="63500" cap="flat">
              <a:solidFill>
                <a:srgbClr val="000000"/>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623" name="Line"/>
            <p:cNvSpPr/>
            <p:nvPr/>
          </p:nvSpPr>
          <p:spPr>
            <a:xfrm>
              <a:off x="15989300" y="6175375"/>
              <a:ext cx="133350" cy="2190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4383"/>
                  </a:lnTo>
                  <a:lnTo>
                    <a:pt x="21600" y="21600"/>
                  </a:lnTo>
                </a:path>
              </a:pathLst>
            </a:custGeom>
            <a:noFill/>
            <a:ln w="63500" cap="flat">
              <a:solidFill>
                <a:srgbClr val="000000"/>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624" name="Rounded Rectangle"/>
            <p:cNvSpPr/>
            <p:nvPr/>
          </p:nvSpPr>
          <p:spPr>
            <a:xfrm>
              <a:off x="15640050" y="5915025"/>
              <a:ext cx="393700" cy="219075"/>
            </a:xfrm>
            <a:prstGeom prst="roundRect">
              <a:avLst>
                <a:gd name="adj" fmla="val 50000"/>
              </a:avLst>
            </a:prstGeom>
            <a:solidFill>
              <a:srgbClr val="CF924C"/>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625" name="Rounded Rectangle"/>
            <p:cNvSpPr/>
            <p:nvPr/>
          </p:nvSpPr>
          <p:spPr>
            <a:xfrm>
              <a:off x="15595600" y="5870575"/>
              <a:ext cx="482600" cy="304800"/>
            </a:xfrm>
            <a:prstGeom prst="roundRect">
              <a:avLst>
                <a:gd name="adj" fmla="val 39065"/>
              </a:avLst>
            </a:prstGeom>
            <a:noFill/>
            <a:ln w="1016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626" name="Rectangle"/>
            <p:cNvSpPr/>
            <p:nvPr/>
          </p:nvSpPr>
          <p:spPr>
            <a:xfrm>
              <a:off x="15728950" y="5956300"/>
              <a:ext cx="260350" cy="133350"/>
            </a:xfrm>
            <a:prstGeom prst="rect">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627" name="Rectangle"/>
            <p:cNvSpPr/>
            <p:nvPr/>
          </p:nvSpPr>
          <p:spPr>
            <a:xfrm>
              <a:off x="15728950" y="5956300"/>
              <a:ext cx="304800" cy="177800"/>
            </a:xfrm>
            <a:prstGeom prst="rect">
              <a:avLst/>
            </a:prstGeom>
            <a:noFill/>
            <a:ln w="635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628" name="Shape"/>
            <p:cNvSpPr/>
            <p:nvPr/>
          </p:nvSpPr>
          <p:spPr>
            <a:xfrm>
              <a:off x="16078200" y="6353175"/>
              <a:ext cx="88900" cy="13017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6849"/>
                  </a:lnTo>
                  <a:lnTo>
                    <a:pt x="21600" y="14224"/>
                  </a:lnTo>
                  <a:lnTo>
                    <a:pt x="10800" y="21600"/>
                  </a:lnTo>
                  <a:lnTo>
                    <a:pt x="0" y="14224"/>
                  </a:lnTo>
                  <a:lnTo>
                    <a:pt x="0" y="0"/>
                  </a:lnTo>
                  <a:lnTo>
                    <a:pt x="10800" y="0"/>
                  </a:lnTo>
                  <a:close/>
                </a:path>
              </a:pathLst>
            </a:custGeom>
            <a:solidFill>
              <a:srgbClr val="CF924C"/>
            </a:solidFill>
            <a:ln w="63500" cap="flat">
              <a:solidFill>
                <a:srgbClr val="CF924C"/>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pic>
          <p:nvPicPr>
            <p:cNvPr id="629" name="image.png" descr="image.png"/>
            <p:cNvPicPr>
              <a:picLocks noChangeAspect="1"/>
            </p:cNvPicPr>
            <p:nvPr/>
          </p:nvPicPr>
          <p:blipFill>
            <a:blip r:embed="rId3"/>
            <a:stretch>
              <a:fillRect/>
            </a:stretch>
          </p:blipFill>
          <p:spPr>
            <a:xfrm>
              <a:off x="15728950" y="5956300"/>
              <a:ext cx="219075" cy="133350"/>
            </a:xfrm>
            <a:prstGeom prst="rect">
              <a:avLst/>
            </a:prstGeom>
            <a:ln w="12700" cap="flat">
              <a:noFill/>
              <a:miter lim="400000"/>
            </a:ln>
            <a:effectLst/>
          </p:spPr>
        </p:pic>
        <p:sp>
          <p:nvSpPr>
            <p:cNvPr id="630" name="Line"/>
            <p:cNvSpPr/>
            <p:nvPr/>
          </p:nvSpPr>
          <p:spPr>
            <a:xfrm>
              <a:off x="16067087" y="6383337"/>
              <a:ext cx="25401" cy="25401"/>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631" name="Rectangle"/>
            <p:cNvSpPr/>
            <p:nvPr/>
          </p:nvSpPr>
          <p:spPr>
            <a:xfrm>
              <a:off x="15684500" y="6134100"/>
              <a:ext cx="304800" cy="85725"/>
            </a:xfrm>
            <a:prstGeom prst="rect">
              <a:avLst/>
            </a:prstGeom>
            <a:solidFill>
              <a:srgbClr val="CF924C"/>
            </a:solidFill>
            <a:ln w="635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632" name="Shape"/>
            <p:cNvSpPr/>
            <p:nvPr/>
          </p:nvSpPr>
          <p:spPr>
            <a:xfrm>
              <a:off x="15640050" y="6219825"/>
              <a:ext cx="393700" cy="88900"/>
            </a:xfrm>
            <a:custGeom>
              <a:avLst/>
              <a:gdLst/>
              <a:ahLst/>
              <a:cxnLst>
                <a:cxn ang="0">
                  <a:pos x="wd2" y="hd2"/>
                </a:cxn>
                <a:cxn ang="5400000">
                  <a:pos x="wd2" y="hd2"/>
                </a:cxn>
                <a:cxn ang="10800000">
                  <a:pos x="wd2" y="hd2"/>
                </a:cxn>
                <a:cxn ang="16200000">
                  <a:pos x="wd2" y="hd2"/>
                </a:cxn>
              </a:cxnLst>
              <a:rect l="0" t="0" r="r" b="b"/>
              <a:pathLst>
                <a:path w="21600" h="21600" extrusionOk="0">
                  <a:moveTo>
                    <a:pt x="2439" y="0"/>
                  </a:moveTo>
                  <a:lnTo>
                    <a:pt x="0" y="21600"/>
                  </a:lnTo>
                  <a:lnTo>
                    <a:pt x="21600" y="21600"/>
                  </a:lnTo>
                  <a:lnTo>
                    <a:pt x="21600" y="0"/>
                  </a:lnTo>
                  <a:lnTo>
                    <a:pt x="2439" y="0"/>
                  </a:lnTo>
                  <a:close/>
                </a:path>
              </a:pathLst>
            </a:custGeom>
            <a:noFill/>
            <a:ln w="63500" cap="flat">
              <a:solidFill>
                <a:srgbClr val="D9AA73"/>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633" name="Line"/>
            <p:cNvSpPr/>
            <p:nvPr/>
          </p:nvSpPr>
          <p:spPr>
            <a:xfrm>
              <a:off x="15684500" y="6264275"/>
              <a:ext cx="44450"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634" name="Line"/>
            <p:cNvSpPr/>
            <p:nvPr/>
          </p:nvSpPr>
          <p:spPr>
            <a:xfrm>
              <a:off x="15728950" y="6219825"/>
              <a:ext cx="260350"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635" name="Line"/>
            <p:cNvSpPr/>
            <p:nvPr/>
          </p:nvSpPr>
          <p:spPr>
            <a:xfrm>
              <a:off x="15684500" y="6264275"/>
              <a:ext cx="21907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636" name="Line"/>
            <p:cNvSpPr/>
            <p:nvPr/>
          </p:nvSpPr>
          <p:spPr>
            <a:xfrm>
              <a:off x="15770225" y="6264275"/>
              <a:ext cx="177800"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637" name="Line"/>
            <p:cNvSpPr/>
            <p:nvPr/>
          </p:nvSpPr>
          <p:spPr>
            <a:xfrm>
              <a:off x="15903575" y="6264275"/>
              <a:ext cx="130175" cy="0"/>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638" name="Rectangle"/>
            <p:cNvSpPr/>
            <p:nvPr/>
          </p:nvSpPr>
          <p:spPr>
            <a:xfrm>
              <a:off x="15814675" y="5915025"/>
              <a:ext cx="88900" cy="130175"/>
            </a:xfrm>
            <a:prstGeom prst="rect">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639" name="Rectangle"/>
            <p:cNvSpPr/>
            <p:nvPr/>
          </p:nvSpPr>
          <p:spPr>
            <a:xfrm>
              <a:off x="15814675" y="5915025"/>
              <a:ext cx="133350" cy="174625"/>
            </a:xfrm>
            <a:prstGeom prst="rect">
              <a:avLst/>
            </a:prstGeom>
            <a:noFill/>
            <a:ln w="63500" cap="flat">
              <a:solidFill>
                <a:srgbClr val="000000"/>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640" name="Line"/>
            <p:cNvSpPr/>
            <p:nvPr/>
          </p:nvSpPr>
          <p:spPr>
            <a:xfrm>
              <a:off x="12309475" y="568325"/>
              <a:ext cx="133350" cy="2190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4383"/>
                  </a:lnTo>
                  <a:lnTo>
                    <a:pt x="21600" y="21600"/>
                  </a:lnTo>
                </a:path>
              </a:pathLst>
            </a:custGeom>
            <a:noFill/>
            <a:ln w="63500" cap="flat">
              <a:solidFill>
                <a:srgbClr val="000000"/>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641" name="Rounded Rectangle"/>
            <p:cNvSpPr/>
            <p:nvPr/>
          </p:nvSpPr>
          <p:spPr>
            <a:xfrm>
              <a:off x="11960225" y="304800"/>
              <a:ext cx="393700" cy="219075"/>
            </a:xfrm>
            <a:prstGeom prst="roundRect">
              <a:avLst>
                <a:gd name="adj" fmla="val 50000"/>
              </a:avLst>
            </a:prstGeom>
            <a:solidFill>
              <a:srgbClr val="CF924C"/>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642" name="Rounded Rectangle"/>
            <p:cNvSpPr/>
            <p:nvPr/>
          </p:nvSpPr>
          <p:spPr>
            <a:xfrm>
              <a:off x="11915775" y="263525"/>
              <a:ext cx="482600" cy="304800"/>
            </a:xfrm>
            <a:prstGeom prst="roundRect">
              <a:avLst>
                <a:gd name="adj" fmla="val 39065"/>
              </a:avLst>
            </a:prstGeom>
            <a:noFill/>
            <a:ln w="1016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643" name="Rectangle"/>
            <p:cNvSpPr/>
            <p:nvPr/>
          </p:nvSpPr>
          <p:spPr>
            <a:xfrm>
              <a:off x="12049125" y="349250"/>
              <a:ext cx="260350" cy="133350"/>
            </a:xfrm>
            <a:prstGeom prst="rect">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644" name="Rectangle"/>
            <p:cNvSpPr/>
            <p:nvPr/>
          </p:nvSpPr>
          <p:spPr>
            <a:xfrm>
              <a:off x="12049125" y="349250"/>
              <a:ext cx="304800" cy="174625"/>
            </a:xfrm>
            <a:prstGeom prst="rect">
              <a:avLst/>
            </a:prstGeom>
            <a:noFill/>
            <a:ln w="635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645" name="Shape"/>
            <p:cNvSpPr/>
            <p:nvPr/>
          </p:nvSpPr>
          <p:spPr>
            <a:xfrm>
              <a:off x="12398375" y="742950"/>
              <a:ext cx="88900" cy="1333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7200"/>
                  </a:lnTo>
                  <a:lnTo>
                    <a:pt x="21600" y="14400"/>
                  </a:lnTo>
                  <a:lnTo>
                    <a:pt x="10800" y="21600"/>
                  </a:lnTo>
                  <a:lnTo>
                    <a:pt x="0" y="14400"/>
                  </a:lnTo>
                  <a:lnTo>
                    <a:pt x="0" y="0"/>
                  </a:lnTo>
                  <a:lnTo>
                    <a:pt x="10800" y="0"/>
                  </a:lnTo>
                  <a:close/>
                </a:path>
              </a:pathLst>
            </a:custGeom>
            <a:solidFill>
              <a:srgbClr val="CF924C"/>
            </a:solidFill>
            <a:ln w="63500" cap="flat">
              <a:solidFill>
                <a:srgbClr val="CF924C"/>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pic>
          <p:nvPicPr>
            <p:cNvPr id="646" name="image.png" descr="image.png"/>
            <p:cNvPicPr>
              <a:picLocks noChangeAspect="1"/>
            </p:cNvPicPr>
            <p:nvPr/>
          </p:nvPicPr>
          <p:blipFill>
            <a:blip r:embed="rId3"/>
            <a:stretch>
              <a:fillRect/>
            </a:stretch>
          </p:blipFill>
          <p:spPr>
            <a:xfrm>
              <a:off x="12049125" y="349250"/>
              <a:ext cx="219075" cy="133350"/>
            </a:xfrm>
            <a:prstGeom prst="rect">
              <a:avLst/>
            </a:prstGeom>
            <a:ln w="12700" cap="flat">
              <a:noFill/>
              <a:miter lim="400000"/>
            </a:ln>
            <a:effectLst/>
          </p:spPr>
        </p:pic>
        <p:sp>
          <p:nvSpPr>
            <p:cNvPr id="647" name="Line"/>
            <p:cNvSpPr/>
            <p:nvPr/>
          </p:nvSpPr>
          <p:spPr>
            <a:xfrm>
              <a:off x="12387262" y="776287"/>
              <a:ext cx="25401" cy="25401"/>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648" name="Rectangle"/>
            <p:cNvSpPr/>
            <p:nvPr/>
          </p:nvSpPr>
          <p:spPr>
            <a:xfrm>
              <a:off x="12004675" y="523875"/>
              <a:ext cx="304800" cy="88900"/>
            </a:xfrm>
            <a:prstGeom prst="rect">
              <a:avLst/>
            </a:prstGeom>
            <a:solidFill>
              <a:srgbClr val="CF924C"/>
            </a:solidFill>
            <a:ln w="635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649" name="Shape"/>
            <p:cNvSpPr/>
            <p:nvPr/>
          </p:nvSpPr>
          <p:spPr>
            <a:xfrm>
              <a:off x="11960225" y="612775"/>
              <a:ext cx="393700" cy="88900"/>
            </a:xfrm>
            <a:custGeom>
              <a:avLst/>
              <a:gdLst/>
              <a:ahLst/>
              <a:cxnLst>
                <a:cxn ang="0">
                  <a:pos x="wd2" y="hd2"/>
                </a:cxn>
                <a:cxn ang="5400000">
                  <a:pos x="wd2" y="hd2"/>
                </a:cxn>
                <a:cxn ang="10800000">
                  <a:pos x="wd2" y="hd2"/>
                </a:cxn>
                <a:cxn ang="16200000">
                  <a:pos x="wd2" y="hd2"/>
                </a:cxn>
              </a:cxnLst>
              <a:rect l="0" t="0" r="r" b="b"/>
              <a:pathLst>
                <a:path w="21600" h="21600" extrusionOk="0">
                  <a:moveTo>
                    <a:pt x="2439" y="0"/>
                  </a:moveTo>
                  <a:lnTo>
                    <a:pt x="0" y="21600"/>
                  </a:lnTo>
                  <a:lnTo>
                    <a:pt x="21600" y="21600"/>
                  </a:lnTo>
                  <a:lnTo>
                    <a:pt x="21600" y="0"/>
                  </a:lnTo>
                  <a:lnTo>
                    <a:pt x="2439" y="0"/>
                  </a:lnTo>
                  <a:close/>
                </a:path>
              </a:pathLst>
            </a:custGeom>
            <a:noFill/>
            <a:ln w="63500" cap="flat">
              <a:solidFill>
                <a:srgbClr val="D9AA73"/>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650" name="Line"/>
            <p:cNvSpPr/>
            <p:nvPr/>
          </p:nvSpPr>
          <p:spPr>
            <a:xfrm>
              <a:off x="12004675" y="657225"/>
              <a:ext cx="44450"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651" name="Line"/>
            <p:cNvSpPr/>
            <p:nvPr/>
          </p:nvSpPr>
          <p:spPr>
            <a:xfrm>
              <a:off x="12049125" y="612775"/>
              <a:ext cx="260350"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652" name="Line"/>
            <p:cNvSpPr/>
            <p:nvPr/>
          </p:nvSpPr>
          <p:spPr>
            <a:xfrm>
              <a:off x="12004675" y="657225"/>
              <a:ext cx="21907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653" name="Line"/>
            <p:cNvSpPr/>
            <p:nvPr/>
          </p:nvSpPr>
          <p:spPr>
            <a:xfrm>
              <a:off x="12090400" y="657224"/>
              <a:ext cx="177800" cy="3176"/>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654" name="Line"/>
            <p:cNvSpPr/>
            <p:nvPr/>
          </p:nvSpPr>
          <p:spPr>
            <a:xfrm>
              <a:off x="12223750" y="657225"/>
              <a:ext cx="130175" cy="0"/>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655" name="Rectangle"/>
            <p:cNvSpPr/>
            <p:nvPr/>
          </p:nvSpPr>
          <p:spPr>
            <a:xfrm>
              <a:off x="12134850" y="304800"/>
              <a:ext cx="88900" cy="133350"/>
            </a:xfrm>
            <a:prstGeom prst="rect">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656" name="Rectangle"/>
            <p:cNvSpPr/>
            <p:nvPr/>
          </p:nvSpPr>
          <p:spPr>
            <a:xfrm>
              <a:off x="12134850" y="304800"/>
              <a:ext cx="133350" cy="177800"/>
            </a:xfrm>
            <a:prstGeom prst="rect">
              <a:avLst/>
            </a:prstGeom>
            <a:noFill/>
            <a:ln w="63500" cap="flat">
              <a:solidFill>
                <a:srgbClr val="000000"/>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657" name="Line"/>
            <p:cNvSpPr/>
            <p:nvPr/>
          </p:nvSpPr>
          <p:spPr>
            <a:xfrm>
              <a:off x="13449300" y="568325"/>
              <a:ext cx="133350" cy="2190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4383"/>
                  </a:lnTo>
                  <a:lnTo>
                    <a:pt x="21600" y="21600"/>
                  </a:lnTo>
                </a:path>
              </a:pathLst>
            </a:custGeom>
            <a:noFill/>
            <a:ln w="63500" cap="flat">
              <a:solidFill>
                <a:srgbClr val="000000"/>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658" name="Rounded Rectangle"/>
            <p:cNvSpPr/>
            <p:nvPr/>
          </p:nvSpPr>
          <p:spPr>
            <a:xfrm>
              <a:off x="13100050" y="304800"/>
              <a:ext cx="393700" cy="219075"/>
            </a:xfrm>
            <a:prstGeom prst="roundRect">
              <a:avLst>
                <a:gd name="adj" fmla="val 50000"/>
              </a:avLst>
            </a:prstGeom>
            <a:solidFill>
              <a:srgbClr val="CF924C"/>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659" name="Rounded Rectangle"/>
            <p:cNvSpPr/>
            <p:nvPr/>
          </p:nvSpPr>
          <p:spPr>
            <a:xfrm>
              <a:off x="13055600" y="263525"/>
              <a:ext cx="482600" cy="304800"/>
            </a:xfrm>
            <a:prstGeom prst="roundRect">
              <a:avLst>
                <a:gd name="adj" fmla="val 39065"/>
              </a:avLst>
            </a:prstGeom>
            <a:noFill/>
            <a:ln w="1016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660" name="Rectangle"/>
            <p:cNvSpPr/>
            <p:nvPr/>
          </p:nvSpPr>
          <p:spPr>
            <a:xfrm>
              <a:off x="13185775" y="349250"/>
              <a:ext cx="263525" cy="133350"/>
            </a:xfrm>
            <a:prstGeom prst="rect">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661" name="Rectangle"/>
            <p:cNvSpPr/>
            <p:nvPr/>
          </p:nvSpPr>
          <p:spPr>
            <a:xfrm>
              <a:off x="13185775" y="349250"/>
              <a:ext cx="307975" cy="174625"/>
            </a:xfrm>
            <a:prstGeom prst="rect">
              <a:avLst/>
            </a:prstGeom>
            <a:noFill/>
            <a:ln w="635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662" name="Shape"/>
            <p:cNvSpPr/>
            <p:nvPr/>
          </p:nvSpPr>
          <p:spPr>
            <a:xfrm>
              <a:off x="13538200" y="742950"/>
              <a:ext cx="85725" cy="133350"/>
            </a:xfrm>
            <a:custGeom>
              <a:avLst/>
              <a:gdLst/>
              <a:ahLst/>
              <a:cxnLst>
                <a:cxn ang="0">
                  <a:pos x="wd2" y="hd2"/>
                </a:cxn>
                <a:cxn ang="5400000">
                  <a:pos x="wd2" y="hd2"/>
                </a:cxn>
                <a:cxn ang="10800000">
                  <a:pos x="wd2" y="hd2"/>
                </a:cxn>
                <a:cxn ang="16200000">
                  <a:pos x="wd2" y="hd2"/>
                </a:cxn>
              </a:cxnLst>
              <a:rect l="0" t="0" r="r" b="b"/>
              <a:pathLst>
                <a:path w="21600" h="21600" extrusionOk="0">
                  <a:moveTo>
                    <a:pt x="11200" y="0"/>
                  </a:moveTo>
                  <a:lnTo>
                    <a:pt x="21600" y="7200"/>
                  </a:lnTo>
                  <a:lnTo>
                    <a:pt x="21600" y="14400"/>
                  </a:lnTo>
                  <a:lnTo>
                    <a:pt x="11200" y="21600"/>
                  </a:lnTo>
                  <a:lnTo>
                    <a:pt x="0" y="14400"/>
                  </a:lnTo>
                  <a:lnTo>
                    <a:pt x="0" y="0"/>
                  </a:lnTo>
                  <a:lnTo>
                    <a:pt x="11200" y="0"/>
                  </a:lnTo>
                  <a:close/>
                </a:path>
              </a:pathLst>
            </a:custGeom>
            <a:solidFill>
              <a:srgbClr val="CF924C"/>
            </a:solidFill>
            <a:ln w="63500" cap="flat">
              <a:solidFill>
                <a:srgbClr val="CF924C"/>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pic>
          <p:nvPicPr>
            <p:cNvPr id="663" name="image.png" descr="image.png"/>
            <p:cNvPicPr>
              <a:picLocks noChangeAspect="1"/>
            </p:cNvPicPr>
            <p:nvPr/>
          </p:nvPicPr>
          <p:blipFill>
            <a:blip r:embed="rId3"/>
            <a:stretch>
              <a:fillRect/>
            </a:stretch>
          </p:blipFill>
          <p:spPr>
            <a:xfrm>
              <a:off x="13185775" y="349250"/>
              <a:ext cx="219075" cy="133350"/>
            </a:xfrm>
            <a:prstGeom prst="rect">
              <a:avLst/>
            </a:prstGeom>
            <a:ln w="12700" cap="flat">
              <a:noFill/>
              <a:miter lim="400000"/>
            </a:ln>
            <a:effectLst/>
          </p:spPr>
        </p:pic>
        <p:sp>
          <p:nvSpPr>
            <p:cNvPr id="664" name="Line"/>
            <p:cNvSpPr/>
            <p:nvPr/>
          </p:nvSpPr>
          <p:spPr>
            <a:xfrm>
              <a:off x="13527087" y="776287"/>
              <a:ext cx="25401" cy="25401"/>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665" name="Rectangle"/>
            <p:cNvSpPr/>
            <p:nvPr/>
          </p:nvSpPr>
          <p:spPr>
            <a:xfrm>
              <a:off x="13144500" y="523875"/>
              <a:ext cx="304800" cy="88900"/>
            </a:xfrm>
            <a:prstGeom prst="rect">
              <a:avLst/>
            </a:prstGeom>
            <a:solidFill>
              <a:srgbClr val="CF924C"/>
            </a:solidFill>
            <a:ln w="63500" cap="flat">
              <a:solidFill>
                <a:srgbClr val="CF924C"/>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666" name="Shape"/>
            <p:cNvSpPr/>
            <p:nvPr/>
          </p:nvSpPr>
          <p:spPr>
            <a:xfrm>
              <a:off x="13100050" y="612775"/>
              <a:ext cx="393700" cy="88900"/>
            </a:xfrm>
            <a:custGeom>
              <a:avLst/>
              <a:gdLst/>
              <a:ahLst/>
              <a:cxnLst>
                <a:cxn ang="0">
                  <a:pos x="wd2" y="hd2"/>
                </a:cxn>
                <a:cxn ang="5400000">
                  <a:pos x="wd2" y="hd2"/>
                </a:cxn>
                <a:cxn ang="10800000">
                  <a:pos x="wd2" y="hd2"/>
                </a:cxn>
                <a:cxn ang="16200000">
                  <a:pos x="wd2" y="hd2"/>
                </a:cxn>
              </a:cxnLst>
              <a:rect l="0" t="0" r="r" b="b"/>
              <a:pathLst>
                <a:path w="21600" h="21600" extrusionOk="0">
                  <a:moveTo>
                    <a:pt x="2439" y="0"/>
                  </a:moveTo>
                  <a:lnTo>
                    <a:pt x="0" y="21600"/>
                  </a:lnTo>
                  <a:lnTo>
                    <a:pt x="21600" y="21600"/>
                  </a:lnTo>
                  <a:lnTo>
                    <a:pt x="21600" y="0"/>
                  </a:lnTo>
                  <a:lnTo>
                    <a:pt x="2439" y="0"/>
                  </a:lnTo>
                  <a:close/>
                </a:path>
              </a:pathLst>
            </a:custGeom>
            <a:noFill/>
            <a:ln w="63500" cap="flat">
              <a:solidFill>
                <a:srgbClr val="D9AA73"/>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667" name="Line"/>
            <p:cNvSpPr/>
            <p:nvPr/>
          </p:nvSpPr>
          <p:spPr>
            <a:xfrm>
              <a:off x="13144500" y="657225"/>
              <a:ext cx="4127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668" name="Line"/>
            <p:cNvSpPr/>
            <p:nvPr/>
          </p:nvSpPr>
          <p:spPr>
            <a:xfrm>
              <a:off x="13185775" y="612775"/>
              <a:ext cx="263526"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669" name="Line"/>
            <p:cNvSpPr/>
            <p:nvPr/>
          </p:nvSpPr>
          <p:spPr>
            <a:xfrm>
              <a:off x="13144500" y="657225"/>
              <a:ext cx="219075" cy="3175"/>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670" name="Line"/>
            <p:cNvSpPr/>
            <p:nvPr/>
          </p:nvSpPr>
          <p:spPr>
            <a:xfrm>
              <a:off x="13230225" y="657224"/>
              <a:ext cx="174625" cy="3176"/>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671" name="Line"/>
            <p:cNvSpPr/>
            <p:nvPr/>
          </p:nvSpPr>
          <p:spPr>
            <a:xfrm>
              <a:off x="13363575" y="657225"/>
              <a:ext cx="130175" cy="0"/>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672" name="Rectangle"/>
            <p:cNvSpPr/>
            <p:nvPr/>
          </p:nvSpPr>
          <p:spPr>
            <a:xfrm>
              <a:off x="13274675" y="304800"/>
              <a:ext cx="88900" cy="133350"/>
            </a:xfrm>
            <a:prstGeom prst="rect">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673" name="Rectangle"/>
            <p:cNvSpPr/>
            <p:nvPr/>
          </p:nvSpPr>
          <p:spPr>
            <a:xfrm>
              <a:off x="13274675" y="304800"/>
              <a:ext cx="130175" cy="177800"/>
            </a:xfrm>
            <a:prstGeom prst="rect">
              <a:avLst/>
            </a:prstGeom>
            <a:noFill/>
            <a:ln w="63500" cap="flat">
              <a:solidFill>
                <a:srgbClr val="000000"/>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674" name="network link:"/>
            <p:cNvSpPr txBox="1"/>
            <p:nvPr/>
          </p:nvSpPr>
          <p:spPr>
            <a:xfrm>
              <a:off x="2101130" y="7838541"/>
              <a:ext cx="1988990" cy="39476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2800">
                  <a:latin typeface="Arial"/>
                  <a:ea typeface="Arial"/>
                  <a:cs typeface="Arial"/>
                  <a:sym typeface="Arial"/>
                </a:defRPr>
              </a:lvl1pPr>
            </a:lstStyle>
            <a:p>
              <a:r>
                <a:t>network link:</a:t>
              </a:r>
            </a:p>
          </p:txBody>
        </p:sp>
        <p:sp>
          <p:nvSpPr>
            <p:cNvPr id="675" name="Rectangle"/>
            <p:cNvSpPr/>
            <p:nvPr/>
          </p:nvSpPr>
          <p:spPr>
            <a:xfrm>
              <a:off x="5168900" y="8147050"/>
              <a:ext cx="790575" cy="88900"/>
            </a:xfrm>
            <a:prstGeom prst="rect">
              <a:avLst/>
            </a:prstGeom>
            <a:solidFill>
              <a:srgbClr val="FFDC99"/>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676" name="Rectangle"/>
            <p:cNvSpPr/>
            <p:nvPr/>
          </p:nvSpPr>
          <p:spPr>
            <a:xfrm>
              <a:off x="5168900" y="8147050"/>
              <a:ext cx="835025" cy="133350"/>
            </a:xfrm>
            <a:prstGeom prst="rect">
              <a:avLst/>
            </a:prstGeom>
            <a:noFill/>
            <a:ln w="63500" cap="flat">
              <a:solidFill>
                <a:srgbClr val="FFDC99"/>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677" name="Shape"/>
            <p:cNvSpPr/>
            <p:nvPr/>
          </p:nvSpPr>
          <p:spPr>
            <a:xfrm>
              <a:off x="8718550" y="3022600"/>
              <a:ext cx="219075" cy="263525"/>
            </a:xfrm>
            <a:custGeom>
              <a:avLst/>
              <a:gdLst/>
              <a:ahLst/>
              <a:cxnLst>
                <a:cxn ang="0">
                  <a:pos x="wd2" y="hd2"/>
                </a:cxn>
                <a:cxn ang="5400000">
                  <a:pos x="wd2" y="hd2"/>
                </a:cxn>
                <a:cxn ang="10800000">
                  <a:pos x="wd2" y="hd2"/>
                </a:cxn>
                <a:cxn ang="16200000">
                  <a:pos x="wd2" y="hd2"/>
                </a:cxn>
              </a:cxnLst>
              <a:rect l="0" t="0" r="r" b="b"/>
              <a:pathLst>
                <a:path w="21600" h="21600" extrusionOk="0">
                  <a:moveTo>
                    <a:pt x="8765" y="17957"/>
                  </a:moveTo>
                  <a:lnTo>
                    <a:pt x="0" y="21600"/>
                  </a:lnTo>
                  <a:lnTo>
                    <a:pt x="0" y="0"/>
                  </a:lnTo>
                  <a:lnTo>
                    <a:pt x="21600" y="14313"/>
                  </a:lnTo>
                  <a:lnTo>
                    <a:pt x="8765" y="17957"/>
                  </a:lnTo>
                  <a:close/>
                </a:path>
              </a:pathLst>
            </a:custGeom>
            <a:solidFill>
              <a:srgbClr val="000000"/>
            </a:solidFill>
            <a:ln w="63500" cap="flat">
              <a:solidFill>
                <a:srgbClr val="000000"/>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678" name="Line"/>
            <p:cNvSpPr/>
            <p:nvPr/>
          </p:nvSpPr>
          <p:spPr>
            <a:xfrm flipH="1" flipV="1">
              <a:off x="8807450" y="3241674"/>
              <a:ext cx="349250" cy="831851"/>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679" name="Shape"/>
            <p:cNvSpPr/>
            <p:nvPr/>
          </p:nvSpPr>
          <p:spPr>
            <a:xfrm>
              <a:off x="9769475" y="5213350"/>
              <a:ext cx="219075" cy="263525"/>
            </a:xfrm>
            <a:custGeom>
              <a:avLst/>
              <a:gdLst/>
              <a:ahLst/>
              <a:cxnLst>
                <a:cxn ang="0">
                  <a:pos x="wd2" y="hd2"/>
                </a:cxn>
                <a:cxn ang="5400000">
                  <a:pos x="wd2" y="hd2"/>
                </a:cxn>
                <a:cxn ang="10800000">
                  <a:pos x="wd2" y="hd2"/>
                </a:cxn>
                <a:cxn ang="16200000">
                  <a:pos x="wd2" y="hd2"/>
                </a:cxn>
              </a:cxnLst>
              <a:rect l="0" t="0" r="r" b="b"/>
              <a:pathLst>
                <a:path w="21600" h="21600" extrusionOk="0">
                  <a:moveTo>
                    <a:pt x="13148" y="7027"/>
                  </a:moveTo>
                  <a:lnTo>
                    <a:pt x="21600" y="0"/>
                  </a:lnTo>
                  <a:lnTo>
                    <a:pt x="21600" y="21600"/>
                  </a:lnTo>
                  <a:lnTo>
                    <a:pt x="0" y="10670"/>
                  </a:lnTo>
                  <a:lnTo>
                    <a:pt x="13148" y="7027"/>
                  </a:lnTo>
                  <a:close/>
                </a:path>
              </a:pathLst>
            </a:custGeom>
            <a:solidFill>
              <a:srgbClr val="000000"/>
            </a:solidFill>
            <a:ln w="63500" cap="flat">
              <a:solidFill>
                <a:srgbClr val="000000"/>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680" name="Line"/>
            <p:cNvSpPr/>
            <p:nvPr/>
          </p:nvSpPr>
          <p:spPr>
            <a:xfrm>
              <a:off x="9464675" y="4686299"/>
              <a:ext cx="393701" cy="571502"/>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681" name="Shape"/>
            <p:cNvSpPr/>
            <p:nvPr/>
          </p:nvSpPr>
          <p:spPr>
            <a:xfrm>
              <a:off x="7972425" y="5080000"/>
              <a:ext cx="219075" cy="219075"/>
            </a:xfrm>
            <a:custGeom>
              <a:avLst/>
              <a:gdLst/>
              <a:ahLst/>
              <a:cxnLst>
                <a:cxn ang="0">
                  <a:pos x="wd2" y="hd2"/>
                </a:cxn>
                <a:cxn ang="5400000">
                  <a:pos x="wd2" y="hd2"/>
                </a:cxn>
                <a:cxn ang="10800000">
                  <a:pos x="wd2" y="hd2"/>
                </a:cxn>
                <a:cxn ang="16200000">
                  <a:pos x="wd2" y="hd2"/>
                </a:cxn>
              </a:cxnLst>
              <a:rect l="0" t="0" r="r" b="b"/>
              <a:pathLst>
                <a:path w="21600" h="21600" extrusionOk="0">
                  <a:moveTo>
                    <a:pt x="13148" y="8765"/>
                  </a:moveTo>
                  <a:lnTo>
                    <a:pt x="21600" y="17530"/>
                  </a:lnTo>
                  <a:lnTo>
                    <a:pt x="0" y="21600"/>
                  </a:lnTo>
                  <a:lnTo>
                    <a:pt x="8765" y="0"/>
                  </a:lnTo>
                  <a:lnTo>
                    <a:pt x="13148" y="8765"/>
                  </a:lnTo>
                  <a:close/>
                </a:path>
              </a:pathLst>
            </a:custGeom>
            <a:solidFill>
              <a:srgbClr val="000000"/>
            </a:solidFill>
            <a:ln w="63500" cap="flat">
              <a:solidFill>
                <a:srgbClr val="000000"/>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682" name="Line"/>
            <p:cNvSpPr/>
            <p:nvPr/>
          </p:nvSpPr>
          <p:spPr>
            <a:xfrm flipH="1">
              <a:off x="8150225" y="4641849"/>
              <a:ext cx="568325" cy="482602"/>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683" name="Shape"/>
            <p:cNvSpPr/>
            <p:nvPr/>
          </p:nvSpPr>
          <p:spPr>
            <a:xfrm>
              <a:off x="7315200" y="5168900"/>
              <a:ext cx="219075" cy="263525"/>
            </a:xfrm>
            <a:custGeom>
              <a:avLst/>
              <a:gdLst/>
              <a:ahLst/>
              <a:cxnLst>
                <a:cxn ang="0">
                  <a:pos x="wd2" y="hd2"/>
                </a:cxn>
                <a:cxn ang="5400000">
                  <a:pos x="wd2" y="hd2"/>
                </a:cxn>
                <a:cxn ang="10800000">
                  <a:pos x="wd2" y="hd2"/>
                </a:cxn>
                <a:cxn ang="16200000">
                  <a:pos x="wd2" y="hd2"/>
                </a:cxn>
              </a:cxnLst>
              <a:rect l="0" t="0" r="r" b="b"/>
              <a:pathLst>
                <a:path w="21600" h="21600" extrusionOk="0">
                  <a:moveTo>
                    <a:pt x="13148" y="14313"/>
                  </a:moveTo>
                  <a:lnTo>
                    <a:pt x="0" y="10670"/>
                  </a:lnTo>
                  <a:lnTo>
                    <a:pt x="21600" y="0"/>
                  </a:lnTo>
                  <a:lnTo>
                    <a:pt x="21600" y="21600"/>
                  </a:lnTo>
                  <a:lnTo>
                    <a:pt x="13148" y="14313"/>
                  </a:lnTo>
                  <a:close/>
                </a:path>
              </a:pathLst>
            </a:custGeom>
            <a:solidFill>
              <a:srgbClr val="000000"/>
            </a:solidFill>
            <a:ln w="63500" cap="flat">
              <a:solidFill>
                <a:srgbClr val="000000"/>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684" name="Line"/>
            <p:cNvSpPr/>
            <p:nvPr/>
          </p:nvSpPr>
          <p:spPr>
            <a:xfrm flipV="1">
              <a:off x="7054850" y="5387974"/>
              <a:ext cx="349250" cy="701677"/>
            </a:xfrm>
            <a:prstGeom prst="line">
              <a:avLst/>
            </a:prstGeom>
            <a:noFill/>
            <a:ln w="63500" cap="flat">
              <a:solidFill>
                <a:srgbClr val="000000"/>
              </a:solidFill>
              <a:prstDash val="solid"/>
              <a:round/>
            </a:ln>
            <a:effectLst/>
          </p:spPr>
          <p:txBody>
            <a:bodyPr wrap="square" lIns="50800" tIns="50800" rIns="50800" bIns="50800" numCol="1" anchor="ctr">
              <a:noAutofit/>
            </a:bodyPr>
            <a:lstStyle/>
            <a:p>
              <a:endParaRPr/>
            </a:p>
          </p:txBody>
        </p:sp>
        <p:sp>
          <p:nvSpPr>
            <p:cNvPr id="685" name="☎"/>
            <p:cNvSpPr txBox="1"/>
            <p:nvPr/>
          </p:nvSpPr>
          <p:spPr>
            <a:xfrm>
              <a:off x="5720469" y="1244599"/>
              <a:ext cx="268462" cy="355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2800">
                  <a:latin typeface="Zapf Dingbats"/>
                  <a:ea typeface="Zapf Dingbats"/>
                  <a:cs typeface="Zapf Dingbats"/>
                  <a:sym typeface="Zapf Dingbats"/>
                </a:defRPr>
              </a:lvl1pPr>
            </a:lstStyle>
            <a:p>
              <a:r>
                <a:t>☎</a:t>
              </a:r>
            </a:p>
          </p:txBody>
        </p:sp>
        <p:sp>
          <p:nvSpPr>
            <p:cNvPr id="686" name="☎"/>
            <p:cNvSpPr txBox="1"/>
            <p:nvPr/>
          </p:nvSpPr>
          <p:spPr>
            <a:xfrm>
              <a:off x="672219" y="2581274"/>
              <a:ext cx="268462" cy="355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2800">
                  <a:latin typeface="Zapf Dingbats"/>
                  <a:ea typeface="Zapf Dingbats"/>
                  <a:cs typeface="Zapf Dingbats"/>
                  <a:sym typeface="Zapf Dingbats"/>
                </a:defRPr>
              </a:lvl1pPr>
            </a:lstStyle>
            <a:p>
              <a:r>
                <a:t>☎</a:t>
              </a:r>
            </a:p>
          </p:txBody>
        </p:sp>
        <p:sp>
          <p:nvSpPr>
            <p:cNvPr id="687" name="☎"/>
            <p:cNvSpPr txBox="1"/>
            <p:nvPr/>
          </p:nvSpPr>
          <p:spPr>
            <a:xfrm>
              <a:off x="342019" y="1882774"/>
              <a:ext cx="268462" cy="355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2800">
                  <a:latin typeface="Zapf Dingbats"/>
                  <a:ea typeface="Zapf Dingbats"/>
                  <a:cs typeface="Zapf Dingbats"/>
                  <a:sym typeface="Zapf Dingbats"/>
                </a:defRPr>
              </a:lvl1pPr>
            </a:lstStyle>
            <a:p>
              <a:r>
                <a:t>☎</a:t>
              </a:r>
            </a:p>
          </p:txBody>
        </p:sp>
      </p:gr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 name="2.4.2  WEB SERVERS AND WEB BROWSERS"/>
          <p:cNvSpPr txBox="1">
            <a:spLocks noGrp="1"/>
          </p:cNvSpPr>
          <p:nvPr>
            <p:ph type="title" idx="4294967295"/>
          </p:nvPr>
        </p:nvSpPr>
        <p:spPr>
          <a:xfrm>
            <a:off x="1206500" y="1079500"/>
            <a:ext cx="10477500" cy="1435100"/>
          </a:xfrm>
          <a:prstGeom prst="rect">
            <a:avLst/>
          </a:prstGeom>
        </p:spPr>
        <p:txBody>
          <a:bodyPr/>
          <a:lstStyle>
            <a:lvl1pPr defTabSz="1365469">
              <a:defRPr sz="4760" spc="-95"/>
            </a:lvl1pPr>
          </a:lstStyle>
          <a:p>
            <a:r>
              <a:t>2.4.2  WEB SERVERS AND WEB BROWSERS</a:t>
            </a:r>
          </a:p>
        </p:txBody>
      </p:sp>
      <p:grpSp>
        <p:nvGrpSpPr>
          <p:cNvPr id="791" name="Group"/>
          <p:cNvGrpSpPr/>
          <p:nvPr/>
        </p:nvGrpSpPr>
        <p:grpSpPr>
          <a:xfrm>
            <a:off x="3810000" y="3505200"/>
            <a:ext cx="14890750" cy="9023350"/>
            <a:chOff x="1338014" y="240586"/>
            <a:chExt cx="14890750" cy="9023350"/>
          </a:xfrm>
        </p:grpSpPr>
        <p:sp>
          <p:nvSpPr>
            <p:cNvPr id="698" name="Line"/>
            <p:cNvSpPr/>
            <p:nvPr/>
          </p:nvSpPr>
          <p:spPr>
            <a:xfrm flipH="1">
              <a:off x="13758614" y="1183561"/>
              <a:ext cx="479426" cy="425451"/>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699" name="Line"/>
            <p:cNvSpPr/>
            <p:nvPr/>
          </p:nvSpPr>
          <p:spPr>
            <a:xfrm flipH="1" flipV="1">
              <a:off x="14396789" y="3123486"/>
              <a:ext cx="796926" cy="60326"/>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00" name="Line"/>
            <p:cNvSpPr/>
            <p:nvPr/>
          </p:nvSpPr>
          <p:spPr>
            <a:xfrm flipH="1" flipV="1">
              <a:off x="13917364" y="4818936"/>
              <a:ext cx="904876" cy="485776"/>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01" name="Line"/>
            <p:cNvSpPr/>
            <p:nvPr/>
          </p:nvSpPr>
          <p:spPr>
            <a:xfrm flipH="1" flipV="1">
              <a:off x="6643439" y="1002586"/>
              <a:ext cx="1489076" cy="787401"/>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02" name="Line"/>
            <p:cNvSpPr/>
            <p:nvPr/>
          </p:nvSpPr>
          <p:spPr>
            <a:xfrm flipH="1">
              <a:off x="5900489" y="3425111"/>
              <a:ext cx="1593851" cy="120651"/>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03" name="Line"/>
            <p:cNvSpPr/>
            <p:nvPr/>
          </p:nvSpPr>
          <p:spPr>
            <a:xfrm flipH="1">
              <a:off x="6538664" y="4879261"/>
              <a:ext cx="1536701" cy="244476"/>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04" name="Shape"/>
            <p:cNvSpPr/>
            <p:nvPr/>
          </p:nvSpPr>
          <p:spPr>
            <a:xfrm>
              <a:off x="7494339" y="821611"/>
              <a:ext cx="6902451" cy="4540251"/>
            </a:xfrm>
            <a:custGeom>
              <a:avLst/>
              <a:gdLst/>
              <a:ahLst/>
              <a:cxnLst>
                <a:cxn ang="0">
                  <a:pos x="wd2" y="hd2"/>
                </a:cxn>
                <a:cxn ang="5400000">
                  <a:pos x="wd2" y="hd2"/>
                </a:cxn>
                <a:cxn ang="10800000">
                  <a:pos x="wd2" y="hd2"/>
                </a:cxn>
                <a:cxn ang="16200000">
                  <a:pos x="wd2" y="hd2"/>
                </a:cxn>
              </a:cxnLst>
              <a:rect l="0" t="0" r="r" b="b"/>
              <a:pathLst>
                <a:path w="21600" h="21600" extrusionOk="0">
                  <a:moveTo>
                    <a:pt x="497" y="4886"/>
                  </a:moveTo>
                  <a:lnTo>
                    <a:pt x="993" y="3744"/>
                  </a:lnTo>
                  <a:lnTo>
                    <a:pt x="2159" y="2302"/>
                  </a:lnTo>
                  <a:lnTo>
                    <a:pt x="3325" y="1441"/>
                  </a:lnTo>
                  <a:lnTo>
                    <a:pt x="6315" y="1441"/>
                  </a:lnTo>
                  <a:lnTo>
                    <a:pt x="9639" y="2004"/>
                  </a:lnTo>
                  <a:lnTo>
                    <a:pt x="11292" y="2004"/>
                  </a:lnTo>
                  <a:lnTo>
                    <a:pt x="12954" y="281"/>
                  </a:lnTo>
                  <a:lnTo>
                    <a:pt x="14120" y="0"/>
                  </a:lnTo>
                  <a:lnTo>
                    <a:pt x="15447" y="0"/>
                  </a:lnTo>
                  <a:lnTo>
                    <a:pt x="16451" y="281"/>
                  </a:lnTo>
                  <a:lnTo>
                    <a:pt x="17282" y="861"/>
                  </a:lnTo>
                  <a:lnTo>
                    <a:pt x="17941" y="1441"/>
                  </a:lnTo>
                  <a:lnTo>
                    <a:pt x="18772" y="2004"/>
                  </a:lnTo>
                  <a:lnTo>
                    <a:pt x="19938" y="3744"/>
                  </a:lnTo>
                  <a:lnTo>
                    <a:pt x="20597" y="5185"/>
                  </a:lnTo>
                  <a:lnTo>
                    <a:pt x="21103" y="6907"/>
                  </a:lnTo>
                  <a:lnTo>
                    <a:pt x="21428" y="10651"/>
                  </a:lnTo>
                  <a:lnTo>
                    <a:pt x="21600" y="12953"/>
                  </a:lnTo>
                  <a:lnTo>
                    <a:pt x="21266" y="15255"/>
                  </a:lnTo>
                  <a:lnTo>
                    <a:pt x="20769" y="18718"/>
                  </a:lnTo>
                  <a:lnTo>
                    <a:pt x="19603" y="20458"/>
                  </a:lnTo>
                  <a:lnTo>
                    <a:pt x="18103" y="21600"/>
                  </a:lnTo>
                  <a:lnTo>
                    <a:pt x="16451" y="21020"/>
                  </a:lnTo>
                  <a:lnTo>
                    <a:pt x="14951" y="20739"/>
                  </a:lnTo>
                  <a:lnTo>
                    <a:pt x="13623" y="20159"/>
                  </a:lnTo>
                  <a:lnTo>
                    <a:pt x="12123" y="19878"/>
                  </a:lnTo>
                  <a:lnTo>
                    <a:pt x="9305" y="19878"/>
                  </a:lnTo>
                  <a:lnTo>
                    <a:pt x="8301" y="20159"/>
                  </a:lnTo>
                  <a:lnTo>
                    <a:pt x="7146" y="20458"/>
                  </a:lnTo>
                  <a:lnTo>
                    <a:pt x="6142" y="20739"/>
                  </a:lnTo>
                  <a:lnTo>
                    <a:pt x="5149" y="21020"/>
                  </a:lnTo>
                  <a:lnTo>
                    <a:pt x="4156" y="21020"/>
                  </a:lnTo>
                  <a:lnTo>
                    <a:pt x="3152" y="20739"/>
                  </a:lnTo>
                  <a:lnTo>
                    <a:pt x="2493" y="20458"/>
                  </a:lnTo>
                  <a:lnTo>
                    <a:pt x="1824" y="19579"/>
                  </a:lnTo>
                  <a:lnTo>
                    <a:pt x="1490" y="19298"/>
                  </a:lnTo>
                  <a:lnTo>
                    <a:pt x="1328" y="18718"/>
                  </a:lnTo>
                  <a:lnTo>
                    <a:pt x="831" y="16697"/>
                  </a:lnTo>
                  <a:lnTo>
                    <a:pt x="334" y="14394"/>
                  </a:lnTo>
                  <a:lnTo>
                    <a:pt x="162" y="12391"/>
                  </a:lnTo>
                  <a:lnTo>
                    <a:pt x="0" y="10651"/>
                  </a:lnTo>
                  <a:lnTo>
                    <a:pt x="162" y="8348"/>
                  </a:lnTo>
                  <a:lnTo>
                    <a:pt x="334" y="6327"/>
                  </a:lnTo>
                  <a:lnTo>
                    <a:pt x="497" y="4886"/>
                  </a:lnTo>
                  <a:close/>
                </a:path>
              </a:pathLst>
            </a:custGeom>
            <a:solidFill>
              <a:srgbClr val="FFDC99"/>
            </a:solidFill>
            <a:ln w="50800" cap="flat">
              <a:solidFill>
                <a:srgbClr val="FFDC99"/>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705" name="Internet"/>
            <p:cNvSpPr/>
            <p:nvPr/>
          </p:nvSpPr>
          <p:spPr>
            <a:xfrm>
              <a:off x="10228014" y="3088561"/>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3400">
                  <a:latin typeface="Arial"/>
                  <a:ea typeface="Arial"/>
                  <a:cs typeface="Arial"/>
                  <a:sym typeface="Arial"/>
                </a:defRPr>
              </a:lvl1pPr>
            </a:lstStyle>
            <a:p>
              <a:r>
                <a:t>Internet</a:t>
              </a:r>
            </a:p>
          </p:txBody>
        </p:sp>
        <p:sp>
          <p:nvSpPr>
            <p:cNvPr id="706" name="Browsers"/>
            <p:cNvSpPr/>
            <p:nvPr/>
          </p:nvSpPr>
          <p:spPr>
            <a:xfrm>
              <a:off x="14958764" y="1755061"/>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3400">
                  <a:latin typeface="Arial"/>
                  <a:ea typeface="Arial"/>
                  <a:cs typeface="Arial"/>
                  <a:sym typeface="Arial"/>
                </a:defRPr>
              </a:lvl1pPr>
            </a:lstStyle>
            <a:p>
              <a:r>
                <a:t>Browsers</a:t>
              </a:r>
            </a:p>
          </p:txBody>
        </p:sp>
        <p:sp>
          <p:nvSpPr>
            <p:cNvPr id="707" name="Rectangle"/>
            <p:cNvSpPr/>
            <p:nvPr/>
          </p:nvSpPr>
          <p:spPr>
            <a:xfrm>
              <a:off x="6217989" y="456486"/>
              <a:ext cx="638176" cy="847726"/>
            </a:xfrm>
            <a:prstGeom prst="rect">
              <a:avLst/>
            </a:prstGeom>
            <a:solidFill>
              <a:srgbClr val="D9AA73"/>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708" name="Rectangle"/>
            <p:cNvSpPr/>
            <p:nvPr/>
          </p:nvSpPr>
          <p:spPr>
            <a:xfrm>
              <a:off x="6217989" y="456486"/>
              <a:ext cx="692151" cy="908051"/>
            </a:xfrm>
            <a:prstGeom prst="rect">
              <a:avLst/>
            </a:prstGeom>
            <a:noFill/>
            <a:ln w="50800" cap="flat">
              <a:solidFill>
                <a:srgbClr val="D9AA73"/>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709" name="Web servers"/>
            <p:cNvSpPr/>
            <p:nvPr/>
          </p:nvSpPr>
          <p:spPr>
            <a:xfrm>
              <a:off x="4582864" y="1999536"/>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3400">
                  <a:latin typeface="Arial"/>
                  <a:ea typeface="Arial"/>
                  <a:cs typeface="Arial"/>
                  <a:sym typeface="Arial"/>
                </a:defRPr>
              </a:lvl1pPr>
            </a:lstStyle>
            <a:p>
              <a:r>
                <a:t>Web servers</a:t>
              </a:r>
            </a:p>
          </p:txBody>
        </p:sp>
        <p:sp>
          <p:nvSpPr>
            <p:cNvPr id="710" name="www.google.com"/>
            <p:cNvSpPr/>
            <p:nvPr/>
          </p:nvSpPr>
          <p:spPr>
            <a:xfrm>
              <a:off x="2839789" y="605711"/>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3400">
                  <a:latin typeface="Arial"/>
                  <a:ea typeface="Arial"/>
                  <a:cs typeface="Arial"/>
                  <a:sym typeface="Arial"/>
                </a:defRPr>
              </a:lvl1pPr>
            </a:lstStyle>
            <a:p>
              <a:r>
                <a:t>www.google.com</a:t>
              </a:r>
            </a:p>
          </p:txBody>
        </p:sp>
        <p:sp>
          <p:nvSpPr>
            <p:cNvPr id="711" name="www.uu.se"/>
            <p:cNvSpPr/>
            <p:nvPr/>
          </p:nvSpPr>
          <p:spPr>
            <a:xfrm>
              <a:off x="2404814" y="3288586"/>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3400">
                  <a:latin typeface="Arial"/>
                  <a:ea typeface="Arial"/>
                  <a:cs typeface="Arial"/>
                  <a:sym typeface="Arial"/>
                </a:defRPr>
              </a:lvl1pPr>
            </a:lstStyle>
            <a:p>
              <a:r>
                <a:t>www.uu.se</a:t>
              </a:r>
            </a:p>
          </p:txBody>
        </p:sp>
        <p:sp>
          <p:nvSpPr>
            <p:cNvPr id="712" name="www.w3c.org"/>
            <p:cNvSpPr/>
            <p:nvPr/>
          </p:nvSpPr>
          <p:spPr>
            <a:xfrm>
              <a:off x="3322389" y="4904661"/>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3400">
                  <a:latin typeface="Arial"/>
                  <a:ea typeface="Arial"/>
                  <a:cs typeface="Arial"/>
                  <a:sym typeface="Arial"/>
                </a:defRPr>
              </a:lvl1pPr>
            </a:lstStyle>
            <a:p>
              <a:r>
                <a:t>www.w3c.org</a:t>
              </a:r>
            </a:p>
          </p:txBody>
        </p:sp>
        <p:sp>
          <p:nvSpPr>
            <p:cNvPr id="713" name="Line"/>
            <p:cNvSpPr/>
            <p:nvPr/>
          </p:nvSpPr>
          <p:spPr>
            <a:xfrm flipH="1">
              <a:off x="6271964" y="5666661"/>
              <a:ext cx="158751" cy="908051"/>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14" name="Protocols"/>
            <p:cNvSpPr/>
            <p:nvPr/>
          </p:nvSpPr>
          <p:spPr>
            <a:xfrm>
              <a:off x="5360739" y="6600111"/>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3400">
                  <a:latin typeface="Arial"/>
                  <a:ea typeface="Arial"/>
                  <a:cs typeface="Arial"/>
                  <a:sym typeface="Arial"/>
                </a:defRPr>
              </a:lvl1pPr>
            </a:lstStyle>
            <a:p>
              <a:r>
                <a:t>Protocols</a:t>
              </a:r>
            </a:p>
          </p:txBody>
        </p:sp>
        <p:sp>
          <p:nvSpPr>
            <p:cNvPr id="715" name="Line"/>
            <p:cNvSpPr/>
            <p:nvPr/>
          </p:nvSpPr>
          <p:spPr>
            <a:xfrm flipH="1">
              <a:off x="5262314" y="7060486"/>
              <a:ext cx="955676" cy="847726"/>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16" name="Activity.html"/>
            <p:cNvSpPr/>
            <p:nvPr/>
          </p:nvSpPr>
          <p:spPr>
            <a:xfrm>
              <a:off x="3922464" y="7993936"/>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3400">
                  <a:latin typeface="Arial"/>
                  <a:ea typeface="Arial"/>
                  <a:cs typeface="Arial"/>
                  <a:sym typeface="Arial"/>
                </a:defRPr>
              </a:lvl1pPr>
            </a:lstStyle>
            <a:p>
              <a:r>
                <a:t>Activity.html</a:t>
              </a:r>
            </a:p>
          </p:txBody>
        </p:sp>
        <p:sp>
          <p:nvSpPr>
            <p:cNvPr id="717" name="http://www.w3c.org/Protocols/Activity.html"/>
            <p:cNvSpPr/>
            <p:nvPr/>
          </p:nvSpPr>
          <p:spPr>
            <a:xfrm>
              <a:off x="10418514" y="6057186"/>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3400">
                  <a:latin typeface="Arial"/>
                  <a:ea typeface="Arial"/>
                  <a:cs typeface="Arial"/>
                  <a:sym typeface="Arial"/>
                </a:defRPr>
              </a:lvl1pPr>
            </a:lstStyle>
            <a:p>
              <a:r>
                <a:t>http://www.w3c.org/Protocols/Activity.html</a:t>
              </a:r>
            </a:p>
          </p:txBody>
        </p:sp>
        <p:sp>
          <p:nvSpPr>
            <p:cNvPr id="718" name="http://www.google.comlsearch?q=lyu"/>
            <p:cNvSpPr/>
            <p:nvPr/>
          </p:nvSpPr>
          <p:spPr>
            <a:xfrm>
              <a:off x="10434389" y="240586"/>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3400">
                  <a:latin typeface="Arial"/>
                  <a:ea typeface="Arial"/>
                  <a:cs typeface="Arial"/>
                  <a:sym typeface="Arial"/>
                </a:defRPr>
              </a:lvl1pPr>
            </a:lstStyle>
            <a:p>
              <a:r>
                <a:t>http://www.google.comlsearch?q=lyu</a:t>
              </a:r>
            </a:p>
          </p:txBody>
        </p:sp>
        <p:sp>
          <p:nvSpPr>
            <p:cNvPr id="719" name="http://www.uu.se/"/>
            <p:cNvSpPr/>
            <p:nvPr/>
          </p:nvSpPr>
          <p:spPr>
            <a:xfrm>
              <a:off x="13682414" y="3898186"/>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3400">
                  <a:latin typeface="Arial"/>
                  <a:ea typeface="Arial"/>
                  <a:cs typeface="Arial"/>
                  <a:sym typeface="Arial"/>
                </a:defRPr>
              </a:lvl1pPr>
            </a:lstStyle>
            <a:p>
              <a:r>
                <a:t>http://www.uu.se/</a:t>
              </a:r>
            </a:p>
          </p:txBody>
        </p:sp>
        <p:sp>
          <p:nvSpPr>
            <p:cNvPr id="720" name="Line"/>
            <p:cNvSpPr/>
            <p:nvPr/>
          </p:nvSpPr>
          <p:spPr>
            <a:xfrm flipH="1">
              <a:off x="6430714" y="5606336"/>
              <a:ext cx="50801" cy="1"/>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21" name="Line"/>
            <p:cNvSpPr/>
            <p:nvPr/>
          </p:nvSpPr>
          <p:spPr>
            <a:xfrm flipH="1">
              <a:off x="6164014" y="5787311"/>
              <a:ext cx="107951" cy="3176"/>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22" name="Line"/>
            <p:cNvSpPr/>
            <p:nvPr/>
          </p:nvSpPr>
          <p:spPr>
            <a:xfrm flipH="1">
              <a:off x="5951289" y="5968286"/>
              <a:ext cx="53976" cy="60326"/>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23" name="Line"/>
            <p:cNvSpPr/>
            <p:nvPr/>
          </p:nvSpPr>
          <p:spPr>
            <a:xfrm flipH="1">
              <a:off x="5687764" y="6149261"/>
              <a:ext cx="53976" cy="63501"/>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24" name="Line"/>
            <p:cNvSpPr/>
            <p:nvPr/>
          </p:nvSpPr>
          <p:spPr>
            <a:xfrm flipH="1">
              <a:off x="5424239" y="6393736"/>
              <a:ext cx="50801" cy="3176"/>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25" name="Line"/>
            <p:cNvSpPr/>
            <p:nvPr/>
          </p:nvSpPr>
          <p:spPr>
            <a:xfrm flipH="1">
              <a:off x="5157539" y="6574711"/>
              <a:ext cx="50801" cy="60326"/>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26" name="Line"/>
            <p:cNvSpPr/>
            <p:nvPr/>
          </p:nvSpPr>
          <p:spPr>
            <a:xfrm flipH="1">
              <a:off x="4890839" y="6755686"/>
              <a:ext cx="53976" cy="60326"/>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27" name="Line"/>
            <p:cNvSpPr/>
            <p:nvPr/>
          </p:nvSpPr>
          <p:spPr>
            <a:xfrm flipH="1">
              <a:off x="4627314" y="6936661"/>
              <a:ext cx="101601" cy="63501"/>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28" name="Line"/>
            <p:cNvSpPr/>
            <p:nvPr/>
          </p:nvSpPr>
          <p:spPr>
            <a:xfrm flipH="1">
              <a:off x="4360614" y="7181136"/>
              <a:ext cx="104776" cy="60326"/>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29" name="Line"/>
            <p:cNvSpPr/>
            <p:nvPr/>
          </p:nvSpPr>
          <p:spPr>
            <a:xfrm flipH="1">
              <a:off x="4147889" y="7362111"/>
              <a:ext cx="53976" cy="60326"/>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30" name="Line"/>
            <p:cNvSpPr/>
            <p:nvPr/>
          </p:nvSpPr>
          <p:spPr>
            <a:xfrm flipH="1">
              <a:off x="3881189" y="7543086"/>
              <a:ext cx="53976" cy="63501"/>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31" name="Line"/>
            <p:cNvSpPr/>
            <p:nvPr/>
          </p:nvSpPr>
          <p:spPr>
            <a:xfrm flipH="1">
              <a:off x="3614489" y="7787561"/>
              <a:ext cx="57151" cy="3176"/>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32" name="Line"/>
            <p:cNvSpPr/>
            <p:nvPr/>
          </p:nvSpPr>
          <p:spPr>
            <a:xfrm flipH="1">
              <a:off x="3350964" y="7968536"/>
              <a:ext cx="53976" cy="60326"/>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33" name="Line"/>
            <p:cNvSpPr/>
            <p:nvPr/>
          </p:nvSpPr>
          <p:spPr>
            <a:xfrm flipH="1">
              <a:off x="3084264" y="8149511"/>
              <a:ext cx="53976" cy="60326"/>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34" name="Line"/>
            <p:cNvSpPr/>
            <p:nvPr/>
          </p:nvSpPr>
          <p:spPr>
            <a:xfrm flipH="1">
              <a:off x="2817564" y="8330486"/>
              <a:ext cx="107951" cy="63501"/>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grpSp>
          <p:nvGrpSpPr>
            <p:cNvPr id="737" name="Group"/>
            <p:cNvGrpSpPr/>
            <p:nvPr/>
          </p:nvGrpSpPr>
          <p:grpSpPr>
            <a:xfrm>
              <a:off x="2608014" y="8574961"/>
              <a:ext cx="50801" cy="1"/>
              <a:chOff x="0" y="0"/>
              <a:chExt cx="50800" cy="0"/>
            </a:xfrm>
          </p:grpSpPr>
          <p:sp>
            <p:nvSpPr>
              <p:cNvPr id="735" name="Line"/>
              <p:cNvSpPr/>
              <p:nvPr/>
            </p:nvSpPr>
            <p:spPr>
              <a:xfrm flipH="1" flipV="1">
                <a:off x="0" y="0"/>
                <a:ext cx="50800" cy="1"/>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36" name="Line"/>
              <p:cNvSpPr/>
              <p:nvPr/>
            </p:nvSpPr>
            <p:spPr>
              <a:xfrm>
                <a:off x="0" y="0"/>
                <a:ext cx="50800" cy="1"/>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grpSp>
        <p:sp>
          <p:nvSpPr>
            <p:cNvPr id="738" name="Line"/>
            <p:cNvSpPr/>
            <p:nvPr/>
          </p:nvSpPr>
          <p:spPr>
            <a:xfrm>
              <a:off x="2874714" y="8574961"/>
              <a:ext cx="104776" cy="3176"/>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39" name="Line"/>
            <p:cNvSpPr/>
            <p:nvPr/>
          </p:nvSpPr>
          <p:spPr>
            <a:xfrm>
              <a:off x="3192214" y="8574961"/>
              <a:ext cx="104776" cy="3176"/>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40" name="Line"/>
            <p:cNvSpPr/>
            <p:nvPr/>
          </p:nvSpPr>
          <p:spPr>
            <a:xfrm>
              <a:off x="3509714" y="8574961"/>
              <a:ext cx="104776" cy="3176"/>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41" name="Line"/>
            <p:cNvSpPr/>
            <p:nvPr/>
          </p:nvSpPr>
          <p:spPr>
            <a:xfrm>
              <a:off x="3830389" y="8574961"/>
              <a:ext cx="50801" cy="3176"/>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42" name="Line"/>
            <p:cNvSpPr/>
            <p:nvPr/>
          </p:nvSpPr>
          <p:spPr>
            <a:xfrm>
              <a:off x="4147889" y="8574961"/>
              <a:ext cx="53976" cy="3176"/>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43" name="Line"/>
            <p:cNvSpPr/>
            <p:nvPr/>
          </p:nvSpPr>
          <p:spPr>
            <a:xfrm>
              <a:off x="4465389" y="8574961"/>
              <a:ext cx="53976" cy="3176"/>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44" name="Line"/>
            <p:cNvSpPr/>
            <p:nvPr/>
          </p:nvSpPr>
          <p:spPr>
            <a:xfrm>
              <a:off x="4786064" y="8574961"/>
              <a:ext cx="50801" cy="3176"/>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45" name="Line"/>
            <p:cNvSpPr/>
            <p:nvPr/>
          </p:nvSpPr>
          <p:spPr>
            <a:xfrm>
              <a:off x="5103564" y="8574961"/>
              <a:ext cx="53976" cy="3176"/>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46" name="Line"/>
            <p:cNvSpPr/>
            <p:nvPr/>
          </p:nvSpPr>
          <p:spPr>
            <a:xfrm>
              <a:off x="5367089" y="8574961"/>
              <a:ext cx="107951" cy="3176"/>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47" name="Line"/>
            <p:cNvSpPr/>
            <p:nvPr/>
          </p:nvSpPr>
          <p:spPr>
            <a:xfrm>
              <a:off x="5687764" y="8574961"/>
              <a:ext cx="104776" cy="3176"/>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48" name="Line"/>
            <p:cNvSpPr/>
            <p:nvPr/>
          </p:nvSpPr>
          <p:spPr>
            <a:xfrm>
              <a:off x="6005264" y="8574961"/>
              <a:ext cx="107951" cy="3176"/>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49" name="Line"/>
            <p:cNvSpPr/>
            <p:nvPr/>
          </p:nvSpPr>
          <p:spPr>
            <a:xfrm>
              <a:off x="6322764" y="8574961"/>
              <a:ext cx="107951" cy="3176"/>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50" name="Line"/>
            <p:cNvSpPr/>
            <p:nvPr/>
          </p:nvSpPr>
          <p:spPr>
            <a:xfrm>
              <a:off x="6643439" y="8574961"/>
              <a:ext cx="104776" cy="3176"/>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51" name="Line"/>
            <p:cNvSpPr/>
            <p:nvPr/>
          </p:nvSpPr>
          <p:spPr>
            <a:xfrm>
              <a:off x="6960939" y="8574961"/>
              <a:ext cx="53976" cy="3176"/>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52" name="Line"/>
            <p:cNvSpPr/>
            <p:nvPr/>
          </p:nvSpPr>
          <p:spPr>
            <a:xfrm>
              <a:off x="7278439" y="8574961"/>
              <a:ext cx="57151" cy="3176"/>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53" name="Line"/>
            <p:cNvSpPr/>
            <p:nvPr/>
          </p:nvSpPr>
          <p:spPr>
            <a:xfrm>
              <a:off x="7599114" y="8574961"/>
              <a:ext cx="53976" cy="3176"/>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54" name="Line"/>
            <p:cNvSpPr/>
            <p:nvPr/>
          </p:nvSpPr>
          <p:spPr>
            <a:xfrm>
              <a:off x="7916614" y="8574961"/>
              <a:ext cx="53976" cy="3176"/>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55" name="Line"/>
            <p:cNvSpPr/>
            <p:nvPr/>
          </p:nvSpPr>
          <p:spPr>
            <a:xfrm>
              <a:off x="8183314" y="8574961"/>
              <a:ext cx="107951" cy="3176"/>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56" name="Line"/>
            <p:cNvSpPr/>
            <p:nvPr/>
          </p:nvSpPr>
          <p:spPr>
            <a:xfrm>
              <a:off x="8500814" y="8574961"/>
              <a:ext cx="107951" cy="3176"/>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57" name="Line"/>
            <p:cNvSpPr/>
            <p:nvPr/>
          </p:nvSpPr>
          <p:spPr>
            <a:xfrm>
              <a:off x="8821489" y="8574961"/>
              <a:ext cx="104776" cy="3176"/>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58" name="Line"/>
            <p:cNvSpPr/>
            <p:nvPr/>
          </p:nvSpPr>
          <p:spPr>
            <a:xfrm>
              <a:off x="9138989" y="8574961"/>
              <a:ext cx="107951" cy="3176"/>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59" name="Line"/>
            <p:cNvSpPr/>
            <p:nvPr/>
          </p:nvSpPr>
          <p:spPr>
            <a:xfrm>
              <a:off x="9456489" y="8574961"/>
              <a:ext cx="107951" cy="3176"/>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60" name="Line"/>
            <p:cNvSpPr/>
            <p:nvPr/>
          </p:nvSpPr>
          <p:spPr>
            <a:xfrm>
              <a:off x="9777164" y="8574961"/>
              <a:ext cx="50801" cy="3176"/>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61" name="Line"/>
            <p:cNvSpPr/>
            <p:nvPr/>
          </p:nvSpPr>
          <p:spPr>
            <a:xfrm>
              <a:off x="10094664" y="8574961"/>
              <a:ext cx="50801" cy="3176"/>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grpSp>
          <p:nvGrpSpPr>
            <p:cNvPr id="764" name="Group"/>
            <p:cNvGrpSpPr/>
            <p:nvPr/>
          </p:nvGrpSpPr>
          <p:grpSpPr>
            <a:xfrm>
              <a:off x="10412164" y="8574961"/>
              <a:ext cx="53976" cy="1"/>
              <a:chOff x="0" y="0"/>
              <a:chExt cx="53975" cy="0"/>
            </a:xfrm>
          </p:grpSpPr>
          <p:sp>
            <p:nvSpPr>
              <p:cNvPr id="762" name="Line"/>
              <p:cNvSpPr/>
              <p:nvPr/>
            </p:nvSpPr>
            <p:spPr>
              <a:xfrm>
                <a:off x="0" y="0"/>
                <a:ext cx="53975" cy="1"/>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63" name="Line"/>
              <p:cNvSpPr/>
              <p:nvPr/>
            </p:nvSpPr>
            <p:spPr>
              <a:xfrm flipH="1" flipV="1">
                <a:off x="0" y="0"/>
                <a:ext cx="53975" cy="1"/>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grpSp>
        <p:sp>
          <p:nvSpPr>
            <p:cNvPr id="765" name="Line"/>
            <p:cNvSpPr/>
            <p:nvPr/>
          </p:nvSpPr>
          <p:spPr>
            <a:xfrm flipH="1" flipV="1">
              <a:off x="10145464" y="8330486"/>
              <a:ext cx="57151" cy="63501"/>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66" name="Line"/>
            <p:cNvSpPr/>
            <p:nvPr/>
          </p:nvSpPr>
          <p:spPr>
            <a:xfrm flipH="1" flipV="1">
              <a:off x="9881939" y="8149511"/>
              <a:ext cx="53976" cy="60326"/>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67" name="Line"/>
            <p:cNvSpPr/>
            <p:nvPr/>
          </p:nvSpPr>
          <p:spPr>
            <a:xfrm flipH="1" flipV="1">
              <a:off x="9615239" y="7968536"/>
              <a:ext cx="53976" cy="60326"/>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68" name="Line"/>
            <p:cNvSpPr/>
            <p:nvPr/>
          </p:nvSpPr>
          <p:spPr>
            <a:xfrm flipH="1">
              <a:off x="9351714" y="7787561"/>
              <a:ext cx="53976" cy="3176"/>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69" name="Line"/>
            <p:cNvSpPr/>
            <p:nvPr/>
          </p:nvSpPr>
          <p:spPr>
            <a:xfrm flipH="1" flipV="1">
              <a:off x="9088189" y="7543086"/>
              <a:ext cx="50801" cy="63501"/>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70" name="Line"/>
            <p:cNvSpPr/>
            <p:nvPr/>
          </p:nvSpPr>
          <p:spPr>
            <a:xfrm flipH="1" flipV="1">
              <a:off x="8821489" y="7362111"/>
              <a:ext cx="50801" cy="60326"/>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71" name="Line"/>
            <p:cNvSpPr/>
            <p:nvPr/>
          </p:nvSpPr>
          <p:spPr>
            <a:xfrm flipH="1" flipV="1">
              <a:off x="8554789" y="7181136"/>
              <a:ext cx="53976" cy="60326"/>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72" name="Line"/>
            <p:cNvSpPr/>
            <p:nvPr/>
          </p:nvSpPr>
          <p:spPr>
            <a:xfrm flipH="1" flipV="1">
              <a:off x="8291264" y="6936661"/>
              <a:ext cx="50801" cy="63501"/>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73" name="Line"/>
            <p:cNvSpPr/>
            <p:nvPr/>
          </p:nvSpPr>
          <p:spPr>
            <a:xfrm flipH="1" flipV="1">
              <a:off x="8024564" y="6755686"/>
              <a:ext cx="50801" cy="60326"/>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74" name="Line"/>
            <p:cNvSpPr/>
            <p:nvPr/>
          </p:nvSpPr>
          <p:spPr>
            <a:xfrm flipH="1" flipV="1">
              <a:off x="7757864" y="6574711"/>
              <a:ext cx="53976" cy="60326"/>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75" name="Line"/>
            <p:cNvSpPr/>
            <p:nvPr/>
          </p:nvSpPr>
          <p:spPr>
            <a:xfrm flipH="1">
              <a:off x="7494339" y="6393736"/>
              <a:ext cx="50801" cy="3176"/>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76" name="Line"/>
            <p:cNvSpPr/>
            <p:nvPr/>
          </p:nvSpPr>
          <p:spPr>
            <a:xfrm flipH="1" flipV="1">
              <a:off x="7227639" y="6149261"/>
              <a:ext cx="50801" cy="63501"/>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77" name="Line"/>
            <p:cNvSpPr/>
            <p:nvPr/>
          </p:nvSpPr>
          <p:spPr>
            <a:xfrm flipH="1" flipV="1">
              <a:off x="6960939" y="5968286"/>
              <a:ext cx="53976" cy="60326"/>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78" name="Line"/>
            <p:cNvSpPr/>
            <p:nvPr/>
          </p:nvSpPr>
          <p:spPr>
            <a:xfrm flipH="1">
              <a:off x="6697414" y="5787311"/>
              <a:ext cx="50801" cy="3176"/>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79" name="File system of"/>
            <p:cNvSpPr/>
            <p:nvPr/>
          </p:nvSpPr>
          <p:spPr>
            <a:xfrm>
              <a:off x="1338014" y="6238161"/>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3400">
                  <a:latin typeface="Arial"/>
                  <a:ea typeface="Arial"/>
                  <a:cs typeface="Arial"/>
                  <a:sym typeface="Arial"/>
                </a:defRPr>
              </a:lvl1pPr>
            </a:lstStyle>
            <a:p>
              <a:r>
                <a:t>File system of</a:t>
              </a:r>
            </a:p>
          </p:txBody>
        </p:sp>
        <p:sp>
          <p:nvSpPr>
            <p:cNvPr id="780" name="www.w3c.org"/>
            <p:cNvSpPr/>
            <p:nvPr/>
          </p:nvSpPr>
          <p:spPr>
            <a:xfrm>
              <a:off x="1338014" y="6784261"/>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3400">
                  <a:latin typeface="Arial"/>
                  <a:ea typeface="Arial"/>
                  <a:cs typeface="Arial"/>
                  <a:sym typeface="Arial"/>
                </a:defRPr>
              </a:lvl1pPr>
            </a:lstStyle>
            <a:p>
              <a:r>
                <a:t>www.w3c.org</a:t>
              </a:r>
            </a:p>
          </p:txBody>
        </p:sp>
        <p:sp>
          <p:nvSpPr>
            <p:cNvPr id="781" name="Oval"/>
            <p:cNvSpPr/>
            <p:nvPr/>
          </p:nvSpPr>
          <p:spPr>
            <a:xfrm>
              <a:off x="6271964" y="577136"/>
              <a:ext cx="584201" cy="606426"/>
            </a:xfrm>
            <a:prstGeom prst="ellipse">
              <a:avLst/>
            </a:prstGeom>
            <a:solidFill>
              <a:srgbClr val="000000"/>
            </a:solidFill>
            <a:ln w="50800" cap="flat">
              <a:solidFill>
                <a:srgbClr val="000000"/>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782" name="Rectangle"/>
            <p:cNvSpPr/>
            <p:nvPr/>
          </p:nvSpPr>
          <p:spPr>
            <a:xfrm>
              <a:off x="5424239" y="3123486"/>
              <a:ext cx="635001" cy="787401"/>
            </a:xfrm>
            <a:prstGeom prst="rect">
              <a:avLst/>
            </a:prstGeom>
            <a:solidFill>
              <a:srgbClr val="D9AA73"/>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783" name="Rectangle"/>
            <p:cNvSpPr/>
            <p:nvPr/>
          </p:nvSpPr>
          <p:spPr>
            <a:xfrm>
              <a:off x="5424239" y="3123486"/>
              <a:ext cx="688976" cy="844551"/>
            </a:xfrm>
            <a:prstGeom prst="rect">
              <a:avLst/>
            </a:prstGeom>
            <a:noFill/>
            <a:ln w="50800" cap="flat">
              <a:solidFill>
                <a:srgbClr val="D9AA73"/>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784" name="Oval"/>
            <p:cNvSpPr/>
            <p:nvPr/>
          </p:nvSpPr>
          <p:spPr>
            <a:xfrm>
              <a:off x="5475039" y="3183811"/>
              <a:ext cx="584201" cy="663576"/>
            </a:xfrm>
            <a:prstGeom prst="ellipse">
              <a:avLst/>
            </a:prstGeom>
            <a:solidFill>
              <a:srgbClr val="000000"/>
            </a:solidFill>
            <a:ln w="50800" cap="flat">
              <a:solidFill>
                <a:srgbClr val="000000"/>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785" name="Rectangle"/>
            <p:cNvSpPr/>
            <p:nvPr/>
          </p:nvSpPr>
          <p:spPr>
            <a:xfrm>
              <a:off x="6164014" y="4698286"/>
              <a:ext cx="638176" cy="844551"/>
            </a:xfrm>
            <a:prstGeom prst="rect">
              <a:avLst/>
            </a:prstGeom>
            <a:solidFill>
              <a:srgbClr val="D9AA73"/>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786" name="Rectangle"/>
            <p:cNvSpPr/>
            <p:nvPr/>
          </p:nvSpPr>
          <p:spPr>
            <a:xfrm>
              <a:off x="6164014" y="4698286"/>
              <a:ext cx="692151" cy="908051"/>
            </a:xfrm>
            <a:prstGeom prst="rect">
              <a:avLst/>
            </a:prstGeom>
            <a:noFill/>
            <a:ln w="50800" cap="flat">
              <a:solidFill>
                <a:srgbClr val="D9AA73"/>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787" name="Oval"/>
            <p:cNvSpPr/>
            <p:nvPr/>
          </p:nvSpPr>
          <p:spPr>
            <a:xfrm>
              <a:off x="6217989" y="4755436"/>
              <a:ext cx="530226" cy="666751"/>
            </a:xfrm>
            <a:prstGeom prst="ellipse">
              <a:avLst/>
            </a:prstGeom>
            <a:solidFill>
              <a:srgbClr val="000000"/>
            </a:solidFill>
            <a:ln w="50800" cap="flat">
              <a:solidFill>
                <a:srgbClr val="000000"/>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788" name="Oval"/>
            <p:cNvSpPr/>
            <p:nvPr/>
          </p:nvSpPr>
          <p:spPr>
            <a:xfrm>
              <a:off x="14076114" y="758111"/>
              <a:ext cx="587376" cy="669926"/>
            </a:xfrm>
            <a:prstGeom prst="ellipse">
              <a:avLst/>
            </a:prstGeom>
            <a:solidFill>
              <a:srgbClr val="000000"/>
            </a:solidFill>
            <a:ln w="50800" cap="flat">
              <a:solidFill>
                <a:srgbClr val="000000"/>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789" name="Oval"/>
            <p:cNvSpPr/>
            <p:nvPr/>
          </p:nvSpPr>
          <p:spPr>
            <a:xfrm>
              <a:off x="15085764" y="2879011"/>
              <a:ext cx="584201" cy="666751"/>
            </a:xfrm>
            <a:prstGeom prst="ellipse">
              <a:avLst/>
            </a:prstGeom>
            <a:solidFill>
              <a:srgbClr val="000000"/>
            </a:solidFill>
            <a:ln w="50800" cap="flat">
              <a:solidFill>
                <a:srgbClr val="000000"/>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790" name="Oval"/>
            <p:cNvSpPr/>
            <p:nvPr/>
          </p:nvSpPr>
          <p:spPr>
            <a:xfrm>
              <a:off x="14714289" y="5180886"/>
              <a:ext cx="584201" cy="666751"/>
            </a:xfrm>
            <a:prstGeom prst="ellipse">
              <a:avLst/>
            </a:prstGeom>
            <a:solidFill>
              <a:srgbClr val="000000"/>
            </a:solidFill>
            <a:ln w="50800" cap="flat">
              <a:solidFill>
                <a:srgbClr val="000000"/>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gr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 name="2.5  MOBILE AND UBIQUITOUS COMPUTING"/>
          <p:cNvSpPr txBox="1">
            <a:spLocks noGrp="1"/>
          </p:cNvSpPr>
          <p:nvPr>
            <p:ph type="title" idx="4294967295"/>
          </p:nvPr>
        </p:nvSpPr>
        <p:spPr>
          <a:xfrm>
            <a:off x="1206500" y="1079500"/>
            <a:ext cx="10477500" cy="1435100"/>
          </a:xfrm>
          <a:prstGeom prst="rect">
            <a:avLst/>
          </a:prstGeom>
        </p:spPr>
        <p:txBody>
          <a:bodyPr/>
          <a:lstStyle>
            <a:lvl1pPr defTabSz="1365469">
              <a:defRPr sz="4760" spc="-95"/>
            </a:lvl1pPr>
          </a:lstStyle>
          <a:p>
            <a:r>
              <a:rPr dirty="0"/>
              <a:t>2.5  MOBILE AND UBIQUITOUS COMPUTING</a:t>
            </a:r>
          </a:p>
        </p:txBody>
      </p:sp>
      <p:grpSp>
        <p:nvGrpSpPr>
          <p:cNvPr id="891" name="Group"/>
          <p:cNvGrpSpPr/>
          <p:nvPr/>
        </p:nvGrpSpPr>
        <p:grpSpPr>
          <a:xfrm>
            <a:off x="3406774" y="3711574"/>
            <a:ext cx="17976851" cy="8226426"/>
            <a:chOff x="0" y="0"/>
            <a:chExt cx="17976850" cy="8226424"/>
          </a:xfrm>
        </p:grpSpPr>
        <p:sp>
          <p:nvSpPr>
            <p:cNvPr id="796" name="Line"/>
            <p:cNvSpPr/>
            <p:nvPr/>
          </p:nvSpPr>
          <p:spPr>
            <a:xfrm flipH="1">
              <a:off x="3584574" y="1685925"/>
              <a:ext cx="949327" cy="1635125"/>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97" name="Line"/>
            <p:cNvSpPr/>
            <p:nvPr/>
          </p:nvSpPr>
          <p:spPr>
            <a:xfrm>
              <a:off x="3057524" y="4533900"/>
              <a:ext cx="685801" cy="2530475"/>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98" name="Line"/>
            <p:cNvSpPr/>
            <p:nvPr/>
          </p:nvSpPr>
          <p:spPr>
            <a:xfrm flipH="1">
              <a:off x="10699750" y="1739899"/>
              <a:ext cx="107950" cy="1054102"/>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799" name="Line"/>
            <p:cNvSpPr/>
            <p:nvPr/>
          </p:nvSpPr>
          <p:spPr>
            <a:xfrm>
              <a:off x="13442950" y="1581149"/>
              <a:ext cx="1263651" cy="1790701"/>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800" name="Shape"/>
            <p:cNvSpPr/>
            <p:nvPr/>
          </p:nvSpPr>
          <p:spPr>
            <a:xfrm>
              <a:off x="2635250" y="0"/>
              <a:ext cx="12125325" cy="1895475"/>
            </a:xfrm>
            <a:custGeom>
              <a:avLst/>
              <a:gdLst/>
              <a:ahLst/>
              <a:cxnLst>
                <a:cxn ang="0">
                  <a:pos x="wd2" y="hd2"/>
                </a:cxn>
                <a:cxn ang="5400000">
                  <a:pos x="wd2" y="hd2"/>
                </a:cxn>
                <a:cxn ang="10800000">
                  <a:pos x="wd2" y="hd2"/>
                </a:cxn>
                <a:cxn ang="16200000">
                  <a:pos x="wd2" y="hd2"/>
                </a:cxn>
              </a:cxnLst>
              <a:rect l="0" t="0" r="r" b="b"/>
              <a:pathLst>
                <a:path w="21600" h="21600" extrusionOk="0">
                  <a:moveTo>
                    <a:pt x="560" y="4776"/>
                  </a:moveTo>
                  <a:lnTo>
                    <a:pt x="939" y="3582"/>
                  </a:lnTo>
                  <a:lnTo>
                    <a:pt x="3382" y="1194"/>
                  </a:lnTo>
                  <a:lnTo>
                    <a:pt x="4321" y="1773"/>
                  </a:lnTo>
                  <a:lnTo>
                    <a:pt x="5068" y="1194"/>
                  </a:lnTo>
                  <a:lnTo>
                    <a:pt x="6386" y="1194"/>
                  </a:lnTo>
                  <a:lnTo>
                    <a:pt x="8077" y="1773"/>
                  </a:lnTo>
                  <a:lnTo>
                    <a:pt x="11363" y="1773"/>
                  </a:lnTo>
                  <a:lnTo>
                    <a:pt x="12205" y="1194"/>
                  </a:lnTo>
                  <a:lnTo>
                    <a:pt x="13054" y="0"/>
                  </a:lnTo>
                  <a:lnTo>
                    <a:pt x="16527" y="0"/>
                  </a:lnTo>
                  <a:lnTo>
                    <a:pt x="17375" y="579"/>
                  </a:lnTo>
                  <a:lnTo>
                    <a:pt x="17935" y="1194"/>
                  </a:lnTo>
                  <a:lnTo>
                    <a:pt x="18874" y="1773"/>
                  </a:lnTo>
                  <a:lnTo>
                    <a:pt x="20005" y="3582"/>
                  </a:lnTo>
                  <a:lnTo>
                    <a:pt x="21221" y="6585"/>
                  </a:lnTo>
                  <a:lnTo>
                    <a:pt x="21504" y="10818"/>
                  </a:lnTo>
                  <a:lnTo>
                    <a:pt x="21600" y="13206"/>
                  </a:lnTo>
                  <a:lnTo>
                    <a:pt x="21413" y="15594"/>
                  </a:lnTo>
                  <a:lnTo>
                    <a:pt x="20848" y="19212"/>
                  </a:lnTo>
                  <a:lnTo>
                    <a:pt x="19626" y="21021"/>
                  </a:lnTo>
                  <a:lnTo>
                    <a:pt x="18218" y="21600"/>
                  </a:lnTo>
                  <a:lnTo>
                    <a:pt x="16623" y="21600"/>
                  </a:lnTo>
                  <a:lnTo>
                    <a:pt x="15028" y="21021"/>
                  </a:lnTo>
                  <a:lnTo>
                    <a:pt x="13619" y="20406"/>
                  </a:lnTo>
                  <a:lnTo>
                    <a:pt x="12205" y="20406"/>
                  </a:lnTo>
                  <a:lnTo>
                    <a:pt x="10797" y="19827"/>
                  </a:lnTo>
                  <a:lnTo>
                    <a:pt x="9485" y="20406"/>
                  </a:lnTo>
                  <a:lnTo>
                    <a:pt x="8359" y="20406"/>
                  </a:lnTo>
                  <a:lnTo>
                    <a:pt x="7228" y="21021"/>
                  </a:lnTo>
                  <a:lnTo>
                    <a:pt x="3286" y="21021"/>
                  </a:lnTo>
                  <a:lnTo>
                    <a:pt x="2534" y="20406"/>
                  </a:lnTo>
                  <a:lnTo>
                    <a:pt x="1878" y="19827"/>
                  </a:lnTo>
                  <a:lnTo>
                    <a:pt x="1595" y="19827"/>
                  </a:lnTo>
                  <a:lnTo>
                    <a:pt x="1312" y="19212"/>
                  </a:lnTo>
                  <a:lnTo>
                    <a:pt x="843" y="16824"/>
                  </a:lnTo>
                  <a:lnTo>
                    <a:pt x="283" y="14400"/>
                  </a:lnTo>
                  <a:lnTo>
                    <a:pt x="90" y="12591"/>
                  </a:lnTo>
                  <a:lnTo>
                    <a:pt x="0" y="10818"/>
                  </a:lnTo>
                  <a:lnTo>
                    <a:pt x="187" y="8394"/>
                  </a:lnTo>
                  <a:lnTo>
                    <a:pt x="560" y="4776"/>
                  </a:lnTo>
                  <a:close/>
                </a:path>
              </a:pathLst>
            </a:custGeom>
            <a:solidFill>
              <a:srgbClr val="FFDC99"/>
            </a:solidFill>
            <a:ln w="50800" cap="flat">
              <a:solidFill>
                <a:srgbClr val="FFDC99"/>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801" name="Laptop"/>
            <p:cNvSpPr txBox="1"/>
            <p:nvPr/>
          </p:nvSpPr>
          <p:spPr>
            <a:xfrm>
              <a:off x="7080299" y="6823788"/>
              <a:ext cx="1333402" cy="48117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3400">
                  <a:latin typeface="Arial"/>
                  <a:ea typeface="Arial"/>
                  <a:cs typeface="Arial"/>
                  <a:sym typeface="Arial"/>
                </a:defRPr>
              </a:lvl1pPr>
            </a:lstStyle>
            <a:p>
              <a:r>
                <a:t>Laptop</a:t>
              </a:r>
            </a:p>
          </p:txBody>
        </p:sp>
        <p:sp>
          <p:nvSpPr>
            <p:cNvPr id="802" name="Mobile"/>
            <p:cNvSpPr txBox="1"/>
            <p:nvPr/>
          </p:nvSpPr>
          <p:spPr>
            <a:xfrm>
              <a:off x="7371351" y="5715713"/>
              <a:ext cx="1284698" cy="48117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3400">
                  <a:latin typeface="Arial"/>
                  <a:ea typeface="Arial"/>
                  <a:cs typeface="Arial"/>
                  <a:sym typeface="Arial"/>
                </a:defRPr>
              </a:lvl1pPr>
            </a:lstStyle>
            <a:p>
              <a:r>
                <a:t>Mobile</a:t>
              </a:r>
            </a:p>
          </p:txBody>
        </p:sp>
        <p:sp>
          <p:nvSpPr>
            <p:cNvPr id="803" name="Printer"/>
            <p:cNvSpPr txBox="1"/>
            <p:nvPr/>
          </p:nvSpPr>
          <p:spPr>
            <a:xfrm>
              <a:off x="1411982" y="6719013"/>
              <a:ext cx="1284487" cy="48117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3400">
                  <a:latin typeface="Arial"/>
                  <a:ea typeface="Arial"/>
                  <a:cs typeface="Arial"/>
                  <a:sym typeface="Arial"/>
                </a:defRPr>
              </a:lvl1pPr>
            </a:lstStyle>
            <a:p>
              <a:r>
                <a:t>Printer</a:t>
              </a:r>
            </a:p>
          </p:txBody>
        </p:sp>
        <p:sp>
          <p:nvSpPr>
            <p:cNvPr id="804" name="Camera"/>
            <p:cNvSpPr txBox="1"/>
            <p:nvPr/>
          </p:nvSpPr>
          <p:spPr>
            <a:xfrm>
              <a:off x="4391496" y="7246063"/>
              <a:ext cx="1548458" cy="48117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3400">
                  <a:latin typeface="Arial"/>
                  <a:ea typeface="Arial"/>
                  <a:cs typeface="Arial"/>
                  <a:sym typeface="Arial"/>
                </a:defRPr>
              </a:lvl1pPr>
            </a:lstStyle>
            <a:p>
              <a:r>
                <a:t>Camera</a:t>
              </a:r>
            </a:p>
          </p:txBody>
        </p:sp>
        <p:sp>
          <p:nvSpPr>
            <p:cNvPr id="805" name="Internet"/>
            <p:cNvSpPr txBox="1"/>
            <p:nvPr/>
          </p:nvSpPr>
          <p:spPr>
            <a:xfrm>
              <a:off x="7326008" y="391238"/>
              <a:ext cx="1476984" cy="48117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3400">
                  <a:latin typeface="Arial"/>
                  <a:ea typeface="Arial"/>
                  <a:cs typeface="Arial"/>
                  <a:sym typeface="Arial"/>
                </a:defRPr>
              </a:lvl1pPr>
            </a:lstStyle>
            <a:p>
              <a:r>
                <a:t>Internet</a:t>
              </a:r>
            </a:p>
          </p:txBody>
        </p:sp>
        <p:sp>
          <p:nvSpPr>
            <p:cNvPr id="806" name="Rectangle"/>
            <p:cNvSpPr/>
            <p:nvPr/>
          </p:nvSpPr>
          <p:spPr>
            <a:xfrm>
              <a:off x="10385425" y="2635249"/>
              <a:ext cx="685800" cy="736602"/>
            </a:xfrm>
            <a:prstGeom prst="rect">
              <a:avLst/>
            </a:prstGeom>
            <a:solidFill>
              <a:srgbClr val="D9AA73"/>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807" name="Rectangle"/>
            <p:cNvSpPr/>
            <p:nvPr/>
          </p:nvSpPr>
          <p:spPr>
            <a:xfrm>
              <a:off x="10410825" y="2660650"/>
              <a:ext cx="685800" cy="739775"/>
            </a:xfrm>
            <a:prstGeom prst="rect">
              <a:avLst/>
            </a:prstGeom>
            <a:noFill/>
            <a:ln w="50800" cap="flat">
              <a:solidFill>
                <a:srgbClr val="D9AA73"/>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808" name="Shape"/>
            <p:cNvSpPr/>
            <p:nvPr/>
          </p:nvSpPr>
          <p:spPr>
            <a:xfrm>
              <a:off x="104775" y="2952750"/>
              <a:ext cx="4429125" cy="1844675"/>
            </a:xfrm>
            <a:custGeom>
              <a:avLst/>
              <a:gdLst/>
              <a:ahLst/>
              <a:cxnLst>
                <a:cxn ang="0">
                  <a:pos x="wd2" y="hd2"/>
                </a:cxn>
                <a:cxn ang="5400000">
                  <a:pos x="wd2" y="hd2"/>
                </a:cxn>
                <a:cxn ang="10800000">
                  <a:pos x="wd2" y="hd2"/>
                </a:cxn>
                <a:cxn ang="16200000">
                  <a:pos x="wd2" y="hd2"/>
                </a:cxn>
              </a:cxnLst>
              <a:rect l="0" t="0" r="r" b="b"/>
              <a:pathLst>
                <a:path w="21600" h="21600" extrusionOk="0">
                  <a:moveTo>
                    <a:pt x="774" y="4907"/>
                  </a:moveTo>
                  <a:lnTo>
                    <a:pt x="1022" y="3681"/>
                  </a:lnTo>
                  <a:lnTo>
                    <a:pt x="3592" y="1227"/>
                  </a:lnTo>
                  <a:lnTo>
                    <a:pt x="4366" y="1822"/>
                  </a:lnTo>
                  <a:lnTo>
                    <a:pt x="5141" y="1227"/>
                  </a:lnTo>
                  <a:lnTo>
                    <a:pt x="6426" y="1227"/>
                  </a:lnTo>
                  <a:lnTo>
                    <a:pt x="7974" y="1822"/>
                  </a:lnTo>
                  <a:lnTo>
                    <a:pt x="11303" y="1822"/>
                  </a:lnTo>
                  <a:lnTo>
                    <a:pt x="12077" y="1227"/>
                  </a:lnTo>
                  <a:lnTo>
                    <a:pt x="13115" y="595"/>
                  </a:lnTo>
                  <a:lnTo>
                    <a:pt x="14137" y="0"/>
                  </a:lnTo>
                  <a:lnTo>
                    <a:pt x="16459" y="0"/>
                  </a:lnTo>
                  <a:lnTo>
                    <a:pt x="17218" y="595"/>
                  </a:lnTo>
                  <a:lnTo>
                    <a:pt x="17992" y="1227"/>
                  </a:lnTo>
                  <a:lnTo>
                    <a:pt x="18766" y="1822"/>
                  </a:lnTo>
                  <a:lnTo>
                    <a:pt x="20052" y="3681"/>
                  </a:lnTo>
                  <a:lnTo>
                    <a:pt x="21074" y="6766"/>
                  </a:lnTo>
                  <a:lnTo>
                    <a:pt x="21337" y="11116"/>
                  </a:lnTo>
                  <a:lnTo>
                    <a:pt x="21600" y="13570"/>
                  </a:lnTo>
                  <a:lnTo>
                    <a:pt x="21337" y="15429"/>
                  </a:lnTo>
                  <a:lnTo>
                    <a:pt x="20826" y="19109"/>
                  </a:lnTo>
                  <a:lnTo>
                    <a:pt x="19541" y="20968"/>
                  </a:lnTo>
                  <a:lnTo>
                    <a:pt x="18255" y="21600"/>
                  </a:lnTo>
                  <a:lnTo>
                    <a:pt x="16459" y="21600"/>
                  </a:lnTo>
                  <a:lnTo>
                    <a:pt x="14911" y="20968"/>
                  </a:lnTo>
                  <a:lnTo>
                    <a:pt x="13626" y="20373"/>
                  </a:lnTo>
                  <a:lnTo>
                    <a:pt x="8222" y="20373"/>
                  </a:lnTo>
                  <a:lnTo>
                    <a:pt x="7200" y="20968"/>
                  </a:lnTo>
                  <a:lnTo>
                    <a:pt x="2570" y="20968"/>
                  </a:lnTo>
                  <a:lnTo>
                    <a:pt x="1796" y="20373"/>
                  </a:lnTo>
                  <a:lnTo>
                    <a:pt x="1533" y="19741"/>
                  </a:lnTo>
                  <a:lnTo>
                    <a:pt x="1285" y="19109"/>
                  </a:lnTo>
                  <a:lnTo>
                    <a:pt x="1022" y="17287"/>
                  </a:lnTo>
                  <a:lnTo>
                    <a:pt x="511" y="14797"/>
                  </a:lnTo>
                  <a:lnTo>
                    <a:pt x="248" y="12343"/>
                  </a:lnTo>
                  <a:lnTo>
                    <a:pt x="0" y="10484"/>
                  </a:lnTo>
                  <a:lnTo>
                    <a:pt x="248" y="8625"/>
                  </a:lnTo>
                  <a:lnTo>
                    <a:pt x="511" y="6171"/>
                  </a:lnTo>
                  <a:lnTo>
                    <a:pt x="774" y="4907"/>
                  </a:lnTo>
                  <a:close/>
                </a:path>
              </a:pathLst>
            </a:custGeom>
            <a:solidFill>
              <a:srgbClr val="FFDC99"/>
            </a:solidFill>
            <a:ln w="50800" cap="flat">
              <a:solidFill>
                <a:srgbClr val="FFDC99"/>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809" name="Shape"/>
            <p:cNvSpPr/>
            <p:nvPr/>
          </p:nvSpPr>
          <p:spPr>
            <a:xfrm>
              <a:off x="13547725" y="2898775"/>
              <a:ext cx="4429125" cy="2266950"/>
            </a:xfrm>
            <a:custGeom>
              <a:avLst/>
              <a:gdLst/>
              <a:ahLst/>
              <a:cxnLst>
                <a:cxn ang="0">
                  <a:pos x="wd2" y="hd2"/>
                </a:cxn>
                <a:cxn ang="5400000">
                  <a:pos x="wd2" y="hd2"/>
                </a:cxn>
                <a:cxn ang="10800000">
                  <a:pos x="wd2" y="hd2"/>
                </a:cxn>
                <a:cxn ang="16200000">
                  <a:pos x="wd2" y="hd2"/>
                </a:cxn>
              </a:cxnLst>
              <a:rect l="0" t="0" r="r" b="b"/>
              <a:pathLst>
                <a:path w="21600" h="21600" extrusionOk="0">
                  <a:moveTo>
                    <a:pt x="774" y="5022"/>
                  </a:moveTo>
                  <a:lnTo>
                    <a:pt x="1022" y="4024"/>
                  </a:lnTo>
                  <a:lnTo>
                    <a:pt x="2307" y="2511"/>
                  </a:lnTo>
                  <a:lnTo>
                    <a:pt x="3592" y="1513"/>
                  </a:lnTo>
                  <a:lnTo>
                    <a:pt x="4366" y="1997"/>
                  </a:lnTo>
                  <a:lnTo>
                    <a:pt x="5141" y="1513"/>
                  </a:lnTo>
                  <a:lnTo>
                    <a:pt x="6426" y="1513"/>
                  </a:lnTo>
                  <a:lnTo>
                    <a:pt x="7974" y="1997"/>
                  </a:lnTo>
                  <a:lnTo>
                    <a:pt x="11319" y="1997"/>
                  </a:lnTo>
                  <a:lnTo>
                    <a:pt x="12077" y="1513"/>
                  </a:lnTo>
                  <a:lnTo>
                    <a:pt x="13115" y="514"/>
                  </a:lnTo>
                  <a:lnTo>
                    <a:pt x="14137" y="514"/>
                  </a:lnTo>
                  <a:lnTo>
                    <a:pt x="15422" y="0"/>
                  </a:lnTo>
                  <a:lnTo>
                    <a:pt x="16459" y="514"/>
                  </a:lnTo>
                  <a:lnTo>
                    <a:pt x="17234" y="998"/>
                  </a:lnTo>
                  <a:lnTo>
                    <a:pt x="17992" y="1513"/>
                  </a:lnTo>
                  <a:lnTo>
                    <a:pt x="18766" y="1997"/>
                  </a:lnTo>
                  <a:lnTo>
                    <a:pt x="20052" y="4024"/>
                  </a:lnTo>
                  <a:lnTo>
                    <a:pt x="21089" y="7049"/>
                  </a:lnTo>
                  <a:lnTo>
                    <a:pt x="21337" y="10558"/>
                  </a:lnTo>
                  <a:lnTo>
                    <a:pt x="21600" y="13069"/>
                  </a:lnTo>
                  <a:lnTo>
                    <a:pt x="21337" y="15066"/>
                  </a:lnTo>
                  <a:lnTo>
                    <a:pt x="20826" y="18605"/>
                  </a:lnTo>
                  <a:lnTo>
                    <a:pt x="19541" y="20602"/>
                  </a:lnTo>
                  <a:lnTo>
                    <a:pt x="18255" y="21600"/>
                  </a:lnTo>
                  <a:lnTo>
                    <a:pt x="16459" y="21116"/>
                  </a:lnTo>
                  <a:lnTo>
                    <a:pt x="14911" y="20602"/>
                  </a:lnTo>
                  <a:lnTo>
                    <a:pt x="13626" y="20087"/>
                  </a:lnTo>
                  <a:lnTo>
                    <a:pt x="12341" y="19603"/>
                  </a:lnTo>
                  <a:lnTo>
                    <a:pt x="9507" y="19603"/>
                  </a:lnTo>
                  <a:lnTo>
                    <a:pt x="8222" y="20087"/>
                  </a:lnTo>
                  <a:lnTo>
                    <a:pt x="7200" y="20602"/>
                  </a:lnTo>
                  <a:lnTo>
                    <a:pt x="6178" y="20602"/>
                  </a:lnTo>
                  <a:lnTo>
                    <a:pt x="5141" y="21116"/>
                  </a:lnTo>
                  <a:lnTo>
                    <a:pt x="4366" y="21116"/>
                  </a:lnTo>
                  <a:lnTo>
                    <a:pt x="3345" y="20602"/>
                  </a:lnTo>
                  <a:lnTo>
                    <a:pt x="2570" y="20087"/>
                  </a:lnTo>
                  <a:lnTo>
                    <a:pt x="2059" y="19603"/>
                  </a:lnTo>
                  <a:lnTo>
                    <a:pt x="1548" y="19089"/>
                  </a:lnTo>
                  <a:lnTo>
                    <a:pt x="1548" y="18605"/>
                  </a:lnTo>
                  <a:lnTo>
                    <a:pt x="1022" y="16578"/>
                  </a:lnTo>
                  <a:lnTo>
                    <a:pt x="511" y="14582"/>
                  </a:lnTo>
                  <a:lnTo>
                    <a:pt x="263" y="12555"/>
                  </a:lnTo>
                  <a:lnTo>
                    <a:pt x="0" y="10558"/>
                  </a:lnTo>
                  <a:lnTo>
                    <a:pt x="263" y="8531"/>
                  </a:lnTo>
                  <a:lnTo>
                    <a:pt x="511" y="6534"/>
                  </a:lnTo>
                  <a:lnTo>
                    <a:pt x="774" y="5022"/>
                  </a:lnTo>
                  <a:close/>
                </a:path>
              </a:pathLst>
            </a:custGeom>
            <a:solidFill>
              <a:srgbClr val="FFDC99"/>
            </a:solidFill>
            <a:ln w="50800" cap="flat">
              <a:solidFill>
                <a:srgbClr val="FFDC99"/>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810" name="Shape"/>
            <p:cNvSpPr/>
            <p:nvPr/>
          </p:nvSpPr>
          <p:spPr>
            <a:xfrm>
              <a:off x="4057650" y="4111625"/>
              <a:ext cx="844550" cy="1003300"/>
            </a:xfrm>
            <a:custGeom>
              <a:avLst/>
              <a:gdLst/>
              <a:ahLst/>
              <a:cxnLst>
                <a:cxn ang="0">
                  <a:pos x="wd2" y="hd2"/>
                </a:cxn>
                <a:cxn ang="5400000">
                  <a:pos x="wd2" y="hd2"/>
                </a:cxn>
                <a:cxn ang="10800000">
                  <a:pos x="wd2" y="hd2"/>
                </a:cxn>
                <a:cxn ang="16200000">
                  <a:pos x="wd2" y="hd2"/>
                </a:cxn>
              </a:cxnLst>
              <a:rect l="0" t="0" r="r" b="b"/>
              <a:pathLst>
                <a:path w="21600" h="21600" extrusionOk="0">
                  <a:moveTo>
                    <a:pt x="0" y="3418"/>
                  </a:moveTo>
                  <a:lnTo>
                    <a:pt x="6740" y="0"/>
                  </a:lnTo>
                  <a:lnTo>
                    <a:pt x="21600" y="17020"/>
                  </a:lnTo>
                  <a:lnTo>
                    <a:pt x="14860" y="21600"/>
                  </a:lnTo>
                  <a:lnTo>
                    <a:pt x="0" y="3418"/>
                  </a:lnTo>
                  <a:close/>
                </a:path>
              </a:pathLst>
            </a:custGeom>
            <a:solidFill>
              <a:srgbClr val="FFDC99"/>
            </a:solidFill>
            <a:ln w="50800" cap="flat">
              <a:solidFill>
                <a:srgbClr val="FFDC99"/>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811" name="Rectangle"/>
            <p:cNvSpPr/>
            <p:nvPr/>
          </p:nvSpPr>
          <p:spPr>
            <a:xfrm>
              <a:off x="3530600" y="6854825"/>
              <a:ext cx="631825" cy="682625"/>
            </a:xfrm>
            <a:prstGeom prst="rect">
              <a:avLst/>
            </a:prstGeom>
            <a:solidFill>
              <a:srgbClr val="D9AA73"/>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812" name="Rectangle"/>
            <p:cNvSpPr/>
            <p:nvPr/>
          </p:nvSpPr>
          <p:spPr>
            <a:xfrm>
              <a:off x="3556000" y="6880225"/>
              <a:ext cx="635000" cy="685800"/>
            </a:xfrm>
            <a:prstGeom prst="rect">
              <a:avLst/>
            </a:prstGeom>
            <a:noFill/>
            <a:ln w="50800" cap="flat">
              <a:solidFill>
                <a:srgbClr val="D9AA73"/>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813" name="Rectangle"/>
            <p:cNvSpPr/>
            <p:nvPr/>
          </p:nvSpPr>
          <p:spPr>
            <a:xfrm>
              <a:off x="5638800" y="6905625"/>
              <a:ext cx="263525" cy="476250"/>
            </a:xfrm>
            <a:prstGeom prst="rect">
              <a:avLst/>
            </a:prstGeom>
            <a:solidFill>
              <a:srgbClr val="D9AA73"/>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814" name="Rectangle"/>
            <p:cNvSpPr/>
            <p:nvPr/>
          </p:nvSpPr>
          <p:spPr>
            <a:xfrm>
              <a:off x="5664200" y="6931025"/>
              <a:ext cx="266700" cy="476250"/>
            </a:xfrm>
            <a:prstGeom prst="rect">
              <a:avLst/>
            </a:prstGeom>
            <a:noFill/>
            <a:ln w="50800" cap="flat">
              <a:solidFill>
                <a:srgbClr val="D9AA73"/>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815" name="Rectangle"/>
            <p:cNvSpPr/>
            <p:nvPr/>
          </p:nvSpPr>
          <p:spPr>
            <a:xfrm>
              <a:off x="6692900" y="7064375"/>
              <a:ext cx="844550" cy="209550"/>
            </a:xfrm>
            <a:prstGeom prst="rect">
              <a:avLst/>
            </a:prstGeom>
            <a:solidFill>
              <a:srgbClr val="D9AA73"/>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816" name="Rectangle"/>
            <p:cNvSpPr/>
            <p:nvPr/>
          </p:nvSpPr>
          <p:spPr>
            <a:xfrm>
              <a:off x="6718300" y="7089775"/>
              <a:ext cx="847725" cy="212725"/>
            </a:xfrm>
            <a:prstGeom prst="rect">
              <a:avLst/>
            </a:prstGeom>
            <a:noFill/>
            <a:ln w="50800" cap="flat">
              <a:solidFill>
                <a:srgbClr val="D9AA73"/>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817" name="Circle"/>
            <p:cNvSpPr/>
            <p:nvPr/>
          </p:nvSpPr>
          <p:spPr>
            <a:xfrm>
              <a:off x="6877050" y="5772150"/>
              <a:ext cx="581025" cy="581025"/>
            </a:xfrm>
            <a:prstGeom prst="ellipse">
              <a:avLst/>
            </a:prstGeom>
            <a:solidFill>
              <a:srgbClr val="000000"/>
            </a:solidFill>
            <a:ln w="50800" cap="flat">
              <a:solidFill>
                <a:srgbClr val="000000"/>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818" name="Circle"/>
            <p:cNvSpPr/>
            <p:nvPr/>
          </p:nvSpPr>
          <p:spPr>
            <a:xfrm>
              <a:off x="7024687" y="5970587"/>
              <a:ext cx="25401" cy="25401"/>
            </a:xfrm>
            <a:prstGeom prst="ellipse">
              <a:avLst/>
            </a:prstGeom>
            <a:solidFill>
              <a:srgbClr val="000000"/>
            </a:solidFill>
            <a:ln w="50800" cap="flat">
              <a:solidFill>
                <a:srgbClr val="000000"/>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819" name="Oval"/>
            <p:cNvSpPr/>
            <p:nvPr/>
          </p:nvSpPr>
          <p:spPr>
            <a:xfrm>
              <a:off x="7288212" y="5930900"/>
              <a:ext cx="25401" cy="53975"/>
            </a:xfrm>
            <a:prstGeom prst="ellipse">
              <a:avLst/>
            </a:prstGeom>
            <a:solidFill>
              <a:srgbClr val="000000"/>
            </a:solidFill>
            <a:ln w="50800" cap="flat">
              <a:solidFill>
                <a:srgbClr val="000000"/>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820" name="Line"/>
            <p:cNvSpPr/>
            <p:nvPr/>
          </p:nvSpPr>
          <p:spPr>
            <a:xfrm>
              <a:off x="7115175" y="6169025"/>
              <a:ext cx="158751" cy="3175"/>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821" name="Rectangle"/>
            <p:cNvSpPr/>
            <p:nvPr/>
          </p:nvSpPr>
          <p:spPr>
            <a:xfrm>
              <a:off x="7696200" y="6169024"/>
              <a:ext cx="104775" cy="368302"/>
            </a:xfrm>
            <a:prstGeom prst="rect">
              <a:avLst/>
            </a:prstGeom>
            <a:solidFill>
              <a:srgbClr val="D9AA73"/>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822" name="Rectangle"/>
            <p:cNvSpPr/>
            <p:nvPr/>
          </p:nvSpPr>
          <p:spPr>
            <a:xfrm>
              <a:off x="7721600" y="6194425"/>
              <a:ext cx="107950" cy="371475"/>
            </a:xfrm>
            <a:prstGeom prst="rect">
              <a:avLst/>
            </a:prstGeom>
            <a:noFill/>
            <a:ln w="50800" cap="flat">
              <a:solidFill>
                <a:srgbClr val="D9AA73"/>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823" name="Line"/>
            <p:cNvSpPr/>
            <p:nvPr/>
          </p:nvSpPr>
          <p:spPr>
            <a:xfrm>
              <a:off x="7905750" y="3321050"/>
              <a:ext cx="2266950" cy="268922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044" y="8900"/>
                  </a:lnTo>
                  <a:lnTo>
                    <a:pt x="13069" y="12292"/>
                  </a:lnTo>
                  <a:lnTo>
                    <a:pt x="21600" y="0"/>
                  </a:lnTo>
                </a:path>
              </a:pathLst>
            </a:custGeom>
            <a:noFill/>
            <a:ln w="50800" cap="flat">
              <a:solidFill>
                <a:srgbClr val="000000"/>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824" name="Host intranet"/>
            <p:cNvSpPr txBox="1"/>
            <p:nvPr/>
          </p:nvSpPr>
          <p:spPr>
            <a:xfrm>
              <a:off x="138044" y="3448763"/>
              <a:ext cx="2460762" cy="48117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3400">
                  <a:latin typeface="Arial"/>
                  <a:ea typeface="Arial"/>
                  <a:cs typeface="Arial"/>
                  <a:sym typeface="Arial"/>
                </a:defRPr>
              </a:lvl1pPr>
            </a:lstStyle>
            <a:p>
              <a:r>
                <a:t>Host intranet</a:t>
              </a:r>
            </a:p>
          </p:txBody>
        </p:sp>
        <p:sp>
          <p:nvSpPr>
            <p:cNvPr id="825" name="Home intranet"/>
            <p:cNvSpPr txBox="1"/>
            <p:nvPr/>
          </p:nvSpPr>
          <p:spPr>
            <a:xfrm>
              <a:off x="13134683" y="3607513"/>
              <a:ext cx="2724734" cy="48117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3400">
                  <a:latin typeface="Arial"/>
                  <a:ea typeface="Arial"/>
                  <a:cs typeface="Arial"/>
                  <a:sym typeface="Arial"/>
                </a:defRPr>
              </a:lvl1pPr>
            </a:lstStyle>
            <a:p>
              <a:r>
                <a:t>Home intranet</a:t>
              </a:r>
            </a:p>
          </p:txBody>
        </p:sp>
        <p:sp>
          <p:nvSpPr>
            <p:cNvPr id="826" name="Line"/>
            <p:cNvSpPr/>
            <p:nvPr/>
          </p:nvSpPr>
          <p:spPr>
            <a:xfrm>
              <a:off x="5638800" y="6219825"/>
              <a:ext cx="949325" cy="6858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1992" y="10000"/>
                  </a:lnTo>
                  <a:lnTo>
                    <a:pt x="8452" y="13300"/>
                  </a:lnTo>
                  <a:lnTo>
                    <a:pt x="0" y="0"/>
                  </a:lnTo>
                </a:path>
              </a:pathLst>
            </a:custGeom>
            <a:noFill/>
            <a:ln w="50800" cap="flat">
              <a:solidFill>
                <a:srgbClr val="000000"/>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827" name="Line"/>
            <p:cNvSpPr/>
            <p:nvPr/>
          </p:nvSpPr>
          <p:spPr>
            <a:xfrm>
              <a:off x="4321175" y="6959600"/>
              <a:ext cx="1158875" cy="158750"/>
            </a:xfrm>
            <a:custGeom>
              <a:avLst/>
              <a:gdLst/>
              <a:ahLst/>
              <a:cxnLst>
                <a:cxn ang="0">
                  <a:pos x="wd2" y="hd2"/>
                </a:cxn>
                <a:cxn ang="5400000">
                  <a:pos x="wd2" y="hd2"/>
                </a:cxn>
                <a:cxn ang="10800000">
                  <a:pos x="wd2" y="hd2"/>
                </a:cxn>
                <a:cxn ang="16200000">
                  <a:pos x="wd2" y="hd2"/>
                </a:cxn>
              </a:cxnLst>
              <a:rect l="0" t="0" r="r" b="b"/>
              <a:pathLst>
                <a:path w="21600" h="21600" extrusionOk="0">
                  <a:moveTo>
                    <a:pt x="21600" y="6912"/>
                  </a:moveTo>
                  <a:lnTo>
                    <a:pt x="9824" y="0"/>
                  </a:lnTo>
                  <a:lnTo>
                    <a:pt x="9824" y="21600"/>
                  </a:lnTo>
                  <a:lnTo>
                    <a:pt x="0" y="0"/>
                  </a:lnTo>
                </a:path>
              </a:pathLst>
            </a:custGeom>
            <a:noFill/>
            <a:ln w="50800" cap="flat">
              <a:solidFill>
                <a:srgbClr val="000000"/>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828" name="GSM/GPRS"/>
            <p:cNvSpPr txBox="1"/>
            <p:nvPr/>
          </p:nvSpPr>
          <p:spPr>
            <a:xfrm>
              <a:off x="9101490" y="3343988"/>
              <a:ext cx="2459920" cy="48117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3400">
                  <a:latin typeface="Arial"/>
                  <a:ea typeface="Arial"/>
                  <a:cs typeface="Arial"/>
                  <a:sym typeface="Arial"/>
                </a:defRPr>
              </a:lvl1pPr>
            </a:lstStyle>
            <a:p>
              <a:r>
                <a:t>GSM/GPRS </a:t>
              </a:r>
            </a:p>
          </p:txBody>
        </p:sp>
        <p:sp>
          <p:nvSpPr>
            <p:cNvPr id="829" name="Wireless LAN"/>
            <p:cNvSpPr txBox="1"/>
            <p:nvPr/>
          </p:nvSpPr>
          <p:spPr>
            <a:xfrm>
              <a:off x="3746971" y="3766263"/>
              <a:ext cx="2627958" cy="48117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3400">
                  <a:latin typeface="Arial"/>
                  <a:ea typeface="Arial"/>
                  <a:cs typeface="Arial"/>
                  <a:sym typeface="Arial"/>
                </a:defRPr>
              </a:lvl1pPr>
            </a:lstStyle>
            <a:p>
              <a:r>
                <a:t>Wireless LAN</a:t>
              </a:r>
            </a:p>
          </p:txBody>
        </p:sp>
        <p:sp>
          <p:nvSpPr>
            <p:cNvPr id="830" name="Line"/>
            <p:cNvSpPr/>
            <p:nvPr/>
          </p:nvSpPr>
          <p:spPr>
            <a:xfrm>
              <a:off x="0" y="2581275"/>
              <a:ext cx="155575" cy="21272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noFill/>
            <a:ln w="50800" cap="flat">
              <a:solidFill>
                <a:srgbClr val="000000"/>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831" name="Line"/>
            <p:cNvSpPr/>
            <p:nvPr/>
          </p:nvSpPr>
          <p:spPr>
            <a:xfrm>
              <a:off x="527049" y="2581275"/>
              <a:ext cx="368302" cy="3175"/>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832" name="Line"/>
            <p:cNvSpPr/>
            <p:nvPr/>
          </p:nvSpPr>
          <p:spPr>
            <a:xfrm>
              <a:off x="1263649" y="2581275"/>
              <a:ext cx="368302" cy="3175"/>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833" name="Line"/>
            <p:cNvSpPr/>
            <p:nvPr/>
          </p:nvSpPr>
          <p:spPr>
            <a:xfrm>
              <a:off x="2003424" y="2581275"/>
              <a:ext cx="368302" cy="3175"/>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834" name="Line"/>
            <p:cNvSpPr/>
            <p:nvPr/>
          </p:nvSpPr>
          <p:spPr>
            <a:xfrm>
              <a:off x="2740024" y="2581275"/>
              <a:ext cx="368302" cy="3175"/>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835" name="Line"/>
            <p:cNvSpPr/>
            <p:nvPr/>
          </p:nvSpPr>
          <p:spPr>
            <a:xfrm>
              <a:off x="3479799" y="2581275"/>
              <a:ext cx="368302" cy="3175"/>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836" name="Line"/>
            <p:cNvSpPr/>
            <p:nvPr/>
          </p:nvSpPr>
          <p:spPr>
            <a:xfrm>
              <a:off x="4216399" y="2581275"/>
              <a:ext cx="368302" cy="3175"/>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837" name="Line"/>
            <p:cNvSpPr/>
            <p:nvPr/>
          </p:nvSpPr>
          <p:spPr>
            <a:xfrm>
              <a:off x="4953000" y="2581275"/>
              <a:ext cx="371475" cy="3175"/>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838" name="Line"/>
            <p:cNvSpPr/>
            <p:nvPr/>
          </p:nvSpPr>
          <p:spPr>
            <a:xfrm>
              <a:off x="5692774" y="2581275"/>
              <a:ext cx="368302" cy="3175"/>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839" name="Line"/>
            <p:cNvSpPr/>
            <p:nvPr/>
          </p:nvSpPr>
          <p:spPr>
            <a:xfrm>
              <a:off x="6429375" y="2581275"/>
              <a:ext cx="371475" cy="3175"/>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840" name="Line"/>
            <p:cNvSpPr/>
            <p:nvPr/>
          </p:nvSpPr>
          <p:spPr>
            <a:xfrm>
              <a:off x="7169149" y="2581275"/>
              <a:ext cx="368302" cy="3175"/>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841" name="Line"/>
            <p:cNvSpPr/>
            <p:nvPr/>
          </p:nvSpPr>
          <p:spPr>
            <a:xfrm>
              <a:off x="7905750" y="2581275"/>
              <a:ext cx="371475" cy="3175"/>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842" name="Line"/>
            <p:cNvSpPr/>
            <p:nvPr/>
          </p:nvSpPr>
          <p:spPr>
            <a:xfrm>
              <a:off x="8645524" y="2581275"/>
              <a:ext cx="368302" cy="3175"/>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843" name="Line"/>
            <p:cNvSpPr/>
            <p:nvPr/>
          </p:nvSpPr>
          <p:spPr>
            <a:xfrm>
              <a:off x="9382125" y="2581275"/>
              <a:ext cx="158750" cy="2127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noFill/>
            <a:ln w="50800" cap="flat">
              <a:solidFill>
                <a:srgbClr val="000000"/>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844" name="Line"/>
            <p:cNvSpPr/>
            <p:nvPr/>
          </p:nvSpPr>
          <p:spPr>
            <a:xfrm>
              <a:off x="9540875" y="3108325"/>
              <a:ext cx="3175" cy="371475"/>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845" name="Line"/>
            <p:cNvSpPr/>
            <p:nvPr/>
          </p:nvSpPr>
          <p:spPr>
            <a:xfrm>
              <a:off x="9540875" y="3794125"/>
              <a:ext cx="3175" cy="371475"/>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846" name="Line"/>
            <p:cNvSpPr/>
            <p:nvPr/>
          </p:nvSpPr>
          <p:spPr>
            <a:xfrm>
              <a:off x="9540875" y="4479925"/>
              <a:ext cx="3175" cy="371475"/>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847" name="Line"/>
            <p:cNvSpPr/>
            <p:nvPr/>
          </p:nvSpPr>
          <p:spPr>
            <a:xfrm>
              <a:off x="9540875" y="5219699"/>
              <a:ext cx="3175" cy="368302"/>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848" name="Line"/>
            <p:cNvSpPr/>
            <p:nvPr/>
          </p:nvSpPr>
          <p:spPr>
            <a:xfrm>
              <a:off x="9540875" y="5905499"/>
              <a:ext cx="3175" cy="368302"/>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849" name="Line"/>
            <p:cNvSpPr/>
            <p:nvPr/>
          </p:nvSpPr>
          <p:spPr>
            <a:xfrm>
              <a:off x="9540875" y="6591299"/>
              <a:ext cx="3175" cy="368302"/>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850" name="Line"/>
            <p:cNvSpPr/>
            <p:nvPr/>
          </p:nvSpPr>
          <p:spPr>
            <a:xfrm>
              <a:off x="9540875" y="7327899"/>
              <a:ext cx="3175" cy="368302"/>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851" name="Line"/>
            <p:cNvSpPr/>
            <p:nvPr/>
          </p:nvSpPr>
          <p:spPr>
            <a:xfrm>
              <a:off x="9382125" y="8013700"/>
              <a:ext cx="158750" cy="20955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path>
              </a:pathLst>
            </a:custGeom>
            <a:noFill/>
            <a:ln w="50800" cap="flat">
              <a:solidFill>
                <a:srgbClr val="000000"/>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852" name="Line"/>
            <p:cNvSpPr/>
            <p:nvPr/>
          </p:nvSpPr>
          <p:spPr>
            <a:xfrm flipH="1">
              <a:off x="8645524" y="8223250"/>
              <a:ext cx="368302" cy="3175"/>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853" name="Line"/>
            <p:cNvSpPr/>
            <p:nvPr/>
          </p:nvSpPr>
          <p:spPr>
            <a:xfrm flipH="1">
              <a:off x="7905750" y="8223250"/>
              <a:ext cx="371475" cy="3175"/>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854" name="Line"/>
            <p:cNvSpPr/>
            <p:nvPr/>
          </p:nvSpPr>
          <p:spPr>
            <a:xfrm flipH="1">
              <a:off x="7169149" y="8223250"/>
              <a:ext cx="368302" cy="3175"/>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855" name="Line"/>
            <p:cNvSpPr/>
            <p:nvPr/>
          </p:nvSpPr>
          <p:spPr>
            <a:xfrm flipH="1">
              <a:off x="6429375" y="8223250"/>
              <a:ext cx="371475" cy="3175"/>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856" name="Line"/>
            <p:cNvSpPr/>
            <p:nvPr/>
          </p:nvSpPr>
          <p:spPr>
            <a:xfrm flipH="1">
              <a:off x="5692774" y="8223250"/>
              <a:ext cx="368302" cy="3175"/>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857" name="Line"/>
            <p:cNvSpPr/>
            <p:nvPr/>
          </p:nvSpPr>
          <p:spPr>
            <a:xfrm flipH="1">
              <a:off x="4953000" y="8223250"/>
              <a:ext cx="371475" cy="3175"/>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858" name="Line"/>
            <p:cNvSpPr/>
            <p:nvPr/>
          </p:nvSpPr>
          <p:spPr>
            <a:xfrm flipH="1">
              <a:off x="4216399" y="8223250"/>
              <a:ext cx="368302" cy="3175"/>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859" name="Line"/>
            <p:cNvSpPr/>
            <p:nvPr/>
          </p:nvSpPr>
          <p:spPr>
            <a:xfrm flipH="1">
              <a:off x="3479799" y="8223250"/>
              <a:ext cx="368302" cy="3175"/>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860" name="Line"/>
            <p:cNvSpPr/>
            <p:nvPr/>
          </p:nvSpPr>
          <p:spPr>
            <a:xfrm flipH="1">
              <a:off x="2740024" y="8223250"/>
              <a:ext cx="368302" cy="3175"/>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861" name="Line"/>
            <p:cNvSpPr/>
            <p:nvPr/>
          </p:nvSpPr>
          <p:spPr>
            <a:xfrm flipH="1">
              <a:off x="2003424" y="8223250"/>
              <a:ext cx="368302" cy="3175"/>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862" name="Line"/>
            <p:cNvSpPr/>
            <p:nvPr/>
          </p:nvSpPr>
          <p:spPr>
            <a:xfrm flipH="1">
              <a:off x="1263649" y="8223250"/>
              <a:ext cx="368302" cy="3175"/>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863" name="Line"/>
            <p:cNvSpPr/>
            <p:nvPr/>
          </p:nvSpPr>
          <p:spPr>
            <a:xfrm flipH="1">
              <a:off x="527049" y="8223250"/>
              <a:ext cx="368302" cy="3175"/>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864" name="Line"/>
            <p:cNvSpPr/>
            <p:nvPr/>
          </p:nvSpPr>
          <p:spPr>
            <a:xfrm>
              <a:off x="0" y="8013700"/>
              <a:ext cx="155575" cy="20955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path>
              </a:pathLst>
            </a:custGeom>
            <a:noFill/>
            <a:ln w="50800" cap="flat">
              <a:solidFill>
                <a:srgbClr val="000000"/>
              </a:solidFill>
              <a:prstDash val="solid"/>
              <a:round/>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865" name="Line"/>
            <p:cNvSpPr/>
            <p:nvPr/>
          </p:nvSpPr>
          <p:spPr>
            <a:xfrm flipV="1">
              <a:off x="-1" y="7327899"/>
              <a:ext cx="3176" cy="368302"/>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866" name="Line"/>
            <p:cNvSpPr/>
            <p:nvPr/>
          </p:nvSpPr>
          <p:spPr>
            <a:xfrm flipV="1">
              <a:off x="-1" y="6591299"/>
              <a:ext cx="3176" cy="368302"/>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867" name="Line"/>
            <p:cNvSpPr/>
            <p:nvPr/>
          </p:nvSpPr>
          <p:spPr>
            <a:xfrm flipV="1">
              <a:off x="-1" y="5905499"/>
              <a:ext cx="3176" cy="368302"/>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868" name="Line"/>
            <p:cNvSpPr/>
            <p:nvPr/>
          </p:nvSpPr>
          <p:spPr>
            <a:xfrm flipV="1">
              <a:off x="-1" y="5219699"/>
              <a:ext cx="3176" cy="368302"/>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869" name="Line"/>
            <p:cNvSpPr/>
            <p:nvPr/>
          </p:nvSpPr>
          <p:spPr>
            <a:xfrm flipV="1">
              <a:off x="-1" y="4479925"/>
              <a:ext cx="3176" cy="371475"/>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870" name="Line"/>
            <p:cNvSpPr/>
            <p:nvPr/>
          </p:nvSpPr>
          <p:spPr>
            <a:xfrm flipV="1">
              <a:off x="-1" y="3794125"/>
              <a:ext cx="3176" cy="371475"/>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871" name="Line"/>
            <p:cNvSpPr/>
            <p:nvPr/>
          </p:nvSpPr>
          <p:spPr>
            <a:xfrm flipV="1">
              <a:off x="-1" y="3108325"/>
              <a:ext cx="3176" cy="371475"/>
            </a:xfrm>
            <a:prstGeom prst="line">
              <a:avLst/>
            </a:prstGeom>
            <a:noFill/>
            <a:ln w="50800" cap="flat">
              <a:solidFill>
                <a:srgbClr val="000000"/>
              </a:solidFill>
              <a:prstDash val="solid"/>
              <a:round/>
            </a:ln>
            <a:effectLst/>
          </p:spPr>
          <p:txBody>
            <a:bodyPr wrap="square" lIns="50800" tIns="50800" rIns="50800" bIns="50800" numCol="1" anchor="ctr">
              <a:noAutofit/>
            </a:bodyPr>
            <a:lstStyle/>
            <a:p>
              <a:endParaRPr/>
            </a:p>
          </p:txBody>
        </p:sp>
        <p:sp>
          <p:nvSpPr>
            <p:cNvPr id="872" name="phone"/>
            <p:cNvSpPr txBox="1"/>
            <p:nvPr/>
          </p:nvSpPr>
          <p:spPr>
            <a:xfrm>
              <a:off x="7406983" y="6191963"/>
              <a:ext cx="1213434" cy="48117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3400">
                  <a:latin typeface="Arial"/>
                  <a:ea typeface="Arial"/>
                  <a:cs typeface="Arial"/>
                  <a:sym typeface="Arial"/>
                </a:defRPr>
              </a:lvl1pPr>
            </a:lstStyle>
            <a:p>
              <a:r>
                <a:t>phone</a:t>
              </a:r>
            </a:p>
          </p:txBody>
        </p:sp>
        <p:sp>
          <p:nvSpPr>
            <p:cNvPr id="873" name="gateway"/>
            <p:cNvSpPr txBox="1"/>
            <p:nvPr/>
          </p:nvSpPr>
          <p:spPr>
            <a:xfrm>
              <a:off x="9520956" y="3817063"/>
              <a:ext cx="1620988" cy="48117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3400">
                  <a:latin typeface="Arial"/>
                  <a:ea typeface="Arial"/>
                  <a:cs typeface="Arial"/>
                  <a:sym typeface="Arial"/>
                </a:defRPr>
              </a:lvl1pPr>
            </a:lstStyle>
            <a:p>
              <a:r>
                <a:t>gateway</a:t>
              </a:r>
            </a:p>
          </p:txBody>
        </p:sp>
        <p:sp>
          <p:nvSpPr>
            <p:cNvPr id="874" name="Host site"/>
            <p:cNvSpPr txBox="1"/>
            <p:nvPr/>
          </p:nvSpPr>
          <p:spPr>
            <a:xfrm>
              <a:off x="8958169" y="7192088"/>
              <a:ext cx="1692462" cy="48117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defRPr sz="3400">
                  <a:latin typeface="Arial"/>
                  <a:ea typeface="Arial"/>
                  <a:cs typeface="Arial"/>
                  <a:sym typeface="Arial"/>
                </a:defRPr>
              </a:lvl1pPr>
            </a:lstStyle>
            <a:p>
              <a:r>
                <a:t>Host site</a:t>
              </a:r>
            </a:p>
          </p:txBody>
        </p:sp>
        <p:sp>
          <p:nvSpPr>
            <p:cNvPr id="875" name="Circle"/>
            <p:cNvSpPr/>
            <p:nvPr/>
          </p:nvSpPr>
          <p:spPr>
            <a:xfrm>
              <a:off x="5057775" y="5375275"/>
              <a:ext cx="479425" cy="479425"/>
            </a:xfrm>
            <a:prstGeom prst="ellipse">
              <a:avLst/>
            </a:prstGeom>
            <a:noFill/>
            <a:ln w="101600" cap="flat">
              <a:solidFill>
                <a:srgbClr val="FFDC99"/>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876" name="Oval"/>
            <p:cNvSpPr/>
            <p:nvPr/>
          </p:nvSpPr>
          <p:spPr>
            <a:xfrm>
              <a:off x="4899025" y="5216525"/>
              <a:ext cx="796925" cy="793750"/>
            </a:xfrm>
            <a:prstGeom prst="ellipse">
              <a:avLst/>
            </a:prstGeom>
            <a:noFill/>
            <a:ln w="101600" cap="flat">
              <a:solidFill>
                <a:srgbClr val="FFDC99"/>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877" name="Circle"/>
            <p:cNvSpPr/>
            <p:nvPr/>
          </p:nvSpPr>
          <p:spPr>
            <a:xfrm>
              <a:off x="4689475" y="5057775"/>
              <a:ext cx="1162050" cy="1165225"/>
            </a:xfrm>
            <a:prstGeom prst="ellipse">
              <a:avLst/>
            </a:prstGeom>
            <a:noFill/>
            <a:ln w="101600" cap="flat">
              <a:solidFill>
                <a:srgbClr val="FFDC99"/>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878" name="Oval"/>
            <p:cNvSpPr/>
            <p:nvPr/>
          </p:nvSpPr>
          <p:spPr>
            <a:xfrm>
              <a:off x="4584699" y="4848225"/>
              <a:ext cx="1425577" cy="1533525"/>
            </a:xfrm>
            <a:prstGeom prst="ellipse">
              <a:avLst/>
            </a:prstGeom>
            <a:noFill/>
            <a:ln w="101600" cap="flat">
              <a:solidFill>
                <a:srgbClr val="FFDC99"/>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879" name="Shape"/>
            <p:cNvSpPr/>
            <p:nvPr/>
          </p:nvSpPr>
          <p:spPr>
            <a:xfrm>
              <a:off x="4584700" y="5114925"/>
              <a:ext cx="104775" cy="10477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1127" y="0"/>
                  </a:lnTo>
                  <a:lnTo>
                    <a:pt x="0" y="10473"/>
                  </a:lnTo>
                  <a:lnTo>
                    <a:pt x="11127" y="21600"/>
                  </a:lnTo>
                  <a:lnTo>
                    <a:pt x="21600" y="0"/>
                  </a:lnTo>
                  <a:close/>
                </a:path>
              </a:pathLst>
            </a:custGeom>
            <a:solidFill>
              <a:srgbClr val="000000"/>
            </a:solidFill>
            <a:ln w="12700" cap="flat">
              <a:noFill/>
              <a:miter lim="400000"/>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880" name="Shape"/>
            <p:cNvSpPr/>
            <p:nvPr/>
          </p:nvSpPr>
          <p:spPr>
            <a:xfrm>
              <a:off x="5902325" y="6115050"/>
              <a:ext cx="107950" cy="1587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7344"/>
                  </a:lnTo>
                  <a:lnTo>
                    <a:pt x="0" y="21600"/>
                  </a:lnTo>
                  <a:lnTo>
                    <a:pt x="0" y="14256"/>
                  </a:lnTo>
                  <a:lnTo>
                    <a:pt x="10800" y="0"/>
                  </a:lnTo>
                  <a:close/>
                </a:path>
              </a:pathLst>
            </a:custGeom>
            <a:solidFill>
              <a:srgbClr val="000000"/>
            </a:solidFill>
            <a:ln w="12700" cap="flat">
              <a:noFill/>
              <a:miter lim="400000"/>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881" name="Shape"/>
            <p:cNvSpPr/>
            <p:nvPr/>
          </p:nvSpPr>
          <p:spPr>
            <a:xfrm>
              <a:off x="4638675" y="5114925"/>
              <a:ext cx="1317625" cy="1104900"/>
            </a:xfrm>
            <a:custGeom>
              <a:avLst/>
              <a:gdLst/>
              <a:ahLst/>
              <a:cxnLst>
                <a:cxn ang="0">
                  <a:pos x="wd2" y="hd2"/>
                </a:cxn>
                <a:cxn ang="5400000">
                  <a:pos x="wd2" y="hd2"/>
                </a:cxn>
                <a:cxn ang="10800000">
                  <a:pos x="wd2" y="hd2"/>
                </a:cxn>
                <a:cxn ang="16200000">
                  <a:pos x="wd2" y="hd2"/>
                </a:cxn>
              </a:cxnLst>
              <a:rect l="0" t="0" r="r" b="b"/>
              <a:pathLst>
                <a:path w="21600" h="21600" extrusionOk="0">
                  <a:moveTo>
                    <a:pt x="833" y="0"/>
                  </a:moveTo>
                  <a:lnTo>
                    <a:pt x="0" y="2048"/>
                  </a:lnTo>
                  <a:lnTo>
                    <a:pt x="20715" y="21600"/>
                  </a:lnTo>
                  <a:lnTo>
                    <a:pt x="21600" y="19552"/>
                  </a:lnTo>
                  <a:lnTo>
                    <a:pt x="833" y="0"/>
                  </a:lnTo>
                  <a:close/>
                </a:path>
              </a:pathLst>
            </a:custGeom>
            <a:solidFill>
              <a:srgbClr val="000000"/>
            </a:solidFill>
            <a:ln w="12700" cap="flat">
              <a:noFill/>
              <a:miter lim="400000"/>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882" name="Triangle"/>
            <p:cNvSpPr/>
            <p:nvPr/>
          </p:nvSpPr>
          <p:spPr>
            <a:xfrm>
              <a:off x="5851525" y="5060950"/>
              <a:ext cx="104775" cy="104775"/>
            </a:xfrm>
            <a:custGeom>
              <a:avLst/>
              <a:gdLst/>
              <a:ahLst/>
              <a:cxnLst>
                <a:cxn ang="0">
                  <a:pos x="wd2" y="hd2"/>
                </a:cxn>
                <a:cxn ang="5400000">
                  <a:pos x="wd2" y="hd2"/>
                </a:cxn>
                <a:cxn ang="10800000">
                  <a:pos x="wd2" y="hd2"/>
                </a:cxn>
                <a:cxn ang="16200000">
                  <a:pos x="wd2" y="hd2"/>
                </a:cxn>
              </a:cxnLst>
              <a:rect l="0" t="0" r="r" b="b"/>
              <a:pathLst>
                <a:path w="21600" h="21600" extrusionOk="0">
                  <a:moveTo>
                    <a:pt x="10473" y="21600"/>
                  </a:moveTo>
                  <a:lnTo>
                    <a:pt x="21600" y="11127"/>
                  </a:lnTo>
                  <a:lnTo>
                    <a:pt x="0" y="0"/>
                  </a:lnTo>
                  <a:lnTo>
                    <a:pt x="10473" y="21600"/>
                  </a:lnTo>
                  <a:close/>
                </a:path>
              </a:pathLst>
            </a:custGeom>
            <a:solidFill>
              <a:srgbClr val="000000"/>
            </a:solidFill>
            <a:ln w="12700" cap="flat">
              <a:noFill/>
              <a:miter lim="400000"/>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883" name="Shape"/>
            <p:cNvSpPr/>
            <p:nvPr/>
          </p:nvSpPr>
          <p:spPr>
            <a:xfrm>
              <a:off x="4584700" y="6115050"/>
              <a:ext cx="104775" cy="158750"/>
            </a:xfrm>
            <a:custGeom>
              <a:avLst/>
              <a:gdLst/>
              <a:ahLst/>
              <a:cxnLst>
                <a:cxn ang="0">
                  <a:pos x="wd2" y="hd2"/>
                </a:cxn>
                <a:cxn ang="5400000">
                  <a:pos x="wd2" y="hd2"/>
                </a:cxn>
                <a:cxn ang="10800000">
                  <a:pos x="wd2" y="hd2"/>
                </a:cxn>
                <a:cxn ang="16200000">
                  <a:pos x="wd2" y="hd2"/>
                </a:cxn>
              </a:cxnLst>
              <a:rect l="0" t="0" r="r" b="b"/>
              <a:pathLst>
                <a:path w="21600" h="21600" extrusionOk="0">
                  <a:moveTo>
                    <a:pt x="21600" y="14256"/>
                  </a:moveTo>
                  <a:lnTo>
                    <a:pt x="11127" y="21600"/>
                  </a:lnTo>
                  <a:lnTo>
                    <a:pt x="0" y="7344"/>
                  </a:lnTo>
                  <a:lnTo>
                    <a:pt x="11127" y="0"/>
                  </a:lnTo>
                  <a:lnTo>
                    <a:pt x="21600" y="14256"/>
                  </a:lnTo>
                  <a:close/>
                </a:path>
              </a:pathLst>
            </a:custGeom>
            <a:solidFill>
              <a:srgbClr val="000000"/>
            </a:solidFill>
            <a:ln w="12700" cap="flat">
              <a:noFill/>
              <a:miter lim="400000"/>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884" name="Shape"/>
            <p:cNvSpPr/>
            <p:nvPr/>
          </p:nvSpPr>
          <p:spPr>
            <a:xfrm>
              <a:off x="4638675" y="5060950"/>
              <a:ext cx="1263650" cy="1158875"/>
            </a:xfrm>
            <a:custGeom>
              <a:avLst/>
              <a:gdLst/>
              <a:ahLst/>
              <a:cxnLst>
                <a:cxn ang="0">
                  <a:pos x="wd2" y="hd2"/>
                </a:cxn>
                <a:cxn ang="5400000">
                  <a:pos x="wd2" y="hd2"/>
                </a:cxn>
                <a:cxn ang="10800000">
                  <a:pos x="wd2" y="hd2"/>
                </a:cxn>
                <a:cxn ang="16200000">
                  <a:pos x="wd2" y="hd2"/>
                </a:cxn>
              </a:cxnLst>
              <a:rect l="0" t="0" r="r" b="b"/>
              <a:pathLst>
                <a:path w="21600" h="21600" extrusionOk="0">
                  <a:moveTo>
                    <a:pt x="21600" y="1953"/>
                  </a:moveTo>
                  <a:lnTo>
                    <a:pt x="20732" y="0"/>
                  </a:lnTo>
                  <a:lnTo>
                    <a:pt x="0" y="19647"/>
                  </a:lnTo>
                  <a:lnTo>
                    <a:pt x="868" y="21600"/>
                  </a:lnTo>
                  <a:lnTo>
                    <a:pt x="21600" y="1953"/>
                  </a:lnTo>
                  <a:close/>
                </a:path>
              </a:pathLst>
            </a:custGeom>
            <a:solidFill>
              <a:srgbClr val="000000"/>
            </a:solidFill>
            <a:ln w="12700" cap="flat">
              <a:noFill/>
              <a:miter lim="400000"/>
            </a:ln>
            <a:effectLst/>
          </p:spPr>
          <p:txBody>
            <a:bodyPr wrap="square" lIns="50800" tIns="50800" rIns="50800" bIns="50800" numCol="1" anchor="ctr">
              <a:noAutofit/>
            </a:bodyPr>
            <a:lstStyle/>
            <a:p>
              <a:pPr defTabSz="825500">
                <a:defRPr sz="3200">
                  <a:solidFill>
                    <a:srgbClr val="FFFFFF"/>
                  </a:solidFill>
                  <a:latin typeface="Times New Roman"/>
                  <a:ea typeface="Times New Roman"/>
                  <a:cs typeface="Times New Roman"/>
                  <a:sym typeface="Times New Roman"/>
                </a:defRPr>
              </a:pPr>
              <a:endParaRPr/>
            </a:p>
          </p:txBody>
        </p:sp>
        <p:sp>
          <p:nvSpPr>
            <p:cNvPr id="885" name="Rectangle"/>
            <p:cNvSpPr/>
            <p:nvPr/>
          </p:nvSpPr>
          <p:spPr>
            <a:xfrm>
              <a:off x="5216525" y="4743450"/>
              <a:ext cx="107950" cy="53975"/>
            </a:xfrm>
            <a:prstGeom prst="rect">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886" name="Rectangle"/>
            <p:cNvSpPr/>
            <p:nvPr/>
          </p:nvSpPr>
          <p:spPr>
            <a:xfrm>
              <a:off x="5216525" y="6432550"/>
              <a:ext cx="107950" cy="50800"/>
            </a:xfrm>
            <a:prstGeom prst="rect">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887" name="Rectangle"/>
            <p:cNvSpPr/>
            <p:nvPr/>
          </p:nvSpPr>
          <p:spPr>
            <a:xfrm>
              <a:off x="5216525" y="4797425"/>
              <a:ext cx="107950" cy="1635125"/>
            </a:xfrm>
            <a:prstGeom prst="rect">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888" name="Rectangle"/>
            <p:cNvSpPr/>
            <p:nvPr/>
          </p:nvSpPr>
          <p:spPr>
            <a:xfrm>
              <a:off x="6061075" y="5534025"/>
              <a:ext cx="53975" cy="107950"/>
            </a:xfrm>
            <a:prstGeom prst="rect">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889" name="Rectangle"/>
            <p:cNvSpPr/>
            <p:nvPr/>
          </p:nvSpPr>
          <p:spPr>
            <a:xfrm>
              <a:off x="4425950" y="5534025"/>
              <a:ext cx="53975" cy="107950"/>
            </a:xfrm>
            <a:prstGeom prst="rect">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890" name="Rectangle"/>
            <p:cNvSpPr/>
            <p:nvPr/>
          </p:nvSpPr>
          <p:spPr>
            <a:xfrm>
              <a:off x="4479925" y="5534025"/>
              <a:ext cx="1581150" cy="107950"/>
            </a:xfrm>
            <a:prstGeom prst="rect">
              <a:avLst/>
            </a:prstGeom>
            <a:solidFill>
              <a:srgbClr val="000000"/>
            </a:solidFill>
            <a:ln w="12700" cap="flat">
              <a:noFill/>
              <a:miter lim="400000"/>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gr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5" name="3. COMMON CHARACTERISTICS"/>
          <p:cNvSpPr txBox="1">
            <a:spLocks noGrp="1"/>
          </p:cNvSpPr>
          <p:nvPr>
            <p:ph type="title" idx="4294967295"/>
          </p:nvPr>
        </p:nvSpPr>
        <p:spPr>
          <a:xfrm>
            <a:off x="1206500" y="1079500"/>
            <a:ext cx="10477500" cy="1435100"/>
          </a:xfrm>
          <a:prstGeom prst="rect">
            <a:avLst/>
          </a:prstGeom>
        </p:spPr>
        <p:txBody>
          <a:bodyPr/>
          <a:lstStyle>
            <a:lvl1pPr defTabSz="1511770">
              <a:defRPr sz="5270" spc="-105"/>
            </a:lvl1pPr>
          </a:lstStyle>
          <a:p>
            <a:r>
              <a:t>3. COMMON CHARACTERISTICS</a:t>
            </a:r>
          </a:p>
        </p:txBody>
      </p:sp>
      <p:sp>
        <p:nvSpPr>
          <p:cNvPr id="896" name="What are we trying to achieve when we construct a distributed system?…"/>
          <p:cNvSpPr txBox="1">
            <a:spLocks noGrp="1"/>
          </p:cNvSpPr>
          <p:nvPr>
            <p:ph type="body" idx="4294967295"/>
          </p:nvPr>
        </p:nvSpPr>
        <p:spPr>
          <a:xfrm>
            <a:off x="1206500" y="2729994"/>
            <a:ext cx="19519122" cy="8256012"/>
          </a:xfrm>
          <a:prstGeom prst="rect">
            <a:avLst/>
          </a:prstGeom>
        </p:spPr>
        <p:txBody>
          <a:bodyPr/>
          <a:lstStyle/>
          <a:p>
            <a:pPr marL="546100" indent="-546100">
              <a:buChar char="○"/>
              <a:defRPr sz="4000"/>
            </a:pPr>
            <a:r>
              <a:t>What are we trying to achieve when we construct a distributed system?</a:t>
            </a:r>
          </a:p>
          <a:p>
            <a:pPr marL="546100" indent="-546100">
              <a:buChar char="○"/>
              <a:defRPr sz="4000"/>
            </a:pPr>
            <a:r>
              <a:t>Certain common characteristics can be used to assess distributed systems</a:t>
            </a:r>
          </a:p>
          <a:p>
            <a:pPr marL="1155700" lvl="1" indent="-546100">
              <a:spcBef>
                <a:spcPts val="900"/>
              </a:spcBef>
              <a:defRPr sz="4000"/>
            </a:pPr>
            <a:r>
              <a:t>Heterogeneity</a:t>
            </a:r>
          </a:p>
          <a:p>
            <a:pPr marL="1155700" lvl="1" indent="-546100">
              <a:spcBef>
                <a:spcPts val="900"/>
              </a:spcBef>
              <a:defRPr sz="4000"/>
            </a:pPr>
            <a:r>
              <a:t>Openness</a:t>
            </a:r>
          </a:p>
          <a:p>
            <a:pPr marL="1155700" lvl="1" indent="-546100">
              <a:spcBef>
                <a:spcPts val="900"/>
              </a:spcBef>
              <a:defRPr sz="4000"/>
            </a:pPr>
            <a:r>
              <a:t>Security</a:t>
            </a:r>
          </a:p>
          <a:p>
            <a:pPr marL="1155700" lvl="1" indent="-546100">
              <a:spcBef>
                <a:spcPts val="900"/>
              </a:spcBef>
              <a:defRPr sz="4000"/>
            </a:pPr>
            <a:r>
              <a:t>Scalability </a:t>
            </a:r>
          </a:p>
          <a:p>
            <a:pPr marL="1155700" lvl="1" indent="-546100">
              <a:spcBef>
                <a:spcPts val="900"/>
              </a:spcBef>
              <a:defRPr sz="4000"/>
            </a:pPr>
            <a:r>
              <a:t>Failure Handling</a:t>
            </a:r>
          </a:p>
          <a:p>
            <a:pPr marL="1155700" lvl="1" indent="-546100">
              <a:spcBef>
                <a:spcPts val="900"/>
              </a:spcBef>
              <a:defRPr sz="4000"/>
            </a:pPr>
            <a:r>
              <a:t>Concurrency</a:t>
            </a:r>
          </a:p>
          <a:p>
            <a:pPr marL="1155700" lvl="1" indent="-546100">
              <a:spcBef>
                <a:spcPts val="900"/>
              </a:spcBef>
              <a:defRPr sz="4000"/>
            </a:pPr>
            <a:r>
              <a:t>Transparency</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 name="4. BASIC DESIGN ISSUES"/>
          <p:cNvSpPr txBox="1">
            <a:spLocks noGrp="1"/>
          </p:cNvSpPr>
          <p:nvPr>
            <p:ph type="title" idx="4294967295"/>
          </p:nvPr>
        </p:nvSpPr>
        <p:spPr>
          <a:xfrm>
            <a:off x="1206500" y="1079500"/>
            <a:ext cx="10477500" cy="1435100"/>
          </a:xfrm>
          <a:prstGeom prst="rect">
            <a:avLst/>
          </a:prstGeom>
        </p:spPr>
        <p:txBody>
          <a:bodyPr/>
          <a:lstStyle>
            <a:lvl1pPr defTabSz="1975054">
              <a:defRPr sz="6885" spc="-137"/>
            </a:lvl1pPr>
          </a:lstStyle>
          <a:p>
            <a:r>
              <a:t>4. BASIC DESIGN ISSUES</a:t>
            </a:r>
          </a:p>
        </p:txBody>
      </p:sp>
      <p:sp>
        <p:nvSpPr>
          <p:cNvPr id="936" name="General software engineering principles include rigor and formality, separation of concerns, modularity, abstraction, anticipation of change, ……"/>
          <p:cNvSpPr txBox="1">
            <a:spLocks noGrp="1"/>
          </p:cNvSpPr>
          <p:nvPr>
            <p:ph type="body" sz="half" idx="4294967295"/>
          </p:nvPr>
        </p:nvSpPr>
        <p:spPr>
          <a:xfrm>
            <a:off x="1206500" y="4248504"/>
            <a:ext cx="10477500" cy="8256012"/>
          </a:xfrm>
          <a:prstGeom prst="rect">
            <a:avLst/>
          </a:prstGeom>
        </p:spPr>
        <p:txBody>
          <a:bodyPr/>
          <a:lstStyle/>
          <a:p>
            <a:pPr marL="458723" indent="-458723" defTabSz="2048204">
              <a:spcBef>
                <a:spcPts val="3700"/>
              </a:spcBef>
              <a:buChar char="○"/>
              <a:defRPr sz="4535"/>
            </a:pPr>
            <a:r>
              <a:t>General software engineering principles include rigor and formality, separation of concerns, modularity, abstraction, anticipation of change, …</a:t>
            </a:r>
          </a:p>
          <a:p>
            <a:pPr marL="458723" indent="-458723" defTabSz="2048204">
              <a:spcBef>
                <a:spcPts val="3700"/>
              </a:spcBef>
              <a:buChar char="○"/>
              <a:defRPr sz="4535"/>
            </a:pPr>
            <a:r>
              <a:t>Specific issues for distributed systems:</a:t>
            </a:r>
          </a:p>
          <a:p>
            <a:pPr marL="970787" lvl="1" indent="-458723" defTabSz="2048204">
              <a:spcBef>
                <a:spcPts val="900"/>
              </a:spcBef>
              <a:defRPr sz="3864"/>
            </a:pPr>
            <a:r>
              <a:t>Naming</a:t>
            </a:r>
          </a:p>
          <a:p>
            <a:pPr marL="970787" lvl="1" indent="-458723" defTabSz="2048204">
              <a:spcBef>
                <a:spcPts val="900"/>
              </a:spcBef>
              <a:defRPr sz="3864"/>
            </a:pPr>
            <a:r>
              <a:t>Communication</a:t>
            </a:r>
          </a:p>
          <a:p>
            <a:pPr marL="970787" lvl="1" indent="-458723" defTabSz="2048204">
              <a:spcBef>
                <a:spcPts val="900"/>
              </a:spcBef>
              <a:defRPr sz="3864"/>
            </a:pPr>
            <a:r>
              <a:t>Software structure</a:t>
            </a:r>
          </a:p>
          <a:p>
            <a:pPr marL="970787" lvl="1" indent="-458723" defTabSz="2048204">
              <a:spcBef>
                <a:spcPts val="900"/>
              </a:spcBef>
              <a:defRPr sz="3864"/>
            </a:pPr>
            <a:r>
              <a:t>System architecture</a:t>
            </a:r>
          </a:p>
          <a:p>
            <a:pPr marL="970787" lvl="1" indent="-458723" defTabSz="2048204">
              <a:spcBef>
                <a:spcPts val="900"/>
              </a:spcBef>
              <a:defRPr sz="3864"/>
            </a:pPr>
            <a:r>
              <a:t>Workload allocation</a:t>
            </a:r>
          </a:p>
          <a:p>
            <a:pPr marL="970787" lvl="1" indent="-458723" defTabSz="2048204">
              <a:spcBef>
                <a:spcPts val="900"/>
              </a:spcBef>
              <a:defRPr sz="3864"/>
            </a:pPr>
            <a:r>
              <a:t>Consistency maintenance</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 name="4.1 NAMING"/>
          <p:cNvSpPr txBox="1">
            <a:spLocks noGrp="1"/>
          </p:cNvSpPr>
          <p:nvPr>
            <p:ph type="title" idx="4294967295"/>
          </p:nvPr>
        </p:nvSpPr>
        <p:spPr>
          <a:xfrm>
            <a:off x="1206500" y="1079500"/>
            <a:ext cx="10477500" cy="1435100"/>
          </a:xfrm>
          <a:prstGeom prst="rect">
            <a:avLst/>
          </a:prstGeom>
        </p:spPr>
        <p:txBody>
          <a:bodyPr/>
          <a:lstStyle/>
          <a:p>
            <a:r>
              <a:t>4.1 NAMING</a:t>
            </a:r>
          </a:p>
        </p:txBody>
      </p:sp>
      <p:sp>
        <p:nvSpPr>
          <p:cNvPr id="941" name="A name is resolved when translated into an interpretable form for resource/object reference.…"/>
          <p:cNvSpPr txBox="1">
            <a:spLocks noGrp="1"/>
          </p:cNvSpPr>
          <p:nvPr>
            <p:ph type="body" sz="half" idx="4294967295"/>
          </p:nvPr>
        </p:nvSpPr>
        <p:spPr>
          <a:xfrm>
            <a:off x="1206500" y="4248504"/>
            <a:ext cx="10477500" cy="8256012"/>
          </a:xfrm>
          <a:prstGeom prst="rect">
            <a:avLst/>
          </a:prstGeom>
        </p:spPr>
        <p:txBody>
          <a:bodyPr/>
          <a:lstStyle/>
          <a:p>
            <a:pPr marL="475487" indent="-475487" defTabSz="1901904">
              <a:spcBef>
                <a:spcPts val="3500"/>
              </a:spcBef>
              <a:buChar char="○"/>
              <a:defRPr sz="3743"/>
            </a:pPr>
            <a:r>
              <a:t>A name is resolved when translated into an interpretable form for resource/object reference.</a:t>
            </a:r>
          </a:p>
          <a:p>
            <a:pPr marL="891539" lvl="1" indent="-416051" defTabSz="1901904">
              <a:spcBef>
                <a:spcPts val="700"/>
              </a:spcBef>
              <a:defRPr sz="3275"/>
            </a:pPr>
            <a:r>
              <a:t>Communication identifier (IP address + port number)</a:t>
            </a:r>
          </a:p>
          <a:p>
            <a:pPr marL="891539" lvl="1" indent="-416051" defTabSz="1901904">
              <a:spcBef>
                <a:spcPts val="700"/>
              </a:spcBef>
              <a:defRPr sz="3275"/>
            </a:pPr>
            <a:r>
              <a:t>Name resolution involves several translation steps</a:t>
            </a:r>
          </a:p>
          <a:p>
            <a:pPr marL="475487" indent="-475487" defTabSz="1901904">
              <a:spcBef>
                <a:spcPts val="3500"/>
              </a:spcBef>
              <a:buChar char="○"/>
              <a:defRPr sz="3743"/>
            </a:pPr>
            <a:r>
              <a:t>Design considerations</a:t>
            </a:r>
          </a:p>
          <a:p>
            <a:pPr marL="891539" lvl="1" indent="-416051" defTabSz="1901904">
              <a:spcBef>
                <a:spcPts val="700"/>
              </a:spcBef>
              <a:defRPr sz="3275"/>
            </a:pPr>
            <a:r>
              <a:t>Choice of name space for each resource type</a:t>
            </a:r>
          </a:p>
          <a:p>
            <a:pPr marL="891539" lvl="1" indent="-416051" defTabSz="1901904">
              <a:spcBef>
                <a:spcPts val="700"/>
              </a:spcBef>
              <a:defRPr sz="3275"/>
            </a:pPr>
            <a:r>
              <a:t>Name service to resolve resource names to comm. id.</a:t>
            </a:r>
          </a:p>
          <a:p>
            <a:pPr marL="475487" indent="-475487" defTabSz="1901904">
              <a:spcBef>
                <a:spcPts val="3500"/>
              </a:spcBef>
              <a:buChar char="○"/>
              <a:defRPr sz="3743"/>
            </a:pPr>
            <a:r>
              <a:t>Name services include naming context resolution, hierarchical structure, resource protection</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 name="4.2 COMMUNICATION"/>
          <p:cNvSpPr txBox="1">
            <a:spLocks noGrp="1"/>
          </p:cNvSpPr>
          <p:nvPr>
            <p:ph type="title" idx="4294967295"/>
          </p:nvPr>
        </p:nvSpPr>
        <p:spPr>
          <a:xfrm>
            <a:off x="1206500" y="1079500"/>
            <a:ext cx="10477500" cy="1435100"/>
          </a:xfrm>
          <a:prstGeom prst="rect">
            <a:avLst/>
          </a:prstGeom>
        </p:spPr>
        <p:txBody>
          <a:bodyPr/>
          <a:lstStyle>
            <a:lvl1pPr defTabSz="2292038">
              <a:defRPr sz="7990" spc="-159"/>
            </a:lvl1pPr>
          </a:lstStyle>
          <a:p>
            <a:r>
              <a:t>4.2 COMMUNICATION</a:t>
            </a:r>
          </a:p>
        </p:txBody>
      </p:sp>
      <p:sp>
        <p:nvSpPr>
          <p:cNvPr id="946" name="Separated components communicate with sending processes and receiving processes for data transfer and synchronization.…"/>
          <p:cNvSpPr txBox="1">
            <a:spLocks noGrp="1"/>
          </p:cNvSpPr>
          <p:nvPr>
            <p:ph type="body" sz="half" idx="4294967295"/>
          </p:nvPr>
        </p:nvSpPr>
        <p:spPr>
          <a:xfrm>
            <a:off x="1206500" y="4248504"/>
            <a:ext cx="10477500" cy="8256012"/>
          </a:xfrm>
          <a:prstGeom prst="rect">
            <a:avLst/>
          </a:prstGeom>
        </p:spPr>
        <p:txBody>
          <a:bodyPr/>
          <a:lstStyle/>
          <a:p>
            <a:pPr marL="505968" indent="-505968" defTabSz="2023821">
              <a:spcBef>
                <a:spcPts val="3700"/>
              </a:spcBef>
              <a:buChar char="○"/>
              <a:defRPr sz="3984"/>
            </a:pPr>
            <a:r>
              <a:rPr dirty="0"/>
              <a:t>Separated components communicate with sending processes and receiving processes for </a:t>
            </a:r>
            <a:r>
              <a:rPr i="1" dirty="0">
                <a:latin typeface="Century Schoolbook"/>
                <a:ea typeface="Century Schoolbook"/>
                <a:cs typeface="Century Schoolbook"/>
                <a:sym typeface="Century Schoolbook"/>
              </a:rPr>
              <a:t>data transfer</a:t>
            </a:r>
            <a:r>
              <a:rPr dirty="0"/>
              <a:t> and </a:t>
            </a:r>
            <a:r>
              <a:rPr i="1" dirty="0">
                <a:latin typeface="Century Schoolbook"/>
                <a:ea typeface="Century Schoolbook"/>
                <a:cs typeface="Century Schoolbook"/>
                <a:sym typeface="Century Schoolbook"/>
              </a:rPr>
              <a:t>synchronization.</a:t>
            </a:r>
          </a:p>
          <a:p>
            <a:pPr marL="505968" indent="-505968" defTabSz="2023821">
              <a:spcBef>
                <a:spcPts val="3700"/>
              </a:spcBef>
              <a:buChar char="○"/>
              <a:defRPr sz="3984"/>
            </a:pPr>
            <a:r>
              <a:rPr dirty="0"/>
              <a:t>Message passing: </a:t>
            </a:r>
            <a:r>
              <a:rPr i="1" dirty="0">
                <a:latin typeface="Century Schoolbook"/>
                <a:ea typeface="Century Schoolbook"/>
                <a:cs typeface="Century Schoolbook"/>
                <a:sym typeface="Century Schoolbook"/>
              </a:rPr>
              <a:t>send</a:t>
            </a:r>
            <a:r>
              <a:rPr dirty="0"/>
              <a:t> and </a:t>
            </a:r>
            <a:r>
              <a:rPr i="1" dirty="0">
                <a:latin typeface="Century Schoolbook"/>
                <a:ea typeface="Century Schoolbook"/>
                <a:cs typeface="Century Schoolbook"/>
                <a:sym typeface="Century Schoolbook"/>
              </a:rPr>
              <a:t>receive </a:t>
            </a:r>
            <a:r>
              <a:rPr dirty="0"/>
              <a:t>primitives</a:t>
            </a:r>
          </a:p>
          <a:p>
            <a:pPr marL="948689" lvl="1" indent="-442722" defTabSz="2023821">
              <a:spcBef>
                <a:spcPts val="800"/>
              </a:spcBef>
              <a:defRPr sz="3486"/>
            </a:pPr>
            <a:r>
              <a:rPr dirty="0"/>
              <a:t>synchronous or blocking</a:t>
            </a:r>
          </a:p>
          <a:p>
            <a:pPr marL="948689" lvl="1" indent="-442722" defTabSz="2023821">
              <a:spcBef>
                <a:spcPts val="800"/>
              </a:spcBef>
              <a:defRPr sz="3486"/>
            </a:pPr>
            <a:r>
              <a:rPr dirty="0"/>
              <a:t>asynchronous or non-blocking</a:t>
            </a:r>
          </a:p>
          <a:p>
            <a:pPr marL="948689" lvl="1" indent="-442722" defTabSz="2023821">
              <a:spcBef>
                <a:spcPts val="800"/>
              </a:spcBef>
              <a:defRPr sz="3486"/>
            </a:pPr>
            <a:r>
              <a:rPr dirty="0"/>
              <a:t>Abstractions defined: channels, sockets, ports.</a:t>
            </a:r>
          </a:p>
          <a:p>
            <a:pPr marL="505968" indent="-505968" defTabSz="2023821">
              <a:spcBef>
                <a:spcPts val="3700"/>
              </a:spcBef>
              <a:buChar char="○"/>
              <a:defRPr sz="3984"/>
            </a:pPr>
            <a:r>
              <a:rPr dirty="0"/>
              <a:t>Communication patterns: client-server communication (e.g., RPC, function shipping) and group multicast</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0" name="4.3 SOFTWARE STRUCTURE"/>
          <p:cNvSpPr txBox="1">
            <a:spLocks noGrp="1"/>
          </p:cNvSpPr>
          <p:nvPr>
            <p:ph type="title" idx="4294967295"/>
          </p:nvPr>
        </p:nvSpPr>
        <p:spPr>
          <a:xfrm>
            <a:off x="1206500" y="1079500"/>
            <a:ext cx="10477500" cy="1435100"/>
          </a:xfrm>
          <a:prstGeom prst="rect">
            <a:avLst/>
          </a:prstGeom>
        </p:spPr>
        <p:txBody>
          <a:bodyPr>
            <a:normAutofit fontScale="90000"/>
          </a:bodyPr>
          <a:lstStyle>
            <a:lvl1pPr defTabSz="1755604">
              <a:defRPr sz="6120" spc="-122"/>
            </a:lvl1pPr>
          </a:lstStyle>
          <a:p>
            <a:r>
              <a:t>4.3 SOFTWARE STRUCTURE</a:t>
            </a:r>
          </a:p>
        </p:txBody>
      </p:sp>
      <p:sp>
        <p:nvSpPr>
          <p:cNvPr id="951" name="Layers in centralized computer systems:"/>
          <p:cNvSpPr txBox="1">
            <a:spLocks noGrp="1"/>
          </p:cNvSpPr>
          <p:nvPr>
            <p:ph type="body" sz="half" idx="4294967295"/>
          </p:nvPr>
        </p:nvSpPr>
        <p:spPr>
          <a:xfrm>
            <a:off x="1206500" y="4248504"/>
            <a:ext cx="10477500" cy="8256012"/>
          </a:xfrm>
          <a:prstGeom prst="rect">
            <a:avLst/>
          </a:prstGeom>
        </p:spPr>
        <p:txBody>
          <a:bodyPr/>
          <a:lstStyle>
            <a:lvl1pPr>
              <a:buChar char="○"/>
            </a:lvl1pPr>
          </a:lstStyle>
          <a:p>
            <a:r>
              <a:t>Layers in centralized computer systems:</a:t>
            </a:r>
          </a:p>
        </p:txBody>
      </p:sp>
      <p:grpSp>
        <p:nvGrpSpPr>
          <p:cNvPr id="964" name="Group"/>
          <p:cNvGrpSpPr/>
          <p:nvPr/>
        </p:nvGrpSpPr>
        <p:grpSpPr>
          <a:xfrm>
            <a:off x="5943600" y="5638800"/>
            <a:ext cx="11582400" cy="4876800"/>
            <a:chOff x="0" y="0"/>
            <a:chExt cx="11582399" cy="4876800"/>
          </a:xfrm>
        </p:grpSpPr>
        <p:grpSp>
          <p:nvGrpSpPr>
            <p:cNvPr id="954" name="Group"/>
            <p:cNvGrpSpPr/>
            <p:nvPr/>
          </p:nvGrpSpPr>
          <p:grpSpPr>
            <a:xfrm>
              <a:off x="0" y="0"/>
              <a:ext cx="11582400" cy="1219200"/>
              <a:chOff x="0" y="0"/>
              <a:chExt cx="11582399" cy="1219200"/>
            </a:xfrm>
          </p:grpSpPr>
          <p:sp>
            <p:nvSpPr>
              <p:cNvPr id="952" name="Rectangle"/>
              <p:cNvSpPr/>
              <p:nvPr/>
            </p:nvSpPr>
            <p:spPr>
              <a:xfrm>
                <a:off x="0" y="0"/>
                <a:ext cx="11582400" cy="1219200"/>
              </a:xfrm>
              <a:prstGeom prst="rect">
                <a:avLst/>
              </a:prstGeom>
              <a:solidFill>
                <a:srgbClr val="FE8637"/>
              </a:solidFill>
              <a:ln w="25400" cap="flat">
                <a:solidFill>
                  <a:srgbClr val="000000"/>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953" name="Applications"/>
              <p:cNvSpPr txBox="1"/>
              <p:nvPr/>
            </p:nvSpPr>
            <p:spPr>
              <a:xfrm>
                <a:off x="4472406" y="292150"/>
                <a:ext cx="2637588" cy="634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3600"/>
                </a:lvl1pPr>
              </a:lstStyle>
              <a:p>
                <a:r>
                  <a:t>Applications</a:t>
                </a:r>
              </a:p>
            </p:txBody>
          </p:sp>
        </p:grpSp>
        <p:grpSp>
          <p:nvGrpSpPr>
            <p:cNvPr id="957" name="Group"/>
            <p:cNvGrpSpPr/>
            <p:nvPr/>
          </p:nvGrpSpPr>
          <p:grpSpPr>
            <a:xfrm>
              <a:off x="0" y="1219200"/>
              <a:ext cx="11582400" cy="1219200"/>
              <a:chOff x="0" y="0"/>
              <a:chExt cx="11582399" cy="1219200"/>
            </a:xfrm>
          </p:grpSpPr>
          <p:sp>
            <p:nvSpPr>
              <p:cNvPr id="955" name="Rectangle"/>
              <p:cNvSpPr/>
              <p:nvPr/>
            </p:nvSpPr>
            <p:spPr>
              <a:xfrm>
                <a:off x="0" y="0"/>
                <a:ext cx="11582400" cy="1219200"/>
              </a:xfrm>
              <a:prstGeom prst="rect">
                <a:avLst/>
              </a:prstGeom>
              <a:solidFill>
                <a:srgbClr val="FE8637"/>
              </a:solidFill>
              <a:ln w="25400" cap="flat">
                <a:solidFill>
                  <a:srgbClr val="000000"/>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956" name="Middleware"/>
              <p:cNvSpPr txBox="1"/>
              <p:nvPr/>
            </p:nvSpPr>
            <p:spPr>
              <a:xfrm>
                <a:off x="4548758" y="292150"/>
                <a:ext cx="2484883" cy="634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3600"/>
                </a:lvl1pPr>
              </a:lstStyle>
              <a:p>
                <a:r>
                  <a:t>Middleware</a:t>
                </a:r>
              </a:p>
            </p:txBody>
          </p:sp>
        </p:grpSp>
        <p:grpSp>
          <p:nvGrpSpPr>
            <p:cNvPr id="960" name="Group"/>
            <p:cNvGrpSpPr/>
            <p:nvPr/>
          </p:nvGrpSpPr>
          <p:grpSpPr>
            <a:xfrm>
              <a:off x="0" y="2438400"/>
              <a:ext cx="11582400" cy="1219200"/>
              <a:chOff x="0" y="0"/>
              <a:chExt cx="11582399" cy="1219200"/>
            </a:xfrm>
          </p:grpSpPr>
          <p:sp>
            <p:nvSpPr>
              <p:cNvPr id="958" name="Rectangle"/>
              <p:cNvSpPr/>
              <p:nvPr/>
            </p:nvSpPr>
            <p:spPr>
              <a:xfrm>
                <a:off x="0" y="0"/>
                <a:ext cx="11582400" cy="1219200"/>
              </a:xfrm>
              <a:prstGeom prst="rect">
                <a:avLst/>
              </a:prstGeom>
              <a:solidFill>
                <a:srgbClr val="FE8637"/>
              </a:solidFill>
              <a:ln w="25400" cap="flat">
                <a:solidFill>
                  <a:srgbClr val="000000"/>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959" name="Operating system"/>
              <p:cNvSpPr txBox="1"/>
              <p:nvPr/>
            </p:nvSpPr>
            <p:spPr>
              <a:xfrm>
                <a:off x="3925824" y="292150"/>
                <a:ext cx="3730753" cy="634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3600"/>
                </a:lvl1pPr>
              </a:lstStyle>
              <a:p>
                <a:r>
                  <a:t>Operating system</a:t>
                </a:r>
              </a:p>
            </p:txBody>
          </p:sp>
        </p:grpSp>
        <p:grpSp>
          <p:nvGrpSpPr>
            <p:cNvPr id="963" name="Group"/>
            <p:cNvGrpSpPr/>
            <p:nvPr/>
          </p:nvGrpSpPr>
          <p:grpSpPr>
            <a:xfrm>
              <a:off x="0" y="3657600"/>
              <a:ext cx="11582400" cy="1219200"/>
              <a:chOff x="0" y="0"/>
              <a:chExt cx="11582399" cy="1219200"/>
            </a:xfrm>
          </p:grpSpPr>
          <p:sp>
            <p:nvSpPr>
              <p:cNvPr id="961" name="Rectangle"/>
              <p:cNvSpPr/>
              <p:nvPr/>
            </p:nvSpPr>
            <p:spPr>
              <a:xfrm>
                <a:off x="0" y="0"/>
                <a:ext cx="11582400" cy="1219200"/>
              </a:xfrm>
              <a:prstGeom prst="rect">
                <a:avLst/>
              </a:prstGeom>
              <a:solidFill>
                <a:srgbClr val="FE8637"/>
              </a:solidFill>
              <a:ln w="25400" cap="flat">
                <a:solidFill>
                  <a:srgbClr val="000000"/>
                </a:solidFill>
                <a:prstDash val="solid"/>
                <a:round/>
              </a:ln>
              <a:effectLst/>
            </p:spPr>
            <p:txBody>
              <a:bodyPr wrap="square" lIns="50800" tIns="50800" rIns="50800" bIns="50800" numCol="1" anchor="ctr">
                <a:noAutofit/>
              </a:bodyP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962" name="Computer and Network Hardware"/>
              <p:cNvSpPr txBox="1"/>
              <p:nvPr/>
            </p:nvSpPr>
            <p:spPr>
              <a:xfrm>
                <a:off x="2287904" y="292150"/>
                <a:ext cx="7006591" cy="634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3600"/>
                </a:lvl1pPr>
              </a:lstStyle>
              <a:p>
                <a:r>
                  <a:t>Computer and Network Hardware</a:t>
                </a:r>
              </a:p>
            </p:txBody>
          </p:sp>
        </p:gr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1" fill="hold" grpId="1" nodeType="clickEffect">
                                  <p:stCondLst>
                                    <p:cond delay="0"/>
                                  </p:stCondLst>
                                  <p:iterate>
                                    <p:tmAbs val="0"/>
                                  </p:iterate>
                                  <p:childTnLst>
                                    <p:set>
                                      <p:cBhvr>
                                        <p:cTn id="6" fill="hold"/>
                                        <p:tgtEl>
                                          <p:spTgt spid="951">
                                            <p:bg/>
                                          </p:spTgt>
                                        </p:tgtEl>
                                        <p:attrNameLst>
                                          <p:attrName>style.visibility</p:attrName>
                                        </p:attrNameLst>
                                      </p:cBhvr>
                                      <p:to>
                                        <p:strVal val="visible"/>
                                      </p:to>
                                    </p:set>
                                    <p:animEffect transition="in" filter="wipe(up)">
                                      <p:cBhvr>
                                        <p:cTn id="7" dur="500"/>
                                        <p:tgtEl>
                                          <p:spTgt spid="951">
                                            <p:bg/>
                                          </p:spTgt>
                                        </p:tgtEl>
                                      </p:cBhvr>
                                    </p:animEffect>
                                  </p:childTnLst>
                                </p:cTn>
                              </p:par>
                              <p:par>
                                <p:cTn id="8" presetID="22" presetClass="entr" presetSubtype="1" fill="hold" grpId="1" nodeType="withEffect">
                                  <p:stCondLst>
                                    <p:cond delay="0"/>
                                  </p:stCondLst>
                                  <p:iterate>
                                    <p:tmAbs val="0"/>
                                  </p:iterate>
                                  <p:childTnLst>
                                    <p:set>
                                      <p:cBhvr>
                                        <p:cTn id="9" fill="hold"/>
                                        <p:tgtEl>
                                          <p:spTgt spid="951">
                                            <p:txEl>
                                              <p:pRg st="0" end="0"/>
                                            </p:txEl>
                                          </p:spTgt>
                                        </p:tgtEl>
                                        <p:attrNameLst>
                                          <p:attrName>style.visibility</p:attrName>
                                        </p:attrNameLst>
                                      </p:cBhvr>
                                      <p:to>
                                        <p:strVal val="visible"/>
                                      </p:to>
                                    </p:set>
                                    <p:animEffect transition="in" filter="wipe(up)">
                                      <p:cBhvr>
                                        <p:cTn id="10" dur="500"/>
                                        <p:tgtEl>
                                          <p:spTgt spid="95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2" nodeType="clickEffect">
                                  <p:stCondLst>
                                    <p:cond delay="0"/>
                                  </p:stCondLst>
                                  <p:iterate>
                                    <p:tmAbs val="0"/>
                                  </p:iterate>
                                  <p:childTnLst>
                                    <p:set>
                                      <p:cBhvr>
                                        <p:cTn id="14" fill="hold"/>
                                        <p:tgtEl>
                                          <p:spTgt spid="964"/>
                                        </p:tgtEl>
                                        <p:attrNameLst>
                                          <p:attrName>style.visibility</p:attrName>
                                        </p:attrNameLst>
                                      </p:cBhvr>
                                      <p:to>
                                        <p:strVal val="visible"/>
                                      </p:to>
                                    </p:set>
                                    <p:anim calcmode="lin" valueType="num">
                                      <p:cBhvr>
                                        <p:cTn id="15" dur="500" fill="hold"/>
                                        <p:tgtEl>
                                          <p:spTgt spid="964"/>
                                        </p:tgtEl>
                                        <p:attrNameLst>
                                          <p:attrName>ppt_x</p:attrName>
                                        </p:attrNameLst>
                                      </p:cBhvr>
                                      <p:tavLst>
                                        <p:tav tm="0">
                                          <p:val>
                                            <p:strVal val="0-#ppt_w/2"/>
                                          </p:val>
                                        </p:tav>
                                        <p:tav tm="100000">
                                          <p:val>
                                            <p:strVal val="#ppt_x"/>
                                          </p:val>
                                        </p:tav>
                                      </p:tavLst>
                                    </p:anim>
                                    <p:anim calcmode="lin" valueType="num">
                                      <p:cBhvr>
                                        <p:cTn id="16" dur="500" fill="hold"/>
                                        <p:tgtEl>
                                          <p:spTgt spid="9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1" grpId="1" build="p" animBg="1" advAuto="0"/>
      <p:bldP spid="964" grpId="2"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 name="4.4 SYSTEM ARCHITECTURES"/>
          <p:cNvSpPr txBox="1">
            <a:spLocks noGrp="1"/>
          </p:cNvSpPr>
          <p:nvPr>
            <p:ph type="title" idx="4294967295"/>
          </p:nvPr>
        </p:nvSpPr>
        <p:spPr>
          <a:xfrm>
            <a:off x="1206500" y="1079500"/>
            <a:ext cx="10477500" cy="1435100"/>
          </a:xfrm>
          <a:prstGeom prst="rect">
            <a:avLst/>
          </a:prstGeom>
        </p:spPr>
        <p:txBody>
          <a:bodyPr/>
          <a:lstStyle>
            <a:lvl1pPr defTabSz="1633687">
              <a:defRPr sz="5695" spc="-113"/>
            </a:lvl1pPr>
          </a:lstStyle>
          <a:p>
            <a:r>
              <a:t>4.4 SYSTEM ARCHITECTURES</a:t>
            </a:r>
          </a:p>
        </p:txBody>
      </p:sp>
      <p:sp>
        <p:nvSpPr>
          <p:cNvPr id="969" name="Client-Server…"/>
          <p:cNvSpPr txBox="1">
            <a:spLocks noGrp="1"/>
          </p:cNvSpPr>
          <p:nvPr>
            <p:ph type="body" sz="half" idx="4294967295"/>
          </p:nvPr>
        </p:nvSpPr>
        <p:spPr>
          <a:xfrm>
            <a:off x="1206500" y="4248504"/>
            <a:ext cx="10477500" cy="8256012"/>
          </a:xfrm>
          <a:prstGeom prst="rect">
            <a:avLst/>
          </a:prstGeom>
        </p:spPr>
        <p:txBody>
          <a:bodyPr/>
          <a:lstStyle/>
          <a:p>
            <a:pPr marL="585215" indent="-585215" defTabSz="2340805">
              <a:spcBef>
                <a:spcPts val="4300"/>
              </a:spcBef>
              <a:buChar char="○"/>
              <a:defRPr sz="4608"/>
            </a:pPr>
            <a:r>
              <a:t>Client-Server</a:t>
            </a:r>
          </a:p>
          <a:p>
            <a:pPr marL="585215" indent="-585215" defTabSz="2340805">
              <a:spcBef>
                <a:spcPts val="4300"/>
              </a:spcBef>
              <a:buChar char="○"/>
              <a:defRPr sz="4608"/>
            </a:pPr>
            <a:r>
              <a:t>Peer-to-Peer</a:t>
            </a:r>
          </a:p>
          <a:p>
            <a:pPr marL="585215" indent="-585215" defTabSz="2340805">
              <a:spcBef>
                <a:spcPts val="4300"/>
              </a:spcBef>
              <a:buChar char="○"/>
              <a:defRPr sz="4608"/>
            </a:pPr>
            <a:r>
              <a:t>Services provided by multiple servers</a:t>
            </a:r>
          </a:p>
          <a:p>
            <a:pPr marL="585215" indent="-585215" defTabSz="2340805">
              <a:spcBef>
                <a:spcPts val="4300"/>
              </a:spcBef>
              <a:buChar char="○"/>
              <a:defRPr sz="4608"/>
            </a:pPr>
            <a:r>
              <a:t>Proxy servers and caches</a:t>
            </a:r>
          </a:p>
          <a:p>
            <a:pPr marL="585215" indent="-585215" defTabSz="2340805">
              <a:spcBef>
                <a:spcPts val="4300"/>
              </a:spcBef>
              <a:buChar char="○"/>
              <a:defRPr sz="4608"/>
            </a:pPr>
            <a:r>
              <a:t>Mobile code and mobile agents</a:t>
            </a:r>
          </a:p>
          <a:p>
            <a:pPr marL="585215" indent="-585215" defTabSz="2340805">
              <a:spcBef>
                <a:spcPts val="4300"/>
              </a:spcBef>
              <a:buChar char="○"/>
              <a:defRPr sz="4608"/>
            </a:pPr>
            <a:r>
              <a:t>Network computers</a:t>
            </a:r>
          </a:p>
          <a:p>
            <a:pPr marL="585215" indent="-585215" defTabSz="2340805">
              <a:spcBef>
                <a:spcPts val="4300"/>
              </a:spcBef>
              <a:buChar char="○"/>
              <a:defRPr sz="4608"/>
            </a:pPr>
            <a:r>
              <a:t>Thin clients and mobile devices</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 name="4.4.1 CLIENTS INVOKE INDIVIDUAL SERVERS"/>
          <p:cNvSpPr txBox="1">
            <a:spLocks noGrp="1"/>
          </p:cNvSpPr>
          <p:nvPr>
            <p:ph type="title" idx="4294967295"/>
          </p:nvPr>
        </p:nvSpPr>
        <p:spPr>
          <a:xfrm>
            <a:off x="1206500" y="1079500"/>
            <a:ext cx="13659032" cy="1435100"/>
          </a:xfrm>
          <a:prstGeom prst="rect">
            <a:avLst/>
          </a:prstGeom>
        </p:spPr>
        <p:txBody>
          <a:bodyPr/>
          <a:lstStyle>
            <a:lvl1pPr defTabSz="1365469">
              <a:defRPr sz="4760" spc="-95"/>
            </a:lvl1pPr>
          </a:lstStyle>
          <a:p>
            <a:r>
              <a:rPr dirty="0"/>
              <a:t>4.4.1 CLIENTS INVOKE INDIVIDUAL SERVERS</a:t>
            </a:r>
          </a:p>
        </p:txBody>
      </p:sp>
      <p:pic>
        <p:nvPicPr>
          <p:cNvPr id="972" name="image.pdf" descr="image.pdf"/>
          <p:cNvPicPr>
            <a:picLocks noChangeAspect="1"/>
          </p:cNvPicPr>
          <p:nvPr/>
        </p:nvPicPr>
        <p:blipFill>
          <a:blip r:embed="rId2"/>
          <a:stretch>
            <a:fillRect/>
          </a:stretch>
        </p:blipFill>
        <p:spPr>
          <a:xfrm>
            <a:off x="3489325" y="3952875"/>
            <a:ext cx="17281525" cy="6229350"/>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OUTLINE"/>
          <p:cNvSpPr txBox="1">
            <a:spLocks noGrp="1"/>
          </p:cNvSpPr>
          <p:nvPr>
            <p:ph type="title" idx="4294967295"/>
          </p:nvPr>
        </p:nvSpPr>
        <p:spPr>
          <a:xfrm>
            <a:off x="1206500" y="1079500"/>
            <a:ext cx="10477500" cy="1435100"/>
          </a:xfrm>
          <a:prstGeom prst="rect">
            <a:avLst/>
          </a:prstGeom>
        </p:spPr>
        <p:txBody>
          <a:bodyPr/>
          <a:lstStyle/>
          <a:p>
            <a:r>
              <a:t>OUTLINE</a:t>
            </a:r>
          </a:p>
        </p:txBody>
      </p:sp>
      <p:sp>
        <p:nvSpPr>
          <p:cNvPr id="156" name="1. What is a Distributed System…"/>
          <p:cNvSpPr txBox="1">
            <a:spLocks noGrp="1"/>
          </p:cNvSpPr>
          <p:nvPr>
            <p:ph type="body" sz="half" idx="4294967295"/>
          </p:nvPr>
        </p:nvSpPr>
        <p:spPr>
          <a:xfrm>
            <a:off x="1206500" y="4248504"/>
            <a:ext cx="10477500" cy="8256012"/>
          </a:xfrm>
          <a:prstGeom prst="rect">
            <a:avLst/>
          </a:prstGeom>
        </p:spPr>
        <p:txBody>
          <a:bodyPr/>
          <a:lstStyle/>
          <a:p>
            <a:pPr marL="546100" indent="-546100">
              <a:buSzTx/>
              <a:buNone/>
            </a:pPr>
            <a:r>
              <a:t>1. What is a Distributed System</a:t>
            </a:r>
          </a:p>
          <a:p>
            <a:pPr marL="546100" indent="-546100">
              <a:buSzTx/>
              <a:buNone/>
            </a:pPr>
            <a:r>
              <a:t>2. Examples of Distributed Systems</a:t>
            </a:r>
          </a:p>
          <a:p>
            <a:pPr marL="546100" indent="-546100">
              <a:buSzTx/>
              <a:buNone/>
            </a:pPr>
            <a:r>
              <a:t>3. Common Characteristics</a:t>
            </a:r>
          </a:p>
          <a:p>
            <a:pPr marL="546100" indent="-546100">
              <a:buSzTx/>
              <a:buNone/>
            </a:pPr>
            <a:r>
              <a:t>4. Basic Design Issues</a:t>
            </a:r>
          </a:p>
          <a:p>
            <a:pPr marL="546100" indent="-546100">
              <a:buSzTx/>
              <a:buNone/>
            </a:pPr>
            <a:r>
              <a:t>5. Summary</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 name="4.4.2 PEER-TO-PEER SYSTEMS"/>
          <p:cNvSpPr txBox="1">
            <a:spLocks noGrp="1"/>
          </p:cNvSpPr>
          <p:nvPr>
            <p:ph type="title" idx="4294967295"/>
          </p:nvPr>
        </p:nvSpPr>
        <p:spPr>
          <a:xfrm>
            <a:off x="1206500" y="1079500"/>
            <a:ext cx="10477500" cy="1435100"/>
          </a:xfrm>
          <a:prstGeom prst="rect">
            <a:avLst/>
          </a:prstGeom>
        </p:spPr>
        <p:txBody>
          <a:bodyPr/>
          <a:lstStyle>
            <a:lvl1pPr defTabSz="1584920">
              <a:defRPr sz="5524" spc="-110"/>
            </a:lvl1pPr>
          </a:lstStyle>
          <a:p>
            <a:r>
              <a:t>4.4.2 PEER-TO-PEER SYSTEMS</a:t>
            </a:r>
          </a:p>
        </p:txBody>
      </p:sp>
      <p:pic>
        <p:nvPicPr>
          <p:cNvPr id="975" name="image.pdf" descr="image.pdf"/>
          <p:cNvPicPr>
            <a:picLocks noChangeAspect="1"/>
          </p:cNvPicPr>
          <p:nvPr/>
        </p:nvPicPr>
        <p:blipFill>
          <a:blip r:embed="rId2"/>
          <a:stretch>
            <a:fillRect/>
          </a:stretch>
        </p:blipFill>
        <p:spPr>
          <a:xfrm>
            <a:off x="4876800" y="2590800"/>
            <a:ext cx="13716000" cy="10839450"/>
          </a:xfrm>
          <a:prstGeom prst="rect">
            <a:avLst/>
          </a:prstGeom>
          <a:ln w="12700">
            <a:miter lim="400000"/>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 name="4.4.3 A SERVICE BY MULTIPLE SERVERS"/>
          <p:cNvSpPr txBox="1">
            <a:spLocks noGrp="1"/>
          </p:cNvSpPr>
          <p:nvPr>
            <p:ph type="title" idx="4294967295"/>
          </p:nvPr>
        </p:nvSpPr>
        <p:spPr>
          <a:xfrm>
            <a:off x="1206500" y="1079500"/>
            <a:ext cx="10477500" cy="1435100"/>
          </a:xfrm>
          <a:prstGeom prst="rect">
            <a:avLst/>
          </a:prstGeom>
        </p:spPr>
        <p:txBody>
          <a:bodyPr/>
          <a:lstStyle>
            <a:lvl1pPr defTabSz="1365469">
              <a:defRPr sz="4760" spc="-95"/>
            </a:lvl1pPr>
          </a:lstStyle>
          <a:p>
            <a:r>
              <a:t>4.4.3 A SERVICE BY MULTIPLE SERVERS</a:t>
            </a:r>
          </a:p>
        </p:txBody>
      </p:sp>
      <p:pic>
        <p:nvPicPr>
          <p:cNvPr id="978" name="image.pdf" descr="image.pdf"/>
          <p:cNvPicPr>
            <a:picLocks noChangeAspect="1"/>
          </p:cNvPicPr>
          <p:nvPr/>
        </p:nvPicPr>
        <p:blipFill>
          <a:blip r:embed="rId3"/>
          <a:stretch>
            <a:fillRect/>
          </a:stretch>
        </p:blipFill>
        <p:spPr>
          <a:xfrm>
            <a:off x="5454650" y="2911475"/>
            <a:ext cx="12801600" cy="9185275"/>
          </a:xfrm>
          <a:prstGeom prst="rect">
            <a:avLst/>
          </a:prstGeom>
          <a:ln w="12700">
            <a:miter lim="400000"/>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 name="4.4.4 WEB PROXY SERVER"/>
          <p:cNvSpPr txBox="1">
            <a:spLocks noGrp="1"/>
          </p:cNvSpPr>
          <p:nvPr>
            <p:ph type="title" idx="4294967295"/>
          </p:nvPr>
        </p:nvSpPr>
        <p:spPr>
          <a:xfrm>
            <a:off x="1206500" y="1079500"/>
            <a:ext cx="10477500" cy="1435100"/>
          </a:xfrm>
          <a:prstGeom prst="rect">
            <a:avLst/>
          </a:prstGeom>
        </p:spPr>
        <p:txBody>
          <a:bodyPr>
            <a:normAutofit fontScale="90000"/>
          </a:bodyPr>
          <a:lstStyle>
            <a:lvl1pPr defTabSz="1877520">
              <a:defRPr sz="6544" spc="-130"/>
            </a:lvl1pPr>
          </a:lstStyle>
          <a:p>
            <a:r>
              <a:t>4.4.4 WEB PROXY SERVER</a:t>
            </a:r>
          </a:p>
        </p:txBody>
      </p:sp>
      <p:pic>
        <p:nvPicPr>
          <p:cNvPr id="983" name="image.pdf" descr="image.pdf"/>
          <p:cNvPicPr>
            <a:picLocks noChangeAspect="1"/>
          </p:cNvPicPr>
          <p:nvPr/>
        </p:nvPicPr>
        <p:blipFill>
          <a:blip r:embed="rId2"/>
          <a:stretch>
            <a:fillRect/>
          </a:stretch>
        </p:blipFill>
        <p:spPr>
          <a:xfrm>
            <a:off x="3273425" y="4235450"/>
            <a:ext cx="17475200" cy="5467350"/>
          </a:xfrm>
          <a:prstGeom prst="rect">
            <a:avLst/>
          </a:prstGeom>
          <a:ln w="12700">
            <a:miter lim="400000"/>
          </a:ln>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 name="4.4.5 WEB APPLETS"/>
          <p:cNvSpPr txBox="1">
            <a:spLocks noGrp="1"/>
          </p:cNvSpPr>
          <p:nvPr>
            <p:ph type="title" idx="4294967295"/>
          </p:nvPr>
        </p:nvSpPr>
        <p:spPr>
          <a:xfrm>
            <a:off x="1206500" y="1079500"/>
            <a:ext cx="10477500" cy="1435100"/>
          </a:xfrm>
          <a:prstGeom prst="rect">
            <a:avLst/>
          </a:prstGeom>
        </p:spPr>
        <p:txBody>
          <a:bodyPr/>
          <a:lstStyle/>
          <a:p>
            <a:r>
              <a:t>4.4.5 WEB APPLETS</a:t>
            </a:r>
          </a:p>
        </p:txBody>
      </p:sp>
      <p:pic>
        <p:nvPicPr>
          <p:cNvPr id="986" name="image.pdf" descr="image.pdf"/>
          <p:cNvPicPr>
            <a:picLocks noChangeAspect="1"/>
          </p:cNvPicPr>
          <p:nvPr/>
        </p:nvPicPr>
        <p:blipFill>
          <a:blip r:embed="rId2"/>
          <a:stretch>
            <a:fillRect/>
          </a:stretch>
        </p:blipFill>
        <p:spPr>
          <a:xfrm>
            <a:off x="3321050" y="3241675"/>
            <a:ext cx="17573625" cy="8483600"/>
          </a:xfrm>
          <a:prstGeom prst="rect">
            <a:avLst/>
          </a:prstGeom>
          <a:ln w="12700">
            <a:miter lim="400000"/>
          </a:ln>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8" name="4.4.6 THIN CLIENTS AND COMPUTE SERVERS"/>
          <p:cNvSpPr txBox="1">
            <a:spLocks noGrp="1"/>
          </p:cNvSpPr>
          <p:nvPr>
            <p:ph type="title" idx="4294967295"/>
          </p:nvPr>
        </p:nvSpPr>
        <p:spPr>
          <a:xfrm>
            <a:off x="1206500" y="1079500"/>
            <a:ext cx="10477500" cy="1435100"/>
          </a:xfrm>
          <a:prstGeom prst="rect">
            <a:avLst/>
          </a:prstGeom>
        </p:spPr>
        <p:txBody>
          <a:bodyPr/>
          <a:lstStyle>
            <a:lvl1pPr defTabSz="1365469">
              <a:defRPr sz="4760" spc="-95"/>
            </a:lvl1pPr>
          </a:lstStyle>
          <a:p>
            <a:r>
              <a:t>4.4.6 THIN CLIENTS AND COMPUTE SERVERS</a:t>
            </a:r>
          </a:p>
        </p:txBody>
      </p:sp>
      <p:sp>
        <p:nvSpPr>
          <p:cNvPr id="989" name="Rectangle"/>
          <p:cNvSpPr/>
          <p:nvPr/>
        </p:nvSpPr>
        <p:spPr>
          <a:xfrm>
            <a:off x="4397375" y="5730875"/>
            <a:ext cx="3975100" cy="2578100"/>
          </a:xfrm>
          <a:prstGeom prst="rect">
            <a:avLst/>
          </a:prstGeom>
          <a:solidFill>
            <a:srgbClr val="FFDC99"/>
          </a:solidFill>
          <a:ln w="12700">
            <a:miter lim="400000"/>
          </a:ln>
        </p:spPr>
        <p:txBody>
          <a:bodyPr lIns="50800" tIns="50800" rIns="50800" bIns="50800" anchor="ct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990" name="Rectangle"/>
          <p:cNvSpPr/>
          <p:nvPr/>
        </p:nvSpPr>
        <p:spPr>
          <a:xfrm>
            <a:off x="4397375" y="5730875"/>
            <a:ext cx="4044950" cy="2647950"/>
          </a:xfrm>
          <a:prstGeom prst="rect">
            <a:avLst/>
          </a:prstGeom>
          <a:ln w="101600">
            <a:solidFill>
              <a:srgbClr val="FFDC99"/>
            </a:solidFill>
          </a:ln>
        </p:spPr>
        <p:txBody>
          <a:bodyPr lIns="50800" tIns="50800" rIns="50800" bIns="50800" anchor="ct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991" name="Rectangle"/>
          <p:cNvSpPr/>
          <p:nvPr/>
        </p:nvSpPr>
        <p:spPr>
          <a:xfrm>
            <a:off x="15135225" y="5105400"/>
            <a:ext cx="5505450" cy="3902075"/>
          </a:xfrm>
          <a:prstGeom prst="rect">
            <a:avLst/>
          </a:prstGeom>
          <a:solidFill>
            <a:srgbClr val="FFDC99"/>
          </a:solidFill>
          <a:ln w="12700">
            <a:miter lim="400000"/>
          </a:ln>
        </p:spPr>
        <p:txBody>
          <a:bodyPr lIns="50800" tIns="50800" rIns="50800" bIns="50800" anchor="ct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992" name="Rectangle"/>
          <p:cNvSpPr/>
          <p:nvPr/>
        </p:nvSpPr>
        <p:spPr>
          <a:xfrm>
            <a:off x="15135225" y="5105400"/>
            <a:ext cx="5575300" cy="3971925"/>
          </a:xfrm>
          <a:prstGeom prst="rect">
            <a:avLst/>
          </a:prstGeom>
          <a:ln w="101600">
            <a:solidFill>
              <a:srgbClr val="FFDC99"/>
            </a:solidFill>
          </a:ln>
        </p:spPr>
        <p:txBody>
          <a:bodyPr lIns="50800" tIns="50800" rIns="50800" bIns="50800" anchor="ct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993" name="Oval"/>
          <p:cNvSpPr/>
          <p:nvPr/>
        </p:nvSpPr>
        <p:spPr>
          <a:xfrm>
            <a:off x="4746625" y="6289675"/>
            <a:ext cx="3276600" cy="1743075"/>
          </a:xfrm>
          <a:prstGeom prst="ellipse">
            <a:avLst/>
          </a:prstGeom>
          <a:solidFill>
            <a:srgbClr val="FFFFFF"/>
          </a:solidFill>
          <a:ln w="101600">
            <a:solidFill>
              <a:srgbClr val="000000"/>
            </a:solidFill>
          </a:ln>
        </p:spPr>
        <p:txBody>
          <a:bodyPr lIns="50800" tIns="50800" rIns="50800" bIns="50800" anchor="ct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994" name="Thin"/>
          <p:cNvSpPr txBox="1"/>
          <p:nvPr/>
        </p:nvSpPr>
        <p:spPr>
          <a:xfrm>
            <a:off x="5533281" y="6549640"/>
            <a:ext cx="1099742" cy="616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defRPr sz="4400">
                <a:latin typeface="Arial"/>
                <a:ea typeface="Arial"/>
                <a:cs typeface="Arial"/>
                <a:sym typeface="Arial"/>
              </a:defRPr>
            </a:lvl1pPr>
          </a:lstStyle>
          <a:p>
            <a:r>
              <a:t>Thin</a:t>
            </a:r>
          </a:p>
        </p:txBody>
      </p:sp>
      <p:sp>
        <p:nvSpPr>
          <p:cNvPr id="995" name="Client"/>
          <p:cNvSpPr txBox="1"/>
          <p:nvPr/>
        </p:nvSpPr>
        <p:spPr>
          <a:xfrm>
            <a:off x="5362476" y="7054850"/>
            <a:ext cx="1441352" cy="616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defRPr sz="4400">
                <a:latin typeface="Arial"/>
                <a:ea typeface="Arial"/>
                <a:cs typeface="Arial"/>
                <a:sym typeface="Arial"/>
              </a:defRPr>
            </a:lvl1pPr>
          </a:lstStyle>
          <a:p>
            <a:r>
              <a:t>Client</a:t>
            </a:r>
          </a:p>
        </p:txBody>
      </p:sp>
      <p:sp>
        <p:nvSpPr>
          <p:cNvPr id="996" name="Oval"/>
          <p:cNvSpPr/>
          <p:nvPr/>
        </p:nvSpPr>
        <p:spPr>
          <a:xfrm>
            <a:off x="16109950" y="6149975"/>
            <a:ext cx="3556000" cy="1812925"/>
          </a:xfrm>
          <a:prstGeom prst="ellipse">
            <a:avLst/>
          </a:prstGeom>
          <a:solidFill>
            <a:schemeClr val="accent1">
              <a:lumOff val="16847"/>
            </a:schemeClr>
          </a:solidFill>
          <a:ln w="101600">
            <a:solidFill>
              <a:srgbClr val="000000"/>
            </a:solidFill>
          </a:ln>
        </p:spPr>
        <p:txBody>
          <a:bodyPr lIns="50800" tIns="50800" rIns="50800" bIns="50800" anchor="ctr"/>
          <a:lstStyle/>
          <a:p>
            <a:pPr defTabSz="825500">
              <a:defRPr sz="3600">
                <a:solidFill>
                  <a:srgbClr val="FFFFFF"/>
                </a:solidFill>
                <a:latin typeface="Helvetica Neue Medium"/>
                <a:ea typeface="Helvetica Neue Medium"/>
                <a:cs typeface="Helvetica Neue Medium"/>
                <a:sym typeface="Helvetica Neue Medium"/>
              </a:defRPr>
            </a:pPr>
            <a:endParaRPr/>
          </a:p>
        </p:txBody>
      </p:sp>
      <p:sp>
        <p:nvSpPr>
          <p:cNvPr id="997" name="Application"/>
          <p:cNvSpPr txBox="1"/>
          <p:nvPr/>
        </p:nvSpPr>
        <p:spPr>
          <a:xfrm>
            <a:off x="16514750" y="6257540"/>
            <a:ext cx="2746400" cy="616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defRPr sz="4400">
                <a:latin typeface="Arial"/>
                <a:ea typeface="Arial"/>
                <a:cs typeface="Arial"/>
                <a:sym typeface="Arial"/>
              </a:defRPr>
            </a:lvl1pPr>
          </a:lstStyle>
          <a:p>
            <a:r>
              <a:t>Application</a:t>
            </a:r>
          </a:p>
        </p:txBody>
      </p:sp>
      <p:sp>
        <p:nvSpPr>
          <p:cNvPr id="998" name="Process"/>
          <p:cNvSpPr txBox="1"/>
          <p:nvPr/>
        </p:nvSpPr>
        <p:spPr>
          <a:xfrm>
            <a:off x="16907247" y="6783003"/>
            <a:ext cx="2031256" cy="616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defRPr sz="4400">
                <a:latin typeface="Arial"/>
                <a:ea typeface="Arial"/>
                <a:cs typeface="Arial"/>
                <a:sym typeface="Arial"/>
              </a:defRPr>
            </a:lvl1pPr>
          </a:lstStyle>
          <a:p>
            <a:r>
              <a:t>Process</a:t>
            </a:r>
          </a:p>
        </p:txBody>
      </p:sp>
      <p:sp>
        <p:nvSpPr>
          <p:cNvPr id="999" name="Network computer or PC"/>
          <p:cNvSpPr txBox="1"/>
          <p:nvPr/>
        </p:nvSpPr>
        <p:spPr>
          <a:xfrm>
            <a:off x="240022" y="4479540"/>
            <a:ext cx="6130306" cy="616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defRPr sz="4400">
                <a:latin typeface="Arial"/>
                <a:ea typeface="Arial"/>
                <a:cs typeface="Arial"/>
                <a:sym typeface="Arial"/>
              </a:defRPr>
            </a:lvl1pPr>
          </a:lstStyle>
          <a:p>
            <a:r>
              <a:t>Network computer or PC</a:t>
            </a:r>
          </a:p>
        </p:txBody>
      </p:sp>
      <p:sp>
        <p:nvSpPr>
          <p:cNvPr id="1000" name="Compute server"/>
          <p:cNvSpPr txBox="1"/>
          <p:nvPr/>
        </p:nvSpPr>
        <p:spPr>
          <a:xfrm>
            <a:off x="13935037" y="3990590"/>
            <a:ext cx="3987876" cy="616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defRPr sz="4400">
                <a:latin typeface="Arial"/>
                <a:ea typeface="Arial"/>
                <a:cs typeface="Arial"/>
                <a:sym typeface="Arial"/>
              </a:defRPr>
            </a:lvl1pPr>
          </a:lstStyle>
          <a:p>
            <a:r>
              <a:t>Compute server</a:t>
            </a:r>
          </a:p>
        </p:txBody>
      </p:sp>
      <p:sp>
        <p:nvSpPr>
          <p:cNvPr id="1001" name="Line"/>
          <p:cNvSpPr/>
          <p:nvPr/>
        </p:nvSpPr>
        <p:spPr>
          <a:xfrm>
            <a:off x="8023225" y="6985000"/>
            <a:ext cx="835025" cy="209550"/>
          </a:xfrm>
          <a:custGeom>
            <a:avLst/>
            <a:gdLst/>
            <a:ahLst/>
            <a:cxnLst>
              <a:cxn ang="0">
                <a:pos x="wd2" y="hd2"/>
              </a:cxn>
              <a:cxn ang="5400000">
                <a:pos x="wd2" y="hd2"/>
              </a:cxn>
              <a:cxn ang="10800000">
                <a:pos x="wd2" y="hd2"/>
              </a:cxn>
              <a:cxn ang="16200000">
                <a:pos x="wd2" y="hd2"/>
              </a:cxn>
            </a:cxnLst>
            <a:rect l="0" t="0" r="r" b="b"/>
            <a:pathLst>
              <a:path w="21600" h="21600" extrusionOk="0">
                <a:moveTo>
                  <a:pt x="0" y="7200"/>
                </a:moveTo>
                <a:lnTo>
                  <a:pt x="5421" y="0"/>
                </a:lnTo>
                <a:lnTo>
                  <a:pt x="14455" y="7200"/>
                </a:lnTo>
                <a:lnTo>
                  <a:pt x="18068" y="14400"/>
                </a:lnTo>
                <a:lnTo>
                  <a:pt x="21600" y="21600"/>
                </a:lnTo>
              </a:path>
            </a:pathLst>
          </a:custGeom>
          <a:ln w="101600">
            <a:solidFill>
              <a:srgbClr val="000000"/>
            </a:solidFill>
          </a:ln>
        </p:spPr>
        <p:txBody>
          <a:bodyPr lIns="50800" tIns="50800" rIns="50800" bIns="50800" anchor="ctr"/>
          <a:lstStyle/>
          <a:p>
            <a:pPr defTabSz="825500">
              <a:defRPr sz="3200">
                <a:solidFill>
                  <a:srgbClr val="FFFFFF"/>
                </a:solidFill>
                <a:latin typeface="Times New Roman"/>
                <a:ea typeface="Times New Roman"/>
                <a:cs typeface="Times New Roman"/>
                <a:sym typeface="Times New Roman"/>
              </a:defRPr>
            </a:pPr>
            <a:endParaRPr/>
          </a:p>
        </p:txBody>
      </p:sp>
      <p:sp>
        <p:nvSpPr>
          <p:cNvPr id="1002" name="Line"/>
          <p:cNvSpPr/>
          <p:nvPr/>
        </p:nvSpPr>
        <p:spPr>
          <a:xfrm>
            <a:off x="14087475" y="6985000"/>
            <a:ext cx="2092325" cy="6985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7273" y="21600"/>
                </a:lnTo>
                <a:lnTo>
                  <a:pt x="0" y="21600"/>
                </a:lnTo>
              </a:path>
            </a:pathLst>
          </a:custGeom>
          <a:ln w="101600">
            <a:solidFill>
              <a:srgbClr val="000000"/>
            </a:solidFill>
          </a:ln>
        </p:spPr>
        <p:txBody>
          <a:bodyPr lIns="50800" tIns="50800" rIns="50800" bIns="50800" anchor="ctr"/>
          <a:lstStyle/>
          <a:p>
            <a:pPr defTabSz="825500">
              <a:defRPr sz="3200">
                <a:solidFill>
                  <a:srgbClr val="FFFFFF"/>
                </a:solidFill>
                <a:latin typeface="Times New Roman"/>
                <a:ea typeface="Times New Roman"/>
                <a:cs typeface="Times New Roman"/>
                <a:sym typeface="Times New Roman"/>
              </a:defRPr>
            </a:pPr>
            <a:endParaRPr/>
          </a:p>
        </p:txBody>
      </p:sp>
      <p:sp>
        <p:nvSpPr>
          <p:cNvPr id="1003" name="Shape"/>
          <p:cNvSpPr/>
          <p:nvPr/>
        </p:nvSpPr>
        <p:spPr>
          <a:xfrm>
            <a:off x="8788400" y="5730875"/>
            <a:ext cx="5648325" cy="2301875"/>
          </a:xfrm>
          <a:custGeom>
            <a:avLst/>
            <a:gdLst/>
            <a:ahLst/>
            <a:cxnLst>
              <a:cxn ang="0">
                <a:pos x="wd2" y="hd2"/>
              </a:cxn>
              <a:cxn ang="5400000">
                <a:pos x="wd2" y="hd2"/>
              </a:cxn>
              <a:cxn ang="10800000">
                <a:pos x="wd2" y="hd2"/>
              </a:cxn>
              <a:cxn ang="16200000">
                <a:pos x="wd2" y="hd2"/>
              </a:cxn>
            </a:cxnLst>
            <a:rect l="0" t="0" r="r" b="b"/>
            <a:pathLst>
              <a:path w="21600" h="21600" extrusionOk="0">
                <a:moveTo>
                  <a:pt x="534" y="5244"/>
                </a:moveTo>
                <a:lnTo>
                  <a:pt x="801" y="3933"/>
                </a:lnTo>
                <a:lnTo>
                  <a:pt x="2137" y="1966"/>
                </a:lnTo>
                <a:lnTo>
                  <a:pt x="3473" y="1311"/>
                </a:lnTo>
                <a:lnTo>
                  <a:pt x="4274" y="1311"/>
                </a:lnTo>
                <a:lnTo>
                  <a:pt x="4808" y="655"/>
                </a:lnTo>
                <a:lnTo>
                  <a:pt x="6399" y="1311"/>
                </a:lnTo>
                <a:lnTo>
                  <a:pt x="8001" y="1966"/>
                </a:lnTo>
                <a:lnTo>
                  <a:pt x="11207" y="1966"/>
                </a:lnTo>
                <a:lnTo>
                  <a:pt x="12263" y="1311"/>
                </a:lnTo>
                <a:lnTo>
                  <a:pt x="13064" y="655"/>
                </a:lnTo>
                <a:lnTo>
                  <a:pt x="14133" y="0"/>
                </a:lnTo>
                <a:lnTo>
                  <a:pt x="16537" y="0"/>
                </a:lnTo>
                <a:lnTo>
                  <a:pt x="17338" y="655"/>
                </a:lnTo>
                <a:lnTo>
                  <a:pt x="17873" y="1311"/>
                </a:lnTo>
                <a:lnTo>
                  <a:pt x="18929" y="1966"/>
                </a:lnTo>
                <a:lnTo>
                  <a:pt x="19997" y="3933"/>
                </a:lnTo>
                <a:lnTo>
                  <a:pt x="21333" y="6554"/>
                </a:lnTo>
                <a:lnTo>
                  <a:pt x="21600" y="10457"/>
                </a:lnTo>
                <a:lnTo>
                  <a:pt x="21600" y="13079"/>
                </a:lnTo>
                <a:lnTo>
                  <a:pt x="20799" y="18978"/>
                </a:lnTo>
                <a:lnTo>
                  <a:pt x="19730" y="20289"/>
                </a:lnTo>
                <a:lnTo>
                  <a:pt x="18140" y="21600"/>
                </a:lnTo>
                <a:lnTo>
                  <a:pt x="14934" y="20289"/>
                </a:lnTo>
                <a:lnTo>
                  <a:pt x="13599" y="20289"/>
                </a:lnTo>
                <a:lnTo>
                  <a:pt x="12263" y="19634"/>
                </a:lnTo>
                <a:lnTo>
                  <a:pt x="9337" y="19634"/>
                </a:lnTo>
                <a:lnTo>
                  <a:pt x="8268" y="20289"/>
                </a:lnTo>
                <a:lnTo>
                  <a:pt x="6132" y="20289"/>
                </a:lnTo>
                <a:lnTo>
                  <a:pt x="5075" y="20945"/>
                </a:lnTo>
                <a:lnTo>
                  <a:pt x="3205" y="20945"/>
                </a:lnTo>
                <a:lnTo>
                  <a:pt x="2404" y="20289"/>
                </a:lnTo>
                <a:lnTo>
                  <a:pt x="1870" y="19634"/>
                </a:lnTo>
                <a:lnTo>
                  <a:pt x="801" y="17012"/>
                </a:lnTo>
                <a:lnTo>
                  <a:pt x="267" y="14390"/>
                </a:lnTo>
                <a:lnTo>
                  <a:pt x="0" y="12424"/>
                </a:lnTo>
                <a:lnTo>
                  <a:pt x="0" y="8521"/>
                </a:lnTo>
                <a:lnTo>
                  <a:pt x="267" y="6554"/>
                </a:lnTo>
                <a:lnTo>
                  <a:pt x="534" y="5244"/>
                </a:lnTo>
                <a:close/>
              </a:path>
            </a:pathLst>
          </a:custGeom>
          <a:solidFill>
            <a:srgbClr val="FFDC99"/>
          </a:solidFill>
          <a:ln w="101600">
            <a:solidFill>
              <a:srgbClr val="FFDC99"/>
            </a:solidFill>
          </a:ln>
        </p:spPr>
        <p:txBody>
          <a:bodyPr lIns="50800" tIns="50800" rIns="50800" bIns="50800" anchor="ctr"/>
          <a:lstStyle/>
          <a:p>
            <a:pPr defTabSz="825500">
              <a:defRPr sz="3200">
                <a:solidFill>
                  <a:srgbClr val="FFFFFF"/>
                </a:solidFill>
                <a:latin typeface="Times New Roman"/>
                <a:ea typeface="Times New Roman"/>
                <a:cs typeface="Times New Roman"/>
                <a:sym typeface="Times New Roman"/>
              </a:defRPr>
            </a:pPr>
            <a:endParaRPr/>
          </a:p>
        </p:txBody>
      </p:sp>
      <p:sp>
        <p:nvSpPr>
          <p:cNvPr id="1004" name="network"/>
          <p:cNvSpPr txBox="1"/>
          <p:nvPr/>
        </p:nvSpPr>
        <p:spPr>
          <a:xfrm>
            <a:off x="9527765" y="6257540"/>
            <a:ext cx="1969320" cy="616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defRPr sz="4400">
                <a:latin typeface="Arial"/>
                <a:ea typeface="Arial"/>
                <a:cs typeface="Arial"/>
                <a:sym typeface="Arial"/>
              </a:defRPr>
            </a:lvl1pPr>
          </a:lstStyle>
          <a:p>
            <a:r>
              <a:t>network</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1. WHAT IS A DISTRIBUTED SYSTEM?"/>
          <p:cNvSpPr txBox="1">
            <a:spLocks noGrp="1"/>
          </p:cNvSpPr>
          <p:nvPr>
            <p:ph type="title" idx="4294967295"/>
          </p:nvPr>
        </p:nvSpPr>
        <p:spPr>
          <a:xfrm>
            <a:off x="1206500" y="1079500"/>
            <a:ext cx="14078116" cy="1435100"/>
          </a:xfrm>
          <a:prstGeom prst="rect">
            <a:avLst/>
          </a:prstGeom>
        </p:spPr>
        <p:txBody>
          <a:bodyPr/>
          <a:lstStyle>
            <a:lvl1pPr defTabSz="1779987">
              <a:defRPr sz="6205" spc="-124"/>
            </a:lvl1pPr>
          </a:lstStyle>
          <a:p>
            <a:r>
              <a:t>1. WHAT IS A DISTRIBUTED SYSTEM?</a:t>
            </a:r>
          </a:p>
        </p:txBody>
      </p:sp>
      <p:sp>
        <p:nvSpPr>
          <p:cNvPr id="161" name="Definition: A distributed system  is one in which components located at networked computers communicate and coordinate their actions only by passing messages.  This definition leads to the following characteristics of distributed systems:…"/>
          <p:cNvSpPr txBox="1">
            <a:spLocks noGrp="1"/>
          </p:cNvSpPr>
          <p:nvPr>
            <p:ph type="body" idx="4294967295"/>
          </p:nvPr>
        </p:nvSpPr>
        <p:spPr>
          <a:xfrm>
            <a:off x="1088571" y="3087361"/>
            <a:ext cx="22206858" cy="8256012"/>
          </a:xfrm>
          <a:prstGeom prst="rect">
            <a:avLst/>
          </a:prstGeom>
        </p:spPr>
        <p:txBody>
          <a:bodyPr/>
          <a:lstStyle/>
          <a:p>
            <a:pPr marL="0" indent="0" defTabSz="2340805">
              <a:spcBef>
                <a:spcPts val="4300"/>
              </a:spcBef>
              <a:buSzTx/>
              <a:buNone/>
              <a:defRPr sz="4608" u="sng"/>
            </a:pPr>
            <a:r>
              <a:rPr dirty="0"/>
              <a:t>Definition</a:t>
            </a:r>
            <a:r>
              <a:rPr u="none" dirty="0"/>
              <a:t>: A </a:t>
            </a:r>
            <a:r>
              <a:rPr i="1" u="none" dirty="0">
                <a:latin typeface="Century Schoolbook"/>
                <a:ea typeface="Century Schoolbook"/>
                <a:cs typeface="Century Schoolbook"/>
                <a:sym typeface="Century Schoolbook"/>
              </a:rPr>
              <a:t>distributed system</a:t>
            </a:r>
            <a:r>
              <a:rPr u="none" dirty="0"/>
              <a:t>  is one in which </a:t>
            </a:r>
            <a:r>
              <a:rPr b="1" u="none" dirty="0">
                <a:latin typeface="Century Schoolbook"/>
                <a:ea typeface="Century Schoolbook"/>
                <a:cs typeface="Century Schoolbook"/>
                <a:sym typeface="Century Schoolbook"/>
              </a:rPr>
              <a:t>components</a:t>
            </a:r>
            <a:r>
              <a:rPr u="none" dirty="0"/>
              <a:t> located at networked computers communicate and </a:t>
            </a:r>
            <a:r>
              <a:rPr b="1" u="none" dirty="0">
                <a:latin typeface="Century Schoolbook"/>
                <a:ea typeface="Century Schoolbook"/>
                <a:cs typeface="Century Schoolbook"/>
                <a:sym typeface="Century Schoolbook"/>
              </a:rPr>
              <a:t>coordinate</a:t>
            </a:r>
            <a:r>
              <a:rPr u="none" dirty="0"/>
              <a:t> their actions only by passing </a:t>
            </a:r>
            <a:r>
              <a:rPr b="1" u="none" dirty="0">
                <a:latin typeface="Century Schoolbook"/>
                <a:ea typeface="Century Schoolbook"/>
                <a:cs typeface="Century Schoolbook"/>
                <a:sym typeface="Century Schoolbook"/>
              </a:rPr>
              <a:t>messages</a:t>
            </a:r>
            <a:r>
              <a:rPr u="none" dirty="0"/>
              <a:t>.  This definition leads to the following characteristics of distributed systems:</a:t>
            </a:r>
          </a:p>
          <a:p>
            <a:pPr marL="0" indent="0" defTabSz="2340805">
              <a:spcBef>
                <a:spcPts val="4300"/>
              </a:spcBef>
              <a:buSzTx/>
              <a:buNone/>
              <a:defRPr sz="4608"/>
            </a:pPr>
            <a:endParaRPr u="none" dirty="0"/>
          </a:p>
          <a:p>
            <a:pPr marL="0" indent="0" defTabSz="2340805">
              <a:spcBef>
                <a:spcPts val="4300"/>
              </a:spcBef>
              <a:buChar char="○"/>
              <a:defRPr sz="4608"/>
            </a:pPr>
            <a:r>
              <a:rPr dirty="0"/>
              <a:t> Concurrency of components</a:t>
            </a:r>
          </a:p>
          <a:p>
            <a:pPr marL="0" indent="0" defTabSz="2340805">
              <a:spcBef>
                <a:spcPts val="4300"/>
              </a:spcBef>
              <a:buChar char="○"/>
              <a:defRPr sz="4608"/>
            </a:pPr>
            <a:r>
              <a:rPr dirty="0"/>
              <a:t> Lack of a global ‘clock’</a:t>
            </a:r>
          </a:p>
          <a:p>
            <a:pPr marL="0" indent="0" defTabSz="2340805">
              <a:spcBef>
                <a:spcPts val="4300"/>
              </a:spcBef>
              <a:buChar char="○"/>
              <a:defRPr sz="4608"/>
            </a:pPr>
            <a:r>
              <a:rPr lang="en-US" dirty="0" smtClean="0"/>
              <a:t> </a:t>
            </a:r>
            <a:r>
              <a:rPr dirty="0" smtClean="0"/>
              <a:t>Independent </a:t>
            </a:r>
            <a:r>
              <a:rPr dirty="0"/>
              <a:t>Memory</a:t>
            </a:r>
          </a:p>
          <a:p>
            <a:pPr marL="0" indent="0" defTabSz="2340805">
              <a:spcBef>
                <a:spcPts val="4300"/>
              </a:spcBef>
              <a:buChar char="○"/>
              <a:defRPr sz="4608"/>
            </a:pPr>
            <a:r>
              <a:rPr dirty="0"/>
              <a:t> Independent failures of components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1.1 CENTRALIZED SYSTEM CHARACTERISTICS"/>
          <p:cNvSpPr txBox="1">
            <a:spLocks noGrp="1"/>
          </p:cNvSpPr>
          <p:nvPr>
            <p:ph type="title" idx="4294967295"/>
          </p:nvPr>
        </p:nvSpPr>
        <p:spPr>
          <a:xfrm>
            <a:off x="1206500" y="1079500"/>
            <a:ext cx="16947003" cy="1435100"/>
          </a:xfrm>
          <a:prstGeom prst="rect">
            <a:avLst/>
          </a:prstGeom>
        </p:spPr>
        <p:txBody>
          <a:bodyPr/>
          <a:lstStyle>
            <a:lvl1pPr defTabSz="1706837">
              <a:defRPr sz="5950" spc="-118"/>
            </a:lvl1pPr>
          </a:lstStyle>
          <a:p>
            <a:r>
              <a:t>1.1 CENTRALIZED SYSTEM CHARACTERISTICS</a:t>
            </a:r>
          </a:p>
        </p:txBody>
      </p:sp>
      <p:sp>
        <p:nvSpPr>
          <p:cNvPr id="166" name="Component shared by users all the time…"/>
          <p:cNvSpPr txBox="1">
            <a:spLocks noGrp="1"/>
          </p:cNvSpPr>
          <p:nvPr>
            <p:ph type="body" sz="half" idx="4294967295"/>
          </p:nvPr>
        </p:nvSpPr>
        <p:spPr>
          <a:xfrm>
            <a:off x="1396074" y="2729994"/>
            <a:ext cx="10477501" cy="8256012"/>
          </a:xfrm>
          <a:prstGeom prst="rect">
            <a:avLst/>
          </a:prstGeom>
        </p:spPr>
        <p:txBody>
          <a:bodyPr/>
          <a:lstStyle/>
          <a:p>
            <a:pPr marL="464184" indent="-464184" defTabSz="2072588">
              <a:spcBef>
                <a:spcPts val="3800"/>
              </a:spcBef>
              <a:buSzTx/>
              <a:buNone/>
              <a:defRPr sz="1360"/>
            </a:pPr>
            <a:endParaRPr/>
          </a:p>
          <a:p>
            <a:pPr marL="518160" indent="-518160" defTabSz="2072588">
              <a:spcBef>
                <a:spcPts val="3800"/>
              </a:spcBef>
              <a:buChar char="○"/>
              <a:defRPr sz="4080"/>
            </a:pPr>
            <a:r>
              <a:t>Component shared by users all the time</a:t>
            </a:r>
          </a:p>
          <a:p>
            <a:pPr marL="464184" indent="-464184" defTabSz="2072588">
              <a:spcBef>
                <a:spcPts val="3800"/>
              </a:spcBef>
              <a:buSzTx/>
              <a:buNone/>
              <a:defRPr sz="1360"/>
            </a:pPr>
            <a:endParaRPr/>
          </a:p>
          <a:p>
            <a:pPr marL="518160" indent="-518160" defTabSz="2072588">
              <a:spcBef>
                <a:spcPts val="3800"/>
              </a:spcBef>
              <a:buChar char="○"/>
              <a:defRPr sz="4080"/>
            </a:pPr>
            <a:r>
              <a:t>All resources accessible</a:t>
            </a:r>
          </a:p>
          <a:p>
            <a:pPr marL="464184" indent="-464184" defTabSz="2072588">
              <a:spcBef>
                <a:spcPts val="3800"/>
              </a:spcBef>
              <a:buSzTx/>
              <a:buNone/>
              <a:defRPr sz="1360"/>
            </a:pPr>
            <a:endParaRPr/>
          </a:p>
          <a:p>
            <a:pPr marL="518160" indent="-518160" defTabSz="2072588">
              <a:spcBef>
                <a:spcPts val="3800"/>
              </a:spcBef>
              <a:buChar char="○"/>
              <a:defRPr sz="4080"/>
            </a:pPr>
            <a:r>
              <a:t>Software runs in a single process</a:t>
            </a:r>
          </a:p>
          <a:p>
            <a:pPr marL="464184" indent="-464184" defTabSz="2072588">
              <a:spcBef>
                <a:spcPts val="3800"/>
              </a:spcBef>
              <a:buSzTx/>
              <a:buNone/>
              <a:defRPr sz="1360"/>
            </a:pPr>
            <a:endParaRPr/>
          </a:p>
          <a:p>
            <a:pPr marL="518160" indent="-518160" defTabSz="2072588">
              <a:spcBef>
                <a:spcPts val="3800"/>
              </a:spcBef>
              <a:buChar char="○"/>
              <a:defRPr sz="4080"/>
            </a:pPr>
            <a:r>
              <a:t>Single point of control</a:t>
            </a:r>
          </a:p>
          <a:p>
            <a:pPr marL="464184" indent="-464184" defTabSz="2072588">
              <a:spcBef>
                <a:spcPts val="3800"/>
              </a:spcBef>
              <a:buSzTx/>
              <a:buNone/>
              <a:defRPr sz="1360"/>
            </a:pPr>
            <a:endParaRPr/>
          </a:p>
          <a:p>
            <a:pPr marL="518160" indent="-518160" defTabSz="2072588">
              <a:spcBef>
                <a:spcPts val="3800"/>
              </a:spcBef>
              <a:buChar char="○"/>
              <a:defRPr sz="4080"/>
            </a:pPr>
            <a:r>
              <a:t>Single point of failure</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1.2 DISTRIBUTED SYSTEM CHARACTERISTICS"/>
          <p:cNvSpPr txBox="1">
            <a:spLocks noGrp="1"/>
          </p:cNvSpPr>
          <p:nvPr>
            <p:ph type="title" idx="4294967295"/>
          </p:nvPr>
        </p:nvSpPr>
        <p:spPr>
          <a:xfrm>
            <a:off x="1206500" y="1079500"/>
            <a:ext cx="14371736" cy="1435100"/>
          </a:xfrm>
          <a:prstGeom prst="rect">
            <a:avLst/>
          </a:prstGeom>
        </p:spPr>
        <p:txBody>
          <a:bodyPr/>
          <a:lstStyle>
            <a:lvl1pPr defTabSz="1463003">
              <a:defRPr sz="5100" spc="-102"/>
            </a:lvl1pPr>
          </a:lstStyle>
          <a:p>
            <a:r>
              <a:t>1.2 DISTRIBUTED SYSTEM CHARACTERISTICS</a:t>
            </a:r>
          </a:p>
        </p:txBody>
      </p:sp>
      <p:sp>
        <p:nvSpPr>
          <p:cNvPr id="171" name="Multiple autonomous components…"/>
          <p:cNvSpPr txBox="1">
            <a:spLocks noGrp="1"/>
          </p:cNvSpPr>
          <p:nvPr>
            <p:ph type="body" sz="half" idx="4294967295"/>
          </p:nvPr>
        </p:nvSpPr>
        <p:spPr>
          <a:xfrm>
            <a:off x="1206500" y="2542335"/>
            <a:ext cx="14580470" cy="8256012"/>
          </a:xfrm>
          <a:prstGeom prst="rect">
            <a:avLst/>
          </a:prstGeom>
        </p:spPr>
        <p:txBody>
          <a:bodyPr/>
          <a:lstStyle/>
          <a:p>
            <a:pPr marL="457200" indent="-457200" defTabSz="1828754">
              <a:spcBef>
                <a:spcPts val="3300"/>
              </a:spcBef>
              <a:buChar char="○"/>
              <a:defRPr sz="3600"/>
            </a:pPr>
            <a:r>
              <a:t>Multiple autonomous components</a:t>
            </a:r>
            <a:endParaRPr sz="1200"/>
          </a:p>
          <a:p>
            <a:pPr marL="409575" indent="-409575" defTabSz="1828754">
              <a:spcBef>
                <a:spcPts val="3300"/>
              </a:spcBef>
              <a:buSzTx/>
              <a:buNone/>
              <a:defRPr sz="1200"/>
            </a:pPr>
            <a:endParaRPr sz="1200"/>
          </a:p>
          <a:p>
            <a:pPr marL="457200" indent="-457200" defTabSz="1828754">
              <a:spcBef>
                <a:spcPts val="3300"/>
              </a:spcBef>
              <a:buChar char="○"/>
              <a:defRPr sz="3600"/>
            </a:pPr>
            <a:r>
              <a:t>Components are not shared by all users</a:t>
            </a:r>
          </a:p>
          <a:p>
            <a:pPr marL="409575" indent="-409575" defTabSz="1828754">
              <a:spcBef>
                <a:spcPts val="3300"/>
              </a:spcBef>
              <a:buSzTx/>
              <a:buNone/>
              <a:defRPr sz="1200"/>
            </a:pPr>
            <a:endParaRPr/>
          </a:p>
          <a:p>
            <a:pPr marL="457200" indent="-457200" defTabSz="1828754">
              <a:spcBef>
                <a:spcPts val="3300"/>
              </a:spcBef>
              <a:buChar char="○"/>
              <a:defRPr sz="3600"/>
            </a:pPr>
            <a:r>
              <a:t>Resources may not be accessible</a:t>
            </a:r>
          </a:p>
          <a:p>
            <a:pPr marL="409575" indent="-409575" defTabSz="1828754">
              <a:spcBef>
                <a:spcPts val="3300"/>
              </a:spcBef>
              <a:buSzTx/>
              <a:buNone/>
              <a:defRPr sz="1200"/>
            </a:pPr>
            <a:endParaRPr/>
          </a:p>
          <a:p>
            <a:pPr marL="457200" indent="-457200" defTabSz="1828754">
              <a:spcBef>
                <a:spcPts val="3300"/>
              </a:spcBef>
              <a:buChar char="○"/>
              <a:defRPr sz="3600"/>
            </a:pPr>
            <a:r>
              <a:t>Software runs in concurrent processes on different processors</a:t>
            </a:r>
          </a:p>
          <a:p>
            <a:pPr marL="409575" indent="-409575" defTabSz="1828754">
              <a:spcBef>
                <a:spcPts val="3300"/>
              </a:spcBef>
              <a:buSzTx/>
              <a:buNone/>
              <a:defRPr sz="1200"/>
            </a:pPr>
            <a:endParaRPr/>
          </a:p>
          <a:p>
            <a:pPr marL="457200" indent="-457200" defTabSz="1828754">
              <a:spcBef>
                <a:spcPts val="3300"/>
              </a:spcBef>
              <a:buChar char="○"/>
              <a:defRPr sz="3600"/>
            </a:pPr>
            <a:r>
              <a:t>Multiple points of control</a:t>
            </a:r>
          </a:p>
          <a:p>
            <a:pPr marL="409575" indent="-409575" defTabSz="1828754">
              <a:spcBef>
                <a:spcPts val="3300"/>
              </a:spcBef>
              <a:buSzTx/>
              <a:buNone/>
              <a:defRPr sz="1200"/>
            </a:pPr>
            <a:endParaRPr/>
          </a:p>
          <a:p>
            <a:pPr marL="457200" indent="-457200" defTabSz="1828754">
              <a:spcBef>
                <a:spcPts val="3300"/>
              </a:spcBef>
              <a:buChar char="○"/>
              <a:defRPr sz="3600"/>
            </a:pPr>
            <a:r>
              <a:t>Multiple points of failure</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2. EXAMPLES OF DISTRIBUTED SYSTEMS"/>
          <p:cNvSpPr txBox="1">
            <a:spLocks noGrp="1"/>
          </p:cNvSpPr>
          <p:nvPr>
            <p:ph type="title" idx="4294967295"/>
          </p:nvPr>
        </p:nvSpPr>
        <p:spPr>
          <a:xfrm>
            <a:off x="1206500" y="1092200"/>
            <a:ext cx="14466152" cy="1435100"/>
          </a:xfrm>
          <a:prstGeom prst="rect">
            <a:avLst/>
          </a:prstGeom>
        </p:spPr>
        <p:txBody>
          <a:bodyPr/>
          <a:lstStyle>
            <a:lvl1pPr defTabSz="1633687">
              <a:defRPr sz="5695" spc="-113"/>
            </a:lvl1pPr>
          </a:lstStyle>
          <a:p>
            <a:r>
              <a:t>2. EXAMPLES OF DISTRIBUTED SYSTEMS</a:t>
            </a:r>
          </a:p>
        </p:txBody>
      </p:sp>
      <p:sp>
        <p:nvSpPr>
          <p:cNvPr id="176" name="Local Area Network and Intranet…"/>
          <p:cNvSpPr txBox="1">
            <a:spLocks noGrp="1"/>
          </p:cNvSpPr>
          <p:nvPr>
            <p:ph type="body" sz="half" idx="4294967295"/>
          </p:nvPr>
        </p:nvSpPr>
        <p:spPr>
          <a:xfrm>
            <a:off x="1277590" y="2729994"/>
            <a:ext cx="10477501" cy="8256012"/>
          </a:xfrm>
          <a:prstGeom prst="rect">
            <a:avLst/>
          </a:prstGeom>
        </p:spPr>
        <p:txBody>
          <a:bodyPr/>
          <a:lstStyle/>
          <a:p>
            <a:pPr marL="566927" indent="-566927" defTabSz="2267655">
              <a:spcBef>
                <a:spcPts val="4100"/>
              </a:spcBef>
              <a:buChar char="○"/>
              <a:defRPr sz="4464"/>
            </a:pPr>
            <a:r>
              <a:t>Local Area Network and Intranet</a:t>
            </a:r>
          </a:p>
          <a:p>
            <a:pPr marL="507873" indent="-507873" defTabSz="2267655">
              <a:spcBef>
                <a:spcPts val="4100"/>
              </a:spcBef>
              <a:buSzTx/>
              <a:buNone/>
              <a:defRPr sz="1488"/>
            </a:pPr>
            <a:endParaRPr/>
          </a:p>
          <a:p>
            <a:pPr marL="566927" indent="-566927" defTabSz="2267655">
              <a:spcBef>
                <a:spcPts val="4100"/>
              </a:spcBef>
              <a:buChar char="○"/>
              <a:defRPr sz="4464"/>
            </a:pPr>
            <a:r>
              <a:t>Database Management System</a:t>
            </a:r>
          </a:p>
          <a:p>
            <a:pPr marL="507873" indent="-507873" defTabSz="2267655">
              <a:spcBef>
                <a:spcPts val="4100"/>
              </a:spcBef>
              <a:buSzTx/>
              <a:buNone/>
              <a:defRPr sz="1488"/>
            </a:pPr>
            <a:endParaRPr/>
          </a:p>
          <a:p>
            <a:pPr marL="566927" indent="-566927" defTabSz="2267655">
              <a:spcBef>
                <a:spcPts val="4100"/>
              </a:spcBef>
              <a:buChar char="○"/>
              <a:defRPr sz="4464"/>
            </a:pPr>
            <a:r>
              <a:t>Automatic Teller Machine Network</a:t>
            </a:r>
            <a:endParaRPr sz="1488"/>
          </a:p>
          <a:p>
            <a:pPr marL="507873" indent="-507873" defTabSz="2267655">
              <a:spcBef>
                <a:spcPts val="4100"/>
              </a:spcBef>
              <a:buSzTx/>
              <a:buNone/>
              <a:defRPr sz="1488"/>
            </a:pPr>
            <a:endParaRPr sz="1488"/>
          </a:p>
          <a:p>
            <a:pPr marL="566927" indent="-566927" defTabSz="2267655">
              <a:spcBef>
                <a:spcPts val="4100"/>
              </a:spcBef>
              <a:buChar char="○"/>
              <a:defRPr sz="4464"/>
            </a:pPr>
            <a:r>
              <a:t>Internet/World-Wide Web</a:t>
            </a:r>
          </a:p>
          <a:p>
            <a:pPr marL="507873" indent="-507873" defTabSz="2267655">
              <a:spcBef>
                <a:spcPts val="4100"/>
              </a:spcBef>
              <a:buSzTx/>
              <a:buNone/>
              <a:defRPr sz="1488"/>
            </a:pPr>
            <a:endParaRPr/>
          </a:p>
          <a:p>
            <a:pPr marL="566927" indent="-566927" defTabSz="2267655">
              <a:spcBef>
                <a:spcPts val="4100"/>
              </a:spcBef>
              <a:buChar char="○"/>
              <a:defRPr sz="4464"/>
            </a:pPr>
            <a:r>
              <a:t>Mobile and Ubiquitous Computing</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2.1 LOCAL AREA NETWORK"/>
          <p:cNvSpPr txBox="1">
            <a:spLocks noGrp="1"/>
          </p:cNvSpPr>
          <p:nvPr>
            <p:ph type="title" idx="4294967295"/>
          </p:nvPr>
        </p:nvSpPr>
        <p:spPr>
          <a:xfrm>
            <a:off x="1206500" y="1079500"/>
            <a:ext cx="10477500" cy="1435100"/>
          </a:xfrm>
          <a:prstGeom prst="rect">
            <a:avLst/>
          </a:prstGeom>
        </p:spPr>
        <p:txBody>
          <a:bodyPr>
            <a:normAutofit fontScale="90000"/>
          </a:bodyPr>
          <a:lstStyle>
            <a:lvl1pPr defTabSz="1779987">
              <a:defRPr sz="6205" spc="-124"/>
            </a:lvl1pPr>
          </a:lstStyle>
          <a:p>
            <a:r>
              <a:t>2.1 LOCAL AREA NETWORK</a:t>
            </a:r>
          </a:p>
        </p:txBody>
      </p:sp>
      <p:pic>
        <p:nvPicPr>
          <p:cNvPr id="181" name="image.pdf" descr="image.pdf"/>
          <p:cNvPicPr>
            <a:picLocks noChangeAspect="1"/>
          </p:cNvPicPr>
          <p:nvPr/>
        </p:nvPicPr>
        <p:blipFill>
          <a:blip r:embed="rId3"/>
          <a:stretch>
            <a:fillRect/>
          </a:stretch>
        </p:blipFill>
        <p:spPr>
          <a:xfrm>
            <a:off x="3743325" y="3311525"/>
            <a:ext cx="16525875" cy="9642475"/>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2.2 DATABASE MANAGEMENT SYSTEM"/>
          <p:cNvSpPr txBox="1">
            <a:spLocks noGrp="1"/>
          </p:cNvSpPr>
          <p:nvPr>
            <p:ph type="title" idx="4294967295"/>
          </p:nvPr>
        </p:nvSpPr>
        <p:spPr>
          <a:xfrm>
            <a:off x="1206500" y="1079500"/>
            <a:ext cx="13671385" cy="1435100"/>
          </a:xfrm>
          <a:prstGeom prst="rect">
            <a:avLst/>
          </a:prstGeom>
        </p:spPr>
        <p:txBody>
          <a:bodyPr>
            <a:normAutofit fontScale="90000"/>
          </a:bodyPr>
          <a:lstStyle>
            <a:lvl1pPr defTabSz="1658070">
              <a:defRPr sz="5780" spc="-115"/>
            </a:lvl1pPr>
          </a:lstStyle>
          <a:p>
            <a:r>
              <a:t>2.2 DATABASE MANAGEMENT SYSTEM</a:t>
            </a:r>
          </a:p>
        </p:txBody>
      </p:sp>
      <p:pic>
        <p:nvPicPr>
          <p:cNvPr id="186" name="image.png" descr="image.png"/>
          <p:cNvPicPr>
            <a:picLocks noChangeAspect="1"/>
          </p:cNvPicPr>
          <p:nvPr/>
        </p:nvPicPr>
        <p:blipFill>
          <a:blip r:embed="rId3"/>
          <a:stretch>
            <a:fillRect/>
          </a:stretch>
        </p:blipFill>
        <p:spPr>
          <a:xfrm>
            <a:off x="4130675" y="3733800"/>
            <a:ext cx="16373475" cy="8397875"/>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p:tmAbs val="0"/>
                                  </p:iterate>
                                  <p:childTnLst>
                                    <p:set>
                                      <p:cBhvr>
                                        <p:cTn id="6" fill="hold"/>
                                        <p:tgtEl>
                                          <p:spTgt spid="186"/>
                                        </p:tgtEl>
                                        <p:attrNameLst>
                                          <p:attrName>style.visibility</p:attrName>
                                        </p:attrNameLst>
                                      </p:cBhvr>
                                      <p:to>
                                        <p:strVal val="visible"/>
                                      </p:to>
                                    </p:set>
                                    <p:animEffect transition="in" filter="wipe(left)">
                                      <p:cBhvr>
                                        <p:cTn id="7" dur="500"/>
                                        <p:tgtEl>
                                          <p:spTgt spid="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1"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2.3 AUTOMATIC TELLER MACHINE NETWORK"/>
          <p:cNvSpPr txBox="1">
            <a:spLocks noGrp="1"/>
          </p:cNvSpPr>
          <p:nvPr>
            <p:ph type="title" idx="4294967295"/>
          </p:nvPr>
        </p:nvSpPr>
        <p:spPr>
          <a:xfrm>
            <a:off x="1206500" y="1104900"/>
            <a:ext cx="14823178" cy="1435100"/>
          </a:xfrm>
          <a:prstGeom prst="rect">
            <a:avLst/>
          </a:prstGeom>
        </p:spPr>
        <p:txBody>
          <a:bodyPr/>
          <a:lstStyle>
            <a:lvl1pPr defTabSz="1536153">
              <a:defRPr sz="5355" spc="-107"/>
            </a:lvl1pPr>
          </a:lstStyle>
          <a:p>
            <a:r>
              <a:t>2.3 AUTOMATIC TELLER MACHINE NETWORK</a:t>
            </a:r>
          </a:p>
        </p:txBody>
      </p:sp>
      <p:pic>
        <p:nvPicPr>
          <p:cNvPr id="191" name="image.png" descr="image.png"/>
          <p:cNvPicPr>
            <a:picLocks noChangeAspect="1"/>
          </p:cNvPicPr>
          <p:nvPr/>
        </p:nvPicPr>
        <p:blipFill>
          <a:blip r:embed="rId3"/>
          <a:stretch>
            <a:fillRect/>
          </a:stretch>
        </p:blipFill>
        <p:spPr>
          <a:xfrm>
            <a:off x="2927350" y="4054475"/>
            <a:ext cx="18865850" cy="7527925"/>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4" presetClass="entr" presetSubtype="16" fill="hold" grpId="1" nodeType="clickEffect">
                                  <p:stCondLst>
                                    <p:cond delay="0"/>
                                  </p:stCondLst>
                                  <p:iterate>
                                    <p:tmAbs val="0"/>
                                  </p:iterate>
                                  <p:childTnLst>
                                    <p:set>
                                      <p:cBhvr>
                                        <p:cTn id="6" fill="hold"/>
                                        <p:tgtEl>
                                          <p:spTgt spid="191"/>
                                        </p:tgtEl>
                                        <p:attrNameLst>
                                          <p:attrName>style.visibility</p:attrName>
                                        </p:attrNameLst>
                                      </p:cBhvr>
                                      <p:to>
                                        <p:strVal val="visible"/>
                                      </p:to>
                                    </p:set>
                                    <p:animEffect transition="in" filter="box(in)">
                                      <p:cBhvr>
                                        <p:cTn id="7" dur="500"/>
                                        <p:tgtEl>
                                          <p:spTgt spid="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1" animBg="1" advAuto="0"/>
    </p:bldLst>
  </p:timing>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EA9BCF65B104642A9461D34D686D0CC" ma:contentTypeVersion="0" ma:contentTypeDescription="Create a new document." ma:contentTypeScope="" ma:versionID="b0b3cf467a7bdd9101d3309b759e2217">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81733C3-DA1D-4D8C-9459-241A03F0CB3A}"/>
</file>

<file path=customXml/itemProps2.xml><?xml version="1.0" encoding="utf-8"?>
<ds:datastoreItem xmlns:ds="http://schemas.openxmlformats.org/officeDocument/2006/customXml" ds:itemID="{1F87B81A-DF38-48FD-AFD8-1CBE42107683}"/>
</file>

<file path=customXml/itemProps3.xml><?xml version="1.0" encoding="utf-8"?>
<ds:datastoreItem xmlns:ds="http://schemas.openxmlformats.org/officeDocument/2006/customXml" ds:itemID="{5A04080C-EA61-4EAC-8D61-68DE270A2058}"/>
</file>

<file path=docProps/app.xml><?xml version="1.0" encoding="utf-8"?>
<Properties xmlns="http://schemas.openxmlformats.org/officeDocument/2006/extended-properties" xmlns:vt="http://schemas.openxmlformats.org/officeDocument/2006/docPropsVTypes">
  <TotalTime>73</TotalTime>
  <Words>2927</Words>
  <Application>Microsoft Office PowerPoint</Application>
  <PresentationFormat>Custom</PresentationFormat>
  <Paragraphs>255</Paragraphs>
  <Slides>24</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Century Schoolbook</vt:lpstr>
      <vt:lpstr>Helvetica Neue</vt:lpstr>
      <vt:lpstr>Helvetica Neue Medium</vt:lpstr>
      <vt:lpstr>Times New Roman</vt:lpstr>
      <vt:lpstr>Zapf Dingbats</vt:lpstr>
      <vt:lpstr>21_BasicWhite</vt:lpstr>
      <vt:lpstr>PowerPoint Presentation</vt:lpstr>
      <vt:lpstr>OUTLINE</vt:lpstr>
      <vt:lpstr>1. WHAT IS A DISTRIBUTED SYSTEM?</vt:lpstr>
      <vt:lpstr>1.1 CENTRALIZED SYSTEM CHARACTERISTICS</vt:lpstr>
      <vt:lpstr>1.2 DISTRIBUTED SYSTEM CHARACTERISTICS</vt:lpstr>
      <vt:lpstr>2. EXAMPLES OF DISTRIBUTED SYSTEMS</vt:lpstr>
      <vt:lpstr>2.1 LOCAL AREA NETWORK</vt:lpstr>
      <vt:lpstr>2.2 DATABASE MANAGEMENT SYSTEM</vt:lpstr>
      <vt:lpstr>2.3 AUTOMATIC TELLER MACHINE NETWORK</vt:lpstr>
      <vt:lpstr>2.4  INTERNET</vt:lpstr>
      <vt:lpstr>2.4.2  WEB SERVERS AND WEB BROWSERS</vt:lpstr>
      <vt:lpstr>2.5  MOBILE AND UBIQUITOUS COMPUTING</vt:lpstr>
      <vt:lpstr>3. COMMON CHARACTERISTICS</vt:lpstr>
      <vt:lpstr>4. BASIC DESIGN ISSUES</vt:lpstr>
      <vt:lpstr>4.1 NAMING</vt:lpstr>
      <vt:lpstr>4.2 COMMUNICATION</vt:lpstr>
      <vt:lpstr>4.3 SOFTWARE STRUCTURE</vt:lpstr>
      <vt:lpstr>4.4 SYSTEM ARCHITECTURES</vt:lpstr>
      <vt:lpstr>4.4.1 CLIENTS INVOKE INDIVIDUAL SERVERS</vt:lpstr>
      <vt:lpstr>4.4.2 PEER-TO-PEER SYSTEMS</vt:lpstr>
      <vt:lpstr>4.4.3 A SERVICE BY MULTIPLE SERVERS</vt:lpstr>
      <vt:lpstr>4.4.4 WEB PROXY SERVER</vt:lpstr>
      <vt:lpstr>4.4.5 WEB APPLETS</vt:lpstr>
      <vt:lpstr>4.4.6 THIN CLIENTS AND COMPUTE SERVERS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Zeeshan Saleem Khan</cp:lastModifiedBy>
  <cp:revision>6</cp:revision>
  <dcterms:modified xsi:type="dcterms:W3CDTF">2022-10-17T05:10:32Z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0x010100CEA9BCF65B104642A9461D34D686D0CC</vt:lpwstr>
  </property>
</Properties>
</file>