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SE-413</a:t>
            </a:r>
          </a:p>
          <a:p>
            <a:r>
              <a:rPr lang="en-US" dirty="0" smtClean="0"/>
              <a:t>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a Larger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large companies </a:t>
            </a:r>
            <a:r>
              <a:rPr lang="en-US" dirty="0" smtClean="0"/>
              <a:t>also </a:t>
            </a:r>
            <a:r>
              <a:rPr lang="en-US" dirty="0"/>
              <a:t>have substantial business activity unrelated to electronic commerce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/>
              <a:t>to integrate electronic commerce activities into the company’s other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8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Sits between Ecommerce Software and Other software</a:t>
            </a:r>
          </a:p>
          <a:p>
            <a:r>
              <a:rPr lang="en-US" dirty="0" smtClean="0"/>
              <a:t>Acts as a bridge and translator between two software.</a:t>
            </a:r>
          </a:p>
          <a:p>
            <a:pPr lvl="1"/>
            <a:r>
              <a:rPr lang="en-US" dirty="0" smtClean="0"/>
              <a:t>For example :  Takes sales </a:t>
            </a:r>
            <a:r>
              <a:rPr lang="en-US" dirty="0"/>
              <a:t>and inventory shipments </a:t>
            </a:r>
            <a:r>
              <a:rPr lang="en-US" dirty="0" smtClean="0"/>
              <a:t>information and copies it to accounting </a:t>
            </a:r>
            <a:r>
              <a:rPr lang="en-US" dirty="0"/>
              <a:t>and inventory management </a:t>
            </a:r>
            <a:r>
              <a:rPr lang="en-US" dirty="0" smtClean="0"/>
              <a:t>software.</a:t>
            </a:r>
            <a:endParaRPr lang="en-US" dirty="0"/>
          </a:p>
          <a:p>
            <a:r>
              <a:rPr lang="en-US" dirty="0" smtClean="0"/>
              <a:t>Custom made vs Commercial</a:t>
            </a:r>
            <a:endParaRPr lang="en-US" dirty="0"/>
          </a:p>
          <a:p>
            <a:r>
              <a:rPr lang="en-US" dirty="0" smtClean="0"/>
              <a:t>More commercial software are enabling Interoperability.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5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Application</a:t>
            </a:r>
            <a:r>
              <a:rPr lang="en-US" spc="-30" dirty="0"/>
              <a:t>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Server and Software</a:t>
            </a:r>
          </a:p>
          <a:p>
            <a:r>
              <a:rPr lang="en-US" dirty="0" smtClean="0">
                <a:latin typeface="Arial"/>
                <a:cs typeface="Arial"/>
              </a:rPr>
              <a:t>EAI is creation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-25" dirty="0">
                <a:latin typeface="Arial"/>
                <a:cs typeface="Arial"/>
              </a:rPr>
              <a:t>of </a:t>
            </a:r>
            <a:r>
              <a:rPr lang="en-US" dirty="0">
                <a:latin typeface="Arial"/>
                <a:cs typeface="Arial"/>
              </a:rPr>
              <a:t>links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among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scattered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applications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so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business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logic </a:t>
            </a:r>
            <a:r>
              <a:rPr lang="en-US" dirty="0">
                <a:latin typeface="Arial"/>
                <a:cs typeface="Arial"/>
              </a:rPr>
              <a:t>can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interconnected</a:t>
            </a:r>
          </a:p>
          <a:p>
            <a:r>
              <a:rPr lang="en-US" spc="-10" dirty="0" smtClean="0">
                <a:latin typeface="Arial"/>
                <a:cs typeface="Arial"/>
              </a:rPr>
              <a:t>Same network or different network</a:t>
            </a:r>
          </a:p>
          <a:p>
            <a:r>
              <a:rPr lang="en-US" spc="-10" dirty="0" smtClean="0">
                <a:latin typeface="Arial"/>
                <a:cs typeface="Arial"/>
              </a:rPr>
              <a:t>XML or JSON is commonly used</a:t>
            </a:r>
          </a:p>
          <a:p>
            <a:r>
              <a:rPr lang="en-US" spc="-10" dirty="0" smtClean="0">
                <a:latin typeface="Arial"/>
                <a:cs typeface="Arial"/>
              </a:rPr>
              <a:t>Single Page application  vs  Component Based (Example: MVC)</a:t>
            </a:r>
          </a:p>
          <a:p>
            <a:r>
              <a:rPr lang="en-US" spc="-10" dirty="0" smtClean="0">
                <a:latin typeface="Arial"/>
                <a:cs typeface="Arial"/>
              </a:rPr>
              <a:t>ERP integration is single point</a:t>
            </a:r>
          </a:p>
          <a:p>
            <a:r>
              <a:rPr lang="en-US" spc="-10" dirty="0" smtClean="0">
                <a:latin typeface="Arial"/>
                <a:cs typeface="Arial"/>
              </a:rPr>
              <a:t>ERP Giants: Oracle, SAP, Microsoft </a:t>
            </a:r>
          </a:p>
          <a:p>
            <a:r>
              <a:rPr lang="en-US" dirty="0" smtClean="0">
                <a:latin typeface="Arial"/>
                <a:cs typeface="Arial"/>
              </a:rPr>
              <a:t>Middle size ERPs: NetSuite or other SaaS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1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Integration</a:t>
            </a:r>
            <a:endParaRPr lang="en-US" dirty="0"/>
          </a:p>
        </p:txBody>
      </p:sp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7542" y="1802675"/>
            <a:ext cx="6139543" cy="41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7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program interface (API) </a:t>
            </a:r>
            <a:r>
              <a:rPr lang="en-US" dirty="0" smtClean="0"/>
              <a:t>is a way to make a functionality of an application available to other programs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 smtClean="0"/>
              <a:t>Service is an API that is build </a:t>
            </a:r>
            <a:r>
              <a:rPr lang="en-US" dirty="0" smtClean="0"/>
              <a:t>upon web standards. </a:t>
            </a:r>
            <a:endParaRPr lang="en-US" dirty="0" smtClean="0"/>
          </a:p>
          <a:p>
            <a:pPr lvl="1"/>
            <a:r>
              <a:rPr lang="en-US" dirty="0" smtClean="0"/>
              <a:t>Always over a network</a:t>
            </a:r>
          </a:p>
          <a:p>
            <a:pPr lvl="1"/>
            <a:r>
              <a:rPr lang="en-US" dirty="0" smtClean="0"/>
              <a:t>Service Description</a:t>
            </a:r>
          </a:p>
          <a:p>
            <a:pPr lvl="1"/>
            <a:r>
              <a:rPr lang="en-US" dirty="0" smtClean="0"/>
              <a:t>SOAP, </a:t>
            </a:r>
            <a:r>
              <a:rPr lang="en-US" dirty="0" smtClean="0"/>
              <a:t>HTTP, XML-RPC</a:t>
            </a:r>
            <a:endParaRPr lang="en-US" dirty="0" smtClean="0"/>
          </a:p>
          <a:p>
            <a:r>
              <a:rPr lang="en-US" dirty="0" smtClean="0"/>
              <a:t>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Allows communication between application that are differently </a:t>
            </a:r>
            <a:r>
              <a:rPr lang="en-US" dirty="0" smtClean="0"/>
              <a:t>built or differently located.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0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(SOAP)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Simple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Object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Access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Protocol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(SOAP)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is a </a:t>
            </a:r>
            <a:r>
              <a:rPr lang="en-US" spc="-10" dirty="0" smtClean="0">
                <a:latin typeface="Arial"/>
                <a:cs typeface="Arial"/>
              </a:rPr>
              <a:t>message-</a:t>
            </a:r>
            <a:r>
              <a:rPr lang="en-US" dirty="0" smtClean="0">
                <a:latin typeface="Arial"/>
                <a:cs typeface="Arial"/>
              </a:rPr>
              <a:t>passing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protocol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/>
              <a:t>Communication based on SOAP </a:t>
            </a:r>
            <a:r>
              <a:rPr lang="en-US" dirty="0"/>
              <a:t>specification</a:t>
            </a:r>
          </a:p>
          <a:p>
            <a:r>
              <a:rPr lang="en-US" dirty="0"/>
              <a:t>Web Services Description Language (WSDL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Describes </a:t>
            </a:r>
            <a:r>
              <a:rPr lang="en-US" dirty="0"/>
              <a:t>logic unit characteristics of each Web service</a:t>
            </a:r>
          </a:p>
          <a:p>
            <a:r>
              <a:rPr lang="en-US" dirty="0"/>
              <a:t>Universal Description, Discovery, and Integration Specification (</a:t>
            </a:r>
            <a:r>
              <a:rPr lang="en-US" dirty="0" smtClean="0"/>
              <a:t>UDDI)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Web services locations and associated </a:t>
            </a:r>
            <a:r>
              <a:rPr lang="en-US" dirty="0" smtClean="0"/>
              <a:t>descriptions</a:t>
            </a:r>
          </a:p>
          <a:p>
            <a:pPr lvl="1"/>
            <a:r>
              <a:rPr lang="en-US" dirty="0" smtClean="0"/>
              <a:t>UDDI Registries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3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spc="-5" dirty="0"/>
              <a:t> </a:t>
            </a:r>
            <a:r>
              <a:rPr lang="en-US" dirty="0"/>
              <a:t>and</a:t>
            </a:r>
            <a:r>
              <a:rPr lang="en-US" spc="-10" dirty="0"/>
              <a:t> </a:t>
            </a:r>
            <a:r>
              <a:rPr lang="en-US" dirty="0"/>
              <a:t>RESTful </a:t>
            </a:r>
            <a:r>
              <a:rPr lang="en-US" spc="-10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  <a:p>
            <a:pPr lvl="1"/>
            <a:r>
              <a:rPr lang="en-US" dirty="0" smtClean="0"/>
              <a:t>Stateless mechanism for transferring data or serving requests.</a:t>
            </a:r>
            <a:endParaRPr lang="en-US" dirty="0"/>
          </a:p>
          <a:p>
            <a:r>
              <a:rPr lang="en-US" dirty="0"/>
              <a:t>RESTful design (RESTful applications) are Web services built on the REST model</a:t>
            </a:r>
          </a:p>
          <a:p>
            <a:r>
              <a:rPr lang="en-US" dirty="0" smtClean="0"/>
              <a:t>More </a:t>
            </a:r>
            <a:r>
              <a:rPr lang="en-US" dirty="0"/>
              <a:t>than half of all Web services today are RESTful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HTTP APIs are widely used.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3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Commerce Service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6635"/>
            <a:ext cx="8596668" cy="3880773"/>
          </a:xfrm>
        </p:spPr>
        <p:txBody>
          <a:bodyPr/>
          <a:lstStyle/>
          <a:p>
            <a:r>
              <a:rPr lang="en-US" dirty="0"/>
              <a:t>Use of service provider’s shared or dedicated hosting services</a:t>
            </a:r>
          </a:p>
          <a:p>
            <a:r>
              <a:rPr lang="en-US" dirty="0"/>
              <a:t>Shifts staffing burden from company to Web host</a:t>
            </a:r>
          </a:p>
          <a:p>
            <a:r>
              <a:rPr lang="en-US" dirty="0"/>
              <a:t>Spread costs over all hosted businesses</a:t>
            </a:r>
          </a:p>
          <a:p>
            <a:r>
              <a:rPr lang="en-US" dirty="0"/>
              <a:t>Host provider keeps server working through storms and power outages</a:t>
            </a:r>
          </a:p>
          <a:p>
            <a:r>
              <a:rPr lang="en-US" dirty="0"/>
              <a:t>CSPs offer free or low-cost e-commerce software</a:t>
            </a:r>
          </a:p>
          <a:p>
            <a:pPr lvl="1"/>
            <a:r>
              <a:rPr lang="en-US" dirty="0"/>
              <a:t>Less than $20 per month with software built into site</a:t>
            </a:r>
          </a:p>
          <a:p>
            <a:r>
              <a:rPr lang="en-US" dirty="0"/>
              <a:t>CSP examples</a:t>
            </a:r>
          </a:p>
          <a:p>
            <a:pPr lvl="1"/>
            <a:r>
              <a:rPr lang="en-US" dirty="0" smtClean="0"/>
              <a:t>Wordpress.com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4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Mall Style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Provide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small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businesses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with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Web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site, </a:t>
            </a:r>
            <a:r>
              <a:rPr lang="en-US" dirty="0">
                <a:latin typeface="Arial"/>
                <a:cs typeface="Arial"/>
              </a:rPr>
              <a:t>online store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design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tools,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templates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and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easy-to-</a:t>
            </a:r>
            <a:r>
              <a:rPr lang="en-US" spc="-25" dirty="0">
                <a:latin typeface="Arial"/>
                <a:cs typeface="Arial"/>
              </a:rPr>
              <a:t>use </a:t>
            </a:r>
            <a:r>
              <a:rPr lang="en-US" spc="-10" dirty="0">
                <a:latin typeface="Arial"/>
                <a:cs typeface="Arial"/>
              </a:rPr>
              <a:t>interfaces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/>
              <a:t>Low monthly fee, one-time setup fees and percentage (or fixed) amount for each transaction</a:t>
            </a:r>
          </a:p>
          <a:p>
            <a:pPr lvl="1"/>
            <a:r>
              <a:rPr lang="en-US" dirty="0" smtClean="0"/>
              <a:t>Integrated Shopping </a:t>
            </a:r>
            <a:r>
              <a:rPr lang="en-US" dirty="0"/>
              <a:t>cart software and payment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Daraz.pk, </a:t>
            </a:r>
            <a:r>
              <a:rPr lang="en-US" dirty="0" err="1" smtClean="0"/>
              <a:t>Ebay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3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Size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includes:</a:t>
            </a:r>
          </a:p>
          <a:p>
            <a:pPr lvl="1"/>
            <a:r>
              <a:rPr lang="en-US" dirty="0" smtClean="0"/>
              <a:t>Basic and advanced modules. </a:t>
            </a:r>
          </a:p>
          <a:p>
            <a:pPr lvl="1"/>
            <a:r>
              <a:rPr lang="en-US" dirty="0" smtClean="0"/>
              <a:t>Setup Wizards, Theme Customizations, Data Connectivity etc.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Shopify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40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en-US" spc="-65" dirty="0"/>
              <a:t> </a:t>
            </a:r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Self-hosting is running servers in-house</a:t>
            </a:r>
          </a:p>
          <a:p>
            <a:pPr lvl="1"/>
            <a:r>
              <a:rPr lang="en-US" dirty="0"/>
              <a:t>Most often used by large companies</a:t>
            </a:r>
          </a:p>
          <a:p>
            <a:r>
              <a:rPr lang="en-US" dirty="0"/>
              <a:t>Third-party Web-hosting service providers offer Web services, electronic commerce functions</a:t>
            </a:r>
          </a:p>
          <a:p>
            <a:pPr lvl="1"/>
            <a:r>
              <a:rPr lang="en-US" dirty="0"/>
              <a:t>Often used by midsize, smaller companies</a:t>
            </a:r>
          </a:p>
          <a:p>
            <a:r>
              <a:rPr lang="en-US" dirty="0"/>
              <a:t>Commerce service providers (CSPs) provide Internet access and Web-hosting services</a:t>
            </a:r>
          </a:p>
          <a:p>
            <a:pPr lvl="1"/>
            <a:r>
              <a:rPr lang="en-US" dirty="0"/>
              <a:t>Offer Web server management and rent application </a:t>
            </a:r>
            <a:r>
              <a:rPr lang="en-US" dirty="0" smtClean="0"/>
              <a:t>software	</a:t>
            </a:r>
            <a:endParaRPr lang="en-US" dirty="0"/>
          </a:p>
          <a:p>
            <a:pPr lvl="1"/>
            <a:r>
              <a:rPr lang="en-US" dirty="0"/>
              <a:t>Also called Managed service providers (MSPs) or Application service providers (ASPs)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5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E-Commerce functionality as part of a larger software.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Salesforce Commerce Cloud</a:t>
            </a:r>
          </a:p>
          <a:p>
            <a:pPr lvl="1"/>
            <a:r>
              <a:rPr lang="en-US" dirty="0" smtClean="0"/>
              <a:t>SAP Commerce</a:t>
            </a:r>
          </a:p>
          <a:p>
            <a:pPr lvl="1"/>
            <a:r>
              <a:rPr lang="en-US" dirty="0" smtClean="0"/>
              <a:t>MS </a:t>
            </a:r>
            <a:r>
              <a:rPr lang="en-US" dirty="0" err="1" smtClean="0"/>
              <a:t>Sharepoint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5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en-US" spc="-15" dirty="0"/>
              <a:t> </a:t>
            </a:r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Web-hosting service options</a:t>
            </a:r>
          </a:p>
          <a:p>
            <a:pPr lvl="1"/>
            <a:r>
              <a:rPr lang="en-US" dirty="0"/>
              <a:t>Shared hosting means client's Web site on a </a:t>
            </a:r>
            <a:r>
              <a:rPr lang="en-US" dirty="0" smtClean="0"/>
              <a:t>server hosting </a:t>
            </a:r>
            <a:r>
              <a:rPr lang="en-US" dirty="0"/>
              <a:t>other Web sites simultaneously</a:t>
            </a:r>
          </a:p>
          <a:p>
            <a:pPr lvl="1"/>
            <a:r>
              <a:rPr lang="en-US" dirty="0"/>
              <a:t>Dedicated hosting means the client Web server not shared with other clients</a:t>
            </a:r>
          </a:p>
          <a:p>
            <a:pPr lvl="2"/>
            <a:r>
              <a:rPr lang="en-US" dirty="0"/>
              <a:t>Service provider owns and maintains server </a:t>
            </a:r>
            <a:r>
              <a:rPr lang="en-US" dirty="0" smtClean="0"/>
              <a:t>hardware, leases </a:t>
            </a:r>
            <a:r>
              <a:rPr lang="en-US" dirty="0"/>
              <a:t>it to client, and provides Internet</a:t>
            </a:r>
          </a:p>
          <a:p>
            <a:r>
              <a:rPr lang="en-US" dirty="0"/>
              <a:t>With co-location (collocation or colocation) service the provider rents physical space to client with a reliable power supply, Internet connection</a:t>
            </a:r>
          </a:p>
          <a:p>
            <a:pPr lvl="1"/>
            <a:r>
              <a:rPr lang="en-US" dirty="0"/>
              <a:t>Clients install/maintain server hardware and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en-US" spc="-15" dirty="0"/>
              <a:t> </a:t>
            </a:r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server-hosting decisions</a:t>
            </a:r>
          </a:p>
          <a:p>
            <a:pPr lvl="1"/>
            <a:r>
              <a:rPr lang="en-US" dirty="0"/>
              <a:t>Hardware platform and software combination</a:t>
            </a:r>
          </a:p>
          <a:p>
            <a:pPr lvl="2"/>
            <a:r>
              <a:rPr lang="en-US" dirty="0"/>
              <a:t>Should be upgradable when site’s Web traffic increases</a:t>
            </a:r>
          </a:p>
          <a:p>
            <a:r>
              <a:rPr lang="en-US" dirty="0"/>
              <a:t>Scalable hardware and software combinations</a:t>
            </a:r>
          </a:p>
          <a:p>
            <a:pPr lvl="1"/>
            <a:r>
              <a:rPr lang="en-US" dirty="0"/>
              <a:t>Adaptable to meet changing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r>
              <a:rPr lang="en-US" spc="-25" dirty="0"/>
              <a:t> </a:t>
            </a:r>
            <a:r>
              <a:rPr lang="en-US" dirty="0"/>
              <a:t>Functions</a:t>
            </a:r>
            <a:r>
              <a:rPr lang="en-US" spc="-35" dirty="0"/>
              <a:t> </a:t>
            </a:r>
            <a:r>
              <a:rPr lang="en-US" dirty="0"/>
              <a:t>of</a:t>
            </a:r>
            <a:r>
              <a:rPr lang="en-US" spc="-25" dirty="0"/>
              <a:t> </a:t>
            </a:r>
            <a:r>
              <a:rPr lang="en-US" dirty="0"/>
              <a:t>Electronic</a:t>
            </a:r>
            <a:r>
              <a:rPr lang="en-US" spc="-35" dirty="0"/>
              <a:t> </a:t>
            </a:r>
            <a:r>
              <a:rPr lang="en-US" spc="-10" dirty="0"/>
              <a:t>Commerce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electronic commerce solutions must provide</a:t>
            </a:r>
          </a:p>
          <a:p>
            <a:pPr lvl="1"/>
            <a:r>
              <a:rPr lang="en-US" dirty="0" smtClean="0"/>
              <a:t>Catalog </a:t>
            </a:r>
            <a:r>
              <a:rPr lang="en-US" dirty="0"/>
              <a:t>display, shopping cart capabilities </a:t>
            </a:r>
            <a:r>
              <a:rPr lang="en-US" dirty="0" smtClean="0"/>
              <a:t>and transaction </a:t>
            </a:r>
            <a:r>
              <a:rPr lang="en-US" dirty="0"/>
              <a:t>processing</a:t>
            </a:r>
          </a:p>
          <a:p>
            <a:r>
              <a:rPr lang="en-US" dirty="0"/>
              <a:t>Larger complex sites may include software with added features and </a:t>
            </a:r>
            <a:r>
              <a:rPr lang="en-US" dirty="0" smtClean="0"/>
              <a:t>capabilities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476" y="3543590"/>
            <a:ext cx="6492323" cy="31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Display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572831" y="1270000"/>
            <a:ext cx="8596668" cy="214802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>
              <a:spcBef>
                <a:spcPts val="73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"/>
                <a:cs typeface="Arial"/>
              </a:rPr>
              <a:t>Catalog organizes goods and services being sold</a:t>
            </a:r>
          </a:p>
          <a:p>
            <a:pPr marL="755650" lvl="1">
              <a:spcBef>
                <a:spcPts val="730"/>
              </a:spcBef>
              <a:tabLst>
                <a:tab pos="354965" algn="l"/>
                <a:tab pos="355600" algn="l"/>
              </a:tabLst>
            </a:pPr>
            <a:r>
              <a:rPr lang="en-US" sz="2200" dirty="0" smtClean="0">
                <a:latin typeface="Arial"/>
                <a:cs typeface="Arial"/>
              </a:rPr>
              <a:t>Web </a:t>
            </a:r>
            <a:r>
              <a:rPr lang="en-US" sz="2200" dirty="0">
                <a:latin typeface="Arial"/>
                <a:cs typeface="Arial"/>
              </a:rPr>
              <a:t>store advantage is a single product may appear in multiple categories</a:t>
            </a:r>
          </a:p>
          <a:p>
            <a:pPr marL="355600">
              <a:spcBef>
                <a:spcPts val="730"/>
              </a:spcBef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Arial"/>
                <a:cs typeface="Arial"/>
              </a:rPr>
              <a:t>Static vs Dynamic Catalog</a:t>
            </a:r>
            <a:endParaRPr lang="en-US" sz="2400" dirty="0"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730"/>
              </a:spcBef>
              <a:buNone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44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electronic commerce used forms-based shopping</a:t>
            </a:r>
          </a:p>
          <a:p>
            <a:r>
              <a:rPr lang="en-US" dirty="0" smtClean="0"/>
              <a:t>Keep </a:t>
            </a:r>
            <a:r>
              <a:rPr lang="en-US" dirty="0"/>
              <a:t>track of items customer selected and allows them to view cart contents, add and remove items</a:t>
            </a:r>
          </a:p>
          <a:p>
            <a:r>
              <a:rPr lang="en-US" dirty="0"/>
              <a:t>Ordering requires a simple click which executes </a:t>
            </a:r>
            <a:r>
              <a:rPr lang="en-US" dirty="0" smtClean="0"/>
              <a:t>the purchase </a:t>
            </a:r>
            <a:r>
              <a:rPr lang="en-US" dirty="0"/>
              <a:t>transaction</a:t>
            </a:r>
          </a:p>
          <a:p>
            <a:r>
              <a:rPr lang="en-US" dirty="0"/>
              <a:t>B</a:t>
            </a:r>
            <a:r>
              <a:rPr lang="en-US" dirty="0" smtClean="0"/>
              <a:t>illing </a:t>
            </a:r>
            <a:r>
              <a:rPr lang="en-US" dirty="0"/>
              <a:t>and shipping </a:t>
            </a:r>
            <a:r>
              <a:rPr lang="en-US" dirty="0" smtClean="0"/>
              <a:t>information is part of shopping cart.</a:t>
            </a:r>
          </a:p>
          <a:p>
            <a:r>
              <a:rPr lang="en-US" dirty="0" smtClean="0"/>
              <a:t>Use Cookies to hold information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2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shopper proceeds to virtual checkout counter by clicking the checkout </a:t>
            </a:r>
            <a:r>
              <a:rPr lang="en-US" dirty="0" smtClean="0"/>
              <a:t>button</a:t>
            </a:r>
          </a:p>
          <a:p>
            <a:r>
              <a:rPr lang="en-US" dirty="0"/>
              <a:t>Calculates total amounts and processes coupons, promotions, time-sensitive </a:t>
            </a:r>
            <a:r>
              <a:rPr lang="en-US" dirty="0" smtClean="0"/>
              <a:t>offers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browser </a:t>
            </a:r>
            <a:r>
              <a:rPr lang="en-US" dirty="0" smtClean="0"/>
              <a:t>and </a:t>
            </a:r>
            <a:r>
              <a:rPr lang="en-US" dirty="0"/>
              <a:t>seller’s Web server software switch into secure communication state</a:t>
            </a:r>
          </a:p>
          <a:p>
            <a:pPr lvl="1"/>
            <a:r>
              <a:rPr lang="en-US" dirty="0" smtClean="0"/>
              <a:t>Involves accounting, sales </a:t>
            </a:r>
            <a:r>
              <a:rPr lang="en-US" dirty="0"/>
              <a:t>and inventory modules</a:t>
            </a:r>
          </a:p>
          <a:p>
            <a:pPr lvl="1"/>
            <a:r>
              <a:rPr lang="en-US" dirty="0" smtClean="0"/>
              <a:t>Shipping rate </a:t>
            </a:r>
            <a:r>
              <a:rPr lang="en-US" dirty="0"/>
              <a:t>software </a:t>
            </a:r>
            <a:r>
              <a:rPr lang="en-US" dirty="0" smtClean="0"/>
              <a:t>integration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8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tandem with Shopping cart and Catalog Display</a:t>
            </a:r>
          </a:p>
          <a:p>
            <a:pPr lvl="1"/>
            <a:r>
              <a:rPr lang="en-US" dirty="0" smtClean="0"/>
              <a:t>Dynamic Price Management</a:t>
            </a:r>
          </a:p>
          <a:p>
            <a:pPr lvl="1"/>
            <a:r>
              <a:rPr lang="en-US" dirty="0" smtClean="0"/>
              <a:t>Promotion Management</a:t>
            </a:r>
          </a:p>
          <a:p>
            <a:pPr lvl="1"/>
            <a:r>
              <a:rPr lang="en-US" dirty="0" smtClean="0"/>
              <a:t>Fulfillment Integration</a:t>
            </a:r>
          </a:p>
          <a:p>
            <a:pPr lvl="1"/>
            <a:r>
              <a:rPr lang="en-US" dirty="0" smtClean="0"/>
              <a:t>Product Review</a:t>
            </a:r>
          </a:p>
          <a:p>
            <a:pPr lvl="1"/>
            <a:r>
              <a:rPr lang="en-US" dirty="0" smtClean="0"/>
              <a:t>Product Recommendation</a:t>
            </a:r>
          </a:p>
          <a:p>
            <a:pPr lvl="1"/>
            <a:r>
              <a:rPr lang="en-US" dirty="0" smtClean="0"/>
              <a:t>Abandoned Cart Management</a:t>
            </a:r>
          </a:p>
        </p:txBody>
      </p:sp>
    </p:spTree>
    <p:extLst>
      <p:ext uri="{BB962C8B-B14F-4D97-AF65-F5344CB8AC3E}">
        <p14:creationId xmlns:p14="http://schemas.microsoft.com/office/powerpoint/2010/main" val="1859483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E6F14B2-3336-4CE6-81AD-1A3B53C3061D}"/>
</file>

<file path=customXml/itemProps2.xml><?xml version="1.0" encoding="utf-8"?>
<ds:datastoreItem xmlns:ds="http://schemas.openxmlformats.org/officeDocument/2006/customXml" ds:itemID="{7E21410A-91BB-48FB-925D-18E0A8F30F26}"/>
</file>

<file path=customXml/itemProps3.xml><?xml version="1.0" encoding="utf-8"?>
<ds:datastoreItem xmlns:ds="http://schemas.openxmlformats.org/officeDocument/2006/customXml" ds:itemID="{2C3F7D93-1B49-466B-BF81-AC7D29A68095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799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E-Commerce Software</vt:lpstr>
      <vt:lpstr>Web Hosting</vt:lpstr>
      <vt:lpstr>Web Hosting</vt:lpstr>
      <vt:lpstr>Web Hosting</vt:lpstr>
      <vt:lpstr>Basic Functions of Electronic Commerce Software</vt:lpstr>
      <vt:lpstr>Catalog Display</vt:lpstr>
      <vt:lpstr>Shopping Cart</vt:lpstr>
      <vt:lpstr>Transaction Processing</vt:lpstr>
      <vt:lpstr>Additional Features</vt:lpstr>
      <vt:lpstr>Part of a Larger Picture</vt:lpstr>
      <vt:lpstr>Middleware</vt:lpstr>
      <vt:lpstr>Enterprise Application Integration</vt:lpstr>
      <vt:lpstr>ERP Integration</vt:lpstr>
      <vt:lpstr>Web Services</vt:lpstr>
      <vt:lpstr>Web Services (SOAP)</vt:lpstr>
      <vt:lpstr>REST and RESTful Design</vt:lpstr>
      <vt:lpstr>Commerce Service Providers</vt:lpstr>
      <vt:lpstr>Mall Style CSP</vt:lpstr>
      <vt:lpstr>Mid Size CSP</vt:lpstr>
      <vt:lpstr>Enterprise CSP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Umair Khan</dc:creator>
  <cp:lastModifiedBy>Mr. Umair Khan</cp:lastModifiedBy>
  <cp:revision>16</cp:revision>
  <dcterms:created xsi:type="dcterms:W3CDTF">2022-11-14T08:36:47Z</dcterms:created>
  <dcterms:modified xsi:type="dcterms:W3CDTF">2022-11-15T09:06:31Z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