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7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4D1D-4049-D2E8-1603-4776B91E0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545" y="2404534"/>
            <a:ext cx="8373458" cy="1646302"/>
          </a:xfrm>
        </p:spPr>
        <p:txBody>
          <a:bodyPr/>
          <a:lstStyle/>
          <a:p>
            <a:pPr algn="ctr"/>
            <a:r>
              <a:rPr lang="en-US" dirty="0" smtClean="0"/>
              <a:t>Fundamentals of E-Commerce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0F370-4209-30D6-3B8C-7C318FEE7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SE-413</a:t>
            </a:r>
          </a:p>
          <a:p>
            <a:pPr algn="ctr"/>
            <a:r>
              <a:rPr lang="en-US" sz="2400" dirty="0"/>
              <a:t>Week  </a:t>
            </a:r>
            <a:r>
              <a:rPr lang="en-US" sz="2400" dirty="0" smtClean="0"/>
              <a:t>2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00205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Comprises of 8 Elements</a:t>
            </a:r>
          </a:p>
          <a:p>
            <a:pPr lvl="1"/>
            <a:r>
              <a:rPr lang="en-US" dirty="0" smtClean="0"/>
              <a:t>Value Proposition</a:t>
            </a:r>
          </a:p>
          <a:p>
            <a:pPr lvl="1"/>
            <a:r>
              <a:rPr lang="en-US" dirty="0" smtClean="0"/>
              <a:t>Market or Audience</a:t>
            </a:r>
          </a:p>
          <a:p>
            <a:pPr lvl="1"/>
            <a:r>
              <a:rPr lang="en-US" dirty="0" smtClean="0"/>
              <a:t>Revenue Model</a:t>
            </a:r>
          </a:p>
          <a:p>
            <a:pPr lvl="1"/>
            <a:r>
              <a:rPr lang="en-US" dirty="0" smtClean="0"/>
              <a:t>Competitive Environment</a:t>
            </a:r>
          </a:p>
          <a:p>
            <a:pPr lvl="1"/>
            <a:r>
              <a:rPr lang="en-US" dirty="0" smtClean="0"/>
              <a:t>Market Positioning</a:t>
            </a:r>
          </a:p>
          <a:p>
            <a:pPr lvl="1"/>
            <a:r>
              <a:rPr lang="en-US" dirty="0" smtClean="0"/>
              <a:t>Online Representation</a:t>
            </a:r>
          </a:p>
          <a:p>
            <a:pPr lvl="1"/>
            <a:r>
              <a:rPr lang="en-US" dirty="0" smtClean="0"/>
              <a:t>Organizational Structure</a:t>
            </a:r>
          </a:p>
          <a:p>
            <a:pPr lvl="1"/>
            <a:r>
              <a:rPr lang="en-US" dirty="0" smtClean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421437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CPM (Cost per Thousands</a:t>
            </a:r>
          </a:p>
          <a:p>
            <a:r>
              <a:rPr lang="en-US" dirty="0" smtClean="0"/>
              <a:t>CPC Advertising</a:t>
            </a:r>
          </a:p>
          <a:p>
            <a:r>
              <a:rPr lang="en-US" dirty="0" smtClean="0"/>
              <a:t>Sponsored Sections of Website</a:t>
            </a:r>
          </a:p>
          <a:p>
            <a:r>
              <a:rPr lang="en-US" dirty="0" smtClean="0"/>
              <a:t>Affiliate (CPA or CPC)</a:t>
            </a:r>
          </a:p>
          <a:p>
            <a:r>
              <a:rPr lang="en-US" dirty="0" smtClean="0"/>
              <a:t>Transaction Fee</a:t>
            </a:r>
          </a:p>
          <a:p>
            <a:r>
              <a:rPr lang="en-US" dirty="0" smtClean="0"/>
              <a:t>Subscription</a:t>
            </a:r>
          </a:p>
          <a:p>
            <a:r>
              <a:rPr lang="en-US" dirty="0" smtClean="0"/>
              <a:t>Pay Per View</a:t>
            </a:r>
          </a:p>
          <a:p>
            <a:r>
              <a:rPr lang="en-US" dirty="0" smtClean="0"/>
              <a:t>Permitted Subscriber Data Auction/Sell</a:t>
            </a:r>
          </a:p>
        </p:txBody>
      </p:sp>
    </p:spTree>
    <p:extLst>
      <p:ext uri="{BB962C8B-B14F-4D97-AF65-F5344CB8AC3E}">
        <p14:creationId xmlns:p14="http://schemas.microsoft.com/office/powerpoint/2010/main" val="252197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Valuing Internet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6 step approach</a:t>
            </a:r>
          </a:p>
          <a:p>
            <a:pPr lvl="1"/>
            <a:r>
              <a:rPr lang="en-US" dirty="0" smtClean="0"/>
              <a:t>Concept</a:t>
            </a:r>
          </a:p>
          <a:p>
            <a:pPr lvl="1"/>
            <a:r>
              <a:rPr lang="en-US" dirty="0" smtClean="0"/>
              <a:t>Innovation</a:t>
            </a:r>
          </a:p>
          <a:p>
            <a:pPr lvl="1"/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Traffic</a:t>
            </a:r>
          </a:p>
          <a:p>
            <a:pPr lvl="1"/>
            <a:r>
              <a:rPr lang="en-US" dirty="0" smtClean="0"/>
              <a:t>Financing</a:t>
            </a:r>
          </a:p>
          <a:p>
            <a:pPr lvl="1"/>
            <a:r>
              <a:rPr lang="en-US" dirty="0" smtClean="0"/>
              <a:t>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6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 has been Disruptive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caused major changes in the way business is conducted.</a:t>
            </a:r>
          </a:p>
          <a:p>
            <a:pPr lvl="1"/>
            <a:r>
              <a:rPr lang="en-US" dirty="0" smtClean="0"/>
              <a:t>Industry Structure</a:t>
            </a:r>
          </a:p>
          <a:p>
            <a:pPr lvl="1"/>
            <a:r>
              <a:rPr lang="en-US" dirty="0" smtClean="0"/>
              <a:t>Marketplace Structure</a:t>
            </a:r>
          </a:p>
          <a:p>
            <a:pPr lvl="1"/>
            <a:r>
              <a:rPr lang="en-US" dirty="0" smtClean="0"/>
              <a:t>Business Models</a:t>
            </a:r>
          </a:p>
          <a:p>
            <a:r>
              <a:rPr lang="en-US" dirty="0" smtClean="0"/>
              <a:t>Situation Analysis</a:t>
            </a:r>
          </a:p>
          <a:p>
            <a:pPr lvl="1"/>
            <a:r>
              <a:rPr lang="en-US" dirty="0" smtClean="0"/>
              <a:t>Organizations need to </a:t>
            </a:r>
            <a:r>
              <a:rPr lang="en-US" dirty="0"/>
              <a:t>monitor, understand and respond appropriately to changes in </a:t>
            </a:r>
            <a:r>
              <a:rPr lang="en-US" dirty="0" smtClean="0"/>
              <a:t>their online marketplace to capitalize on opportunities using digital technologies.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821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</a:t>
            </a:r>
            <a:r>
              <a:rPr lang="en-US" dirty="0" smtClean="0"/>
              <a:t>ce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</a:t>
            </a:r>
          </a:p>
          <a:p>
            <a:r>
              <a:rPr lang="en-US" dirty="0" smtClean="0"/>
              <a:t>Micro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74" y="1605425"/>
            <a:ext cx="8458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3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organizations operate within an environment that influences the way in which they </a:t>
            </a:r>
            <a:r>
              <a:rPr lang="en-US" dirty="0" err="1" smtClean="0"/>
              <a:t>conductbusiness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Strategy </a:t>
            </a:r>
            <a:r>
              <a:rPr lang="en-US" dirty="0"/>
              <a:t>development should be strongly influenced by considering </a:t>
            </a:r>
            <a:r>
              <a:rPr lang="en-US" dirty="0" smtClean="0"/>
              <a:t>the environment </a:t>
            </a:r>
            <a:r>
              <a:rPr lang="en-US" dirty="0"/>
              <a:t>the business operates </a:t>
            </a:r>
            <a:r>
              <a:rPr lang="en-US" dirty="0" smtClean="0"/>
              <a:t>in.</a:t>
            </a:r>
          </a:p>
          <a:p>
            <a:pPr lvl="1"/>
            <a:r>
              <a:rPr lang="en-US" dirty="0" smtClean="0"/>
              <a:t>Shaped </a:t>
            </a:r>
            <a:r>
              <a:rPr lang="en-US" dirty="0"/>
              <a:t>by the needs of customers and how services are </a:t>
            </a:r>
            <a:r>
              <a:rPr lang="en-US" dirty="0" smtClean="0"/>
              <a:t>provided to </a:t>
            </a:r>
            <a:r>
              <a:rPr lang="en-US" dirty="0"/>
              <a:t>them through competitors and intermediaries and via upstream suppliers</a:t>
            </a:r>
            <a:r>
              <a:rPr lang="en-US" dirty="0" smtClean="0"/>
              <a:t>.</a:t>
            </a:r>
          </a:p>
          <a:p>
            <a:r>
              <a:rPr lang="en-US" dirty="0"/>
              <a:t>The capacity to respond to </a:t>
            </a:r>
            <a:r>
              <a:rPr lang="en-US" dirty="0" smtClean="0"/>
              <a:t>the </a:t>
            </a:r>
            <a:r>
              <a:rPr lang="en-US" dirty="0"/>
              <a:t>environmental opportunities and threats is </a:t>
            </a:r>
            <a:r>
              <a:rPr lang="en-US" dirty="0" smtClean="0"/>
              <a:t>commonly referred </a:t>
            </a:r>
            <a:r>
              <a:rPr lang="en-US" dirty="0"/>
              <a:t>to as </a:t>
            </a:r>
            <a:r>
              <a:rPr lang="en-US" b="1" dirty="0" smtClean="0"/>
              <a:t>Strategic Agility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9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Online </a:t>
            </a:r>
            <a:r>
              <a:rPr lang="en-US" b="1" dirty="0" smtClean="0"/>
              <a:t>Marketplace </a:t>
            </a:r>
            <a:r>
              <a:rPr lang="en-US" b="1" dirty="0"/>
              <a:t>A</a:t>
            </a:r>
            <a:r>
              <a:rPr lang="en-US" b="1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the online marketplace </a:t>
            </a:r>
            <a:r>
              <a:rPr lang="en-US" dirty="0" smtClean="0"/>
              <a:t>is </a:t>
            </a:r>
            <a:r>
              <a:rPr lang="en-US" dirty="0"/>
              <a:t>a key part of developing a </a:t>
            </a:r>
            <a:r>
              <a:rPr lang="en-US" dirty="0" smtClean="0"/>
              <a:t>long-term e-business </a:t>
            </a:r>
            <a:r>
              <a:rPr lang="en-US" dirty="0"/>
              <a:t>plan or creating a shorter-term digital marketing campaign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Customer Segmentation</a:t>
            </a:r>
          </a:p>
          <a:p>
            <a:pPr lvl="1"/>
            <a:r>
              <a:rPr lang="en-US" dirty="0" smtClean="0"/>
              <a:t>Search Intermediaries</a:t>
            </a:r>
          </a:p>
          <a:p>
            <a:pPr lvl="1"/>
            <a:r>
              <a:rPr lang="en-US" dirty="0" smtClean="0"/>
              <a:t>Media sites and 3</a:t>
            </a:r>
            <a:r>
              <a:rPr lang="en-US" baseline="30000" dirty="0" smtClean="0"/>
              <a:t>rd</a:t>
            </a:r>
            <a:r>
              <a:rPr lang="en-US" dirty="0" smtClean="0"/>
              <a:t> party intermediaries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2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Marketplace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52" y="1269999"/>
            <a:ext cx="7804513" cy="67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7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Disintermediation vs Re-intermediation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Removal or addition of intermediaries in a channel.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5" y="2662373"/>
            <a:ext cx="7263902" cy="42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9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Multi-Channel </a:t>
            </a:r>
            <a:r>
              <a:rPr lang="en-US" b="1" dirty="0"/>
              <a:t>M</a:t>
            </a:r>
            <a:r>
              <a:rPr lang="en-US" b="1" dirty="0" smtClean="0"/>
              <a:t>arketplace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E-Business using  Multiple channels to conduct e-commerce.</a:t>
            </a:r>
          </a:p>
          <a:p>
            <a:pPr lvl="1"/>
            <a:r>
              <a:rPr lang="en-US" dirty="0" smtClean="0"/>
              <a:t>Physical store</a:t>
            </a:r>
          </a:p>
          <a:p>
            <a:pPr lvl="1"/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Third Party  Sellers (Online or otherwise)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4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Intermediaries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Blogs</a:t>
            </a:r>
          </a:p>
          <a:p>
            <a:r>
              <a:rPr lang="en-US" dirty="0" smtClean="0"/>
              <a:t>Business Directory</a:t>
            </a:r>
          </a:p>
          <a:p>
            <a:r>
              <a:rPr lang="en-US" dirty="0" smtClean="0"/>
              <a:t>Marketplace or Auction sites</a:t>
            </a:r>
          </a:p>
          <a:p>
            <a:r>
              <a:rPr lang="en-US" dirty="0" smtClean="0"/>
              <a:t>Price Comparison Site</a:t>
            </a:r>
          </a:p>
          <a:p>
            <a:r>
              <a:rPr lang="en-US" dirty="0" smtClean="0"/>
              <a:t>Social Sites</a:t>
            </a:r>
          </a:p>
          <a:p>
            <a:r>
              <a:rPr lang="en-US" dirty="0" smtClean="0"/>
              <a:t>Associations and Vendors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41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FD630FAEC4D43ADCD90F8AC0914DA" ma:contentTypeVersion="8" ma:contentTypeDescription="Create a new document." ma:contentTypeScope="" ma:versionID="401ba93173c777d0c7d8539c4333d84f">
  <xsd:schema xmlns:xsd="http://www.w3.org/2001/XMLSchema" xmlns:xs="http://www.w3.org/2001/XMLSchema" xmlns:p="http://schemas.microsoft.com/office/2006/metadata/properties" xmlns:ns2="e3d627a6-de99-4439-a131-1ee683d1e85b" xmlns:ns3="7e533cc5-d806-4794-b983-b67e7aa5a35c" targetNamespace="http://schemas.microsoft.com/office/2006/metadata/properties" ma:root="true" ma:fieldsID="a61ff208fca011c105d6fd156e7380cc" ns2:_="" ns3:_="">
    <xsd:import namespace="e3d627a6-de99-4439-a131-1ee683d1e85b"/>
    <xsd:import namespace="7e533cc5-d806-4794-b983-b67e7aa5a3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d627a6-de99-4439-a131-1ee683d1e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982d53a-bb51-487e-8db8-b606b23a34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33cc5-d806-4794-b983-b67e7aa5a35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4f90b8d-a3fa-40cb-b4be-d675473e23f3}" ma:internalName="TaxCatchAll" ma:showField="CatchAllData" ma:web="7e533cc5-d806-4794-b983-b67e7aa5a3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533cc5-d806-4794-b983-b67e7aa5a35c" xsi:nil="true"/>
    <lcf76f155ced4ddcb4097134ff3c332f xmlns="e3d627a6-de99-4439-a131-1ee683d1e85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E56631E-61AF-4BC1-B069-16F970B4E163}"/>
</file>

<file path=customXml/itemProps2.xml><?xml version="1.0" encoding="utf-8"?>
<ds:datastoreItem xmlns:ds="http://schemas.openxmlformats.org/officeDocument/2006/customXml" ds:itemID="{CD0F97D4-4DB6-49B7-A01D-EAA4A7B369E3}"/>
</file>

<file path=customXml/itemProps3.xml><?xml version="1.0" encoding="utf-8"?>
<ds:datastoreItem xmlns:ds="http://schemas.openxmlformats.org/officeDocument/2006/customXml" ds:itemID="{43D920A3-DAB2-4BF4-9224-72A759AC2E7B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287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Fundamentals of E-Commerce</vt:lpstr>
      <vt:lpstr>E-Commerce has been Disruptive</vt:lpstr>
      <vt:lpstr>E-Commerce Environment</vt:lpstr>
      <vt:lpstr>E-Commerce Environment</vt:lpstr>
      <vt:lpstr>Online Marketplace Analysis</vt:lpstr>
      <vt:lpstr>Online Marketplace Analysis</vt:lpstr>
      <vt:lpstr>Disintermediation vs Re-intermediation</vt:lpstr>
      <vt:lpstr>Multi-Channel Marketplace</vt:lpstr>
      <vt:lpstr>Types of Intermediaries</vt:lpstr>
      <vt:lpstr>Online Business Model</vt:lpstr>
      <vt:lpstr>Revenue Models</vt:lpstr>
      <vt:lpstr>Valuing Internet Startup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E-Commerce</dc:title>
  <dc:creator>Umair Khan</dc:creator>
  <cp:lastModifiedBy>Mr. Umair Khan</cp:lastModifiedBy>
  <cp:revision>13</cp:revision>
  <dcterms:created xsi:type="dcterms:W3CDTF">2022-10-12T01:57:03Z</dcterms:created>
  <dcterms:modified xsi:type="dcterms:W3CDTF">2022-10-17T10:09:28Z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0x010100639FD630FAEC4D43ADCD90F8AC0914DA</vt:lpwstr>
  </property>
</Properties>
</file>