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6"/>
  </p:notesMasterIdLst>
  <p:sldIdLst>
    <p:sldId id="274" r:id="rId2"/>
    <p:sldId id="278" r:id="rId3"/>
    <p:sldId id="300" r:id="rId4"/>
    <p:sldId id="301" r:id="rId5"/>
    <p:sldId id="290" r:id="rId6"/>
    <p:sldId id="292" r:id="rId7"/>
    <p:sldId id="293" r:id="rId8"/>
    <p:sldId id="294" r:id="rId9"/>
    <p:sldId id="296" r:id="rId10"/>
    <p:sldId id="295" r:id="rId11"/>
    <p:sldId id="297" r:id="rId12"/>
    <p:sldId id="298" r:id="rId13"/>
    <p:sldId id="302" r:id="rId14"/>
    <p:sldId id="29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69" d="100"/>
          <a:sy n="69" d="100"/>
        </p:scale>
        <p:origin x="1422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5168E-21D8-4256-AB41-93255FFACDEC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08CD1-C740-422A-BAF4-A0CC2685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7DDD5-EB20-4E8E-AEB7-4F218CB6F7E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4613" y="8684828"/>
            <a:ext cx="2971800" cy="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232D566-80B4-4D25-B6D0-8495DDE8F8E3}" type="slidenum">
              <a:rPr lang="en-US" sz="1200">
                <a:latin typeface="Calibri" pitchFamily="34" charset="0"/>
              </a:rPr>
              <a:pPr algn="r"/>
              <a:t>1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27652" name="Rectangle 7"/>
          <p:cNvSpPr txBox="1">
            <a:spLocks noGrp="1" noChangeArrowheads="1"/>
          </p:cNvSpPr>
          <p:nvPr/>
        </p:nvSpPr>
        <p:spPr bwMode="auto">
          <a:xfrm>
            <a:off x="3884613" y="8684828"/>
            <a:ext cx="2971800" cy="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894778F-EE7F-4C77-9ADC-770E4AEC4A34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5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6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80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902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6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87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71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3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9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83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1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49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44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6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98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70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A874AF-F59B-4C14-A8BB-E188A4E3BD0F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16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EC Strategies and Global EC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7058358" cy="861420"/>
          </a:xfrm>
        </p:spPr>
        <p:txBody>
          <a:bodyPr>
            <a:normAutofit fontScale="92500" lnSpcReduction="10000"/>
          </a:bodyPr>
          <a:lstStyle/>
          <a:p>
            <a:pPr lvl="0" defTabSz="914400"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</a:rPr>
              <a:t>E-Commerce	 SE-413</a:t>
            </a:r>
          </a:p>
          <a:p>
            <a:pPr lvl="0" defTabSz="914400"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</a:rPr>
              <a:t>Week </a:t>
            </a:r>
            <a:r>
              <a:rPr lang="en-US" sz="2400" dirty="0" smtClean="0">
                <a:solidFill>
                  <a:prstClr val="white"/>
                </a:solidFill>
              </a:rPr>
              <a:t>11</a:t>
            </a:r>
            <a:endParaRPr lang="en-US" sz="24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continuous performance </a:t>
            </a:r>
            <a:r>
              <a:rPr lang="en-US" dirty="0" smtClean="0"/>
              <a:t>monitoring and the </a:t>
            </a:r>
            <a:r>
              <a:rPr lang="en-US" dirty="0"/>
              <a:t>evaluation of the progress toward the organization’s goals, resulting in corrective action </a:t>
            </a:r>
            <a:r>
              <a:rPr lang="en-US" dirty="0" smtClean="0"/>
              <a:t>or strategy reformulation.</a:t>
            </a:r>
          </a:p>
          <a:p>
            <a:r>
              <a:rPr lang="en-US" dirty="0" smtClean="0"/>
              <a:t>Metrics </a:t>
            </a:r>
            <a:r>
              <a:rPr lang="en-US" dirty="0"/>
              <a:t>used in EC projects include </a:t>
            </a:r>
            <a:r>
              <a:rPr lang="en-US" dirty="0" smtClean="0"/>
              <a:t>revenue, sales</a:t>
            </a:r>
            <a:r>
              <a:rPr lang="en-US" dirty="0"/>
              <a:t>, ROI, customer counts, and </a:t>
            </a:r>
            <a:r>
              <a:rPr lang="en-US" dirty="0" smtClean="0"/>
              <a:t>expenses</a:t>
            </a:r>
          </a:p>
        </p:txBody>
      </p:sp>
    </p:spTree>
    <p:extLst>
      <p:ext uri="{BB962C8B-B14F-4D97-AF65-F5344CB8AC3E}">
        <p14:creationId xmlns:p14="http://schemas.microsoft.com/office/powerpoint/2010/main" val="170228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improve performance either by corrective measures or through innovations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Examples: ???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78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99366"/>
            <a:ext cx="7886700" cy="4653833"/>
          </a:xfrm>
        </p:spPr>
        <p:txBody>
          <a:bodyPr>
            <a:normAutofit/>
          </a:bodyPr>
          <a:lstStyle/>
          <a:p>
            <a:r>
              <a:rPr lang="en-US" dirty="0"/>
              <a:t>Deciding whether to “go global” is a strategic issue</a:t>
            </a:r>
            <a:r>
              <a:rPr lang="en-US" dirty="0" smtClean="0"/>
              <a:t>.</a:t>
            </a:r>
          </a:p>
          <a:p>
            <a:r>
              <a:rPr lang="en-US" dirty="0"/>
              <a:t>Going global </a:t>
            </a:r>
            <a:r>
              <a:rPr lang="en-US" dirty="0" smtClean="0"/>
              <a:t>translates into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ccess </a:t>
            </a:r>
            <a:r>
              <a:rPr lang="en-US" dirty="0"/>
              <a:t>to new and possibly larger </a:t>
            </a:r>
            <a:r>
              <a:rPr lang="en-US" dirty="0" smtClean="0"/>
              <a:t>markets.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pportunity </a:t>
            </a:r>
            <a:r>
              <a:rPr lang="en-US" dirty="0"/>
              <a:t>to minimize </a:t>
            </a:r>
            <a:r>
              <a:rPr lang="en-US" dirty="0" smtClean="0"/>
              <a:t>taxes. And</a:t>
            </a:r>
          </a:p>
          <a:p>
            <a:pPr lvl="1"/>
            <a:r>
              <a:rPr lang="en-US" dirty="0" smtClean="0"/>
              <a:t>Flexibility </a:t>
            </a:r>
            <a:r>
              <a:rPr lang="en-US" dirty="0"/>
              <a:t>to employ a less expensive </a:t>
            </a:r>
            <a:r>
              <a:rPr lang="en-US" dirty="0" smtClean="0"/>
              <a:t>workforce anywhere.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33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Barriers to Global </a:t>
            </a:r>
            <a:r>
              <a:rPr lang="en-US" dirty="0" smtClean="0"/>
              <a:t>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Cultural </a:t>
            </a:r>
            <a:r>
              <a:rPr lang="en-US" dirty="0"/>
              <a:t>Differences</a:t>
            </a:r>
          </a:p>
          <a:p>
            <a:r>
              <a:rPr lang="en-US" dirty="0"/>
              <a:t>Language (including Machine Translations)</a:t>
            </a:r>
          </a:p>
          <a:p>
            <a:r>
              <a:rPr lang="en-US" dirty="0"/>
              <a:t>Legal</a:t>
            </a:r>
          </a:p>
          <a:p>
            <a:r>
              <a:rPr lang="en-US" dirty="0"/>
              <a:t>Geographical</a:t>
            </a:r>
          </a:p>
          <a:p>
            <a:r>
              <a:rPr lang="en-US" dirty="0"/>
              <a:t>Economical/Financial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06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for SME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potential for SMEs to expand their markets and compete with larger firms through EC </a:t>
            </a:r>
            <a:r>
              <a:rPr lang="en-US" dirty="0" smtClean="0"/>
              <a:t>and social </a:t>
            </a:r>
            <a:r>
              <a:rPr lang="en-US" dirty="0"/>
              <a:t>media is enormous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While Larger organization concentrates on customer experience, SME can capitalize on use of E-Stores and Social Media.</a:t>
            </a:r>
          </a:p>
          <a:p>
            <a:r>
              <a:rPr lang="en-US" dirty="0" smtClean="0"/>
              <a:t>SME could join local centralized shopping platforms. E.g.  </a:t>
            </a:r>
            <a:r>
              <a:rPr lang="en-US" dirty="0" err="1" smtClean="0"/>
              <a:t>AliExpress</a:t>
            </a:r>
            <a:r>
              <a:rPr lang="en-US" dirty="0" smtClean="0"/>
              <a:t>, </a:t>
            </a:r>
            <a:r>
              <a:rPr lang="en-US" dirty="0" err="1" smtClean="0"/>
              <a:t>Ebay</a:t>
            </a:r>
            <a:endParaRPr lang="en-US" dirty="0" smtClean="0"/>
          </a:p>
          <a:p>
            <a:r>
              <a:rPr lang="en-US" dirty="0" smtClean="0"/>
              <a:t>Use Local Assisting Resources</a:t>
            </a:r>
          </a:p>
          <a:p>
            <a:r>
              <a:rPr lang="en-US" dirty="0" smtClean="0"/>
              <a:t>Collaborate with existing SMEs. Particularly local businesses.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953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99367"/>
            <a:ext cx="7886700" cy="4425234"/>
          </a:xfrm>
        </p:spPr>
        <p:txBody>
          <a:bodyPr>
            <a:normAutofit/>
          </a:bodyPr>
          <a:lstStyle/>
          <a:p>
            <a:pPr marL="457200" indent="-342900"/>
            <a:r>
              <a:rPr lang="en-US" dirty="0" smtClean="0"/>
              <a:t>Organizational Strategy</a:t>
            </a:r>
          </a:p>
          <a:p>
            <a:pPr marL="800100" lvl="1" indent="-342900"/>
            <a:r>
              <a:rPr lang="en-US" dirty="0" smtClean="0"/>
              <a:t>A Comprehensive </a:t>
            </a:r>
            <a:r>
              <a:rPr lang="en-US" dirty="0"/>
              <a:t>framework for expressing t</a:t>
            </a:r>
            <a:r>
              <a:rPr lang="en-US" dirty="0" smtClean="0"/>
              <a:t>he manner in which a business plans to achieve its mission</a:t>
            </a:r>
          </a:p>
          <a:p>
            <a:pPr marL="800100" lvl="1" indent="-342900"/>
            <a:r>
              <a:rPr lang="en-US" dirty="0" smtClean="0"/>
              <a:t>What goals are needed to support it. And </a:t>
            </a:r>
          </a:p>
          <a:p>
            <a:pPr marL="800100" lvl="1" indent="-342900"/>
            <a:r>
              <a:rPr lang="en-US" dirty="0" smtClean="0"/>
              <a:t>What plans and policies will be needed to accomplish these goals.</a:t>
            </a:r>
          </a:p>
          <a:p>
            <a:pPr marL="457200" indent="-342900"/>
            <a:r>
              <a:rPr lang="en-US" dirty="0" smtClean="0"/>
              <a:t>Important for survival and progress</a:t>
            </a:r>
          </a:p>
          <a:p>
            <a:pPr marL="457200" indent="-342900"/>
            <a:r>
              <a:rPr lang="en-US" dirty="0" smtClean="0"/>
              <a:t>Must be well defined by dynamic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84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organization’s strategy (including EC and IT strategies) starts with understanding</a:t>
            </a:r>
          </a:p>
          <a:p>
            <a:pPr lvl="1"/>
            <a:r>
              <a:rPr lang="en-US" dirty="0"/>
              <a:t>Where the company is today with respect to its </a:t>
            </a:r>
            <a:r>
              <a:rPr lang="en-US" dirty="0" smtClean="0"/>
              <a:t>goals</a:t>
            </a:r>
            <a:endParaRPr lang="en-US" dirty="0"/>
          </a:p>
          <a:p>
            <a:pPr lvl="1"/>
            <a:r>
              <a:rPr lang="en-US" dirty="0"/>
              <a:t>Where it wants to be in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Evaluation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SWOT Analysis</a:t>
            </a:r>
          </a:p>
          <a:p>
            <a:pPr lvl="1"/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Opportunities and</a:t>
            </a:r>
          </a:p>
          <a:p>
            <a:pPr lvl="1"/>
            <a:r>
              <a:rPr lang="en-US" dirty="0" smtClean="0"/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2884109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Evaluation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Porter Model (5-Forces Model)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ims </a:t>
            </a:r>
            <a:r>
              <a:rPr lang="en-US" dirty="0"/>
              <a:t>to evaluate a firm’s current standing in the </a:t>
            </a:r>
            <a:r>
              <a:rPr lang="en-US" dirty="0" smtClean="0"/>
              <a:t>marketplace but </a:t>
            </a:r>
            <a:r>
              <a:rPr lang="en-US" dirty="0"/>
              <a:t>also evaluate the market itself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Consists of:</a:t>
            </a:r>
            <a:endParaRPr lang="en-US" dirty="0"/>
          </a:p>
          <a:p>
            <a:pPr lvl="2"/>
            <a:r>
              <a:rPr lang="en-US" dirty="0"/>
              <a:t>Competition in the industry</a:t>
            </a:r>
          </a:p>
          <a:p>
            <a:pPr lvl="2"/>
            <a:r>
              <a:rPr lang="en-US" dirty="0"/>
              <a:t>Potential of new entrants into the industry</a:t>
            </a:r>
          </a:p>
          <a:p>
            <a:pPr lvl="2"/>
            <a:r>
              <a:rPr lang="en-US" dirty="0"/>
              <a:t>Power of suppliers</a:t>
            </a:r>
          </a:p>
          <a:p>
            <a:pPr lvl="2"/>
            <a:r>
              <a:rPr lang="en-US" dirty="0"/>
              <a:t>Power of customers</a:t>
            </a:r>
          </a:p>
          <a:p>
            <a:pPr lvl="2"/>
            <a:r>
              <a:rPr lang="en-US" dirty="0"/>
              <a:t>Threat of substitute products</a:t>
            </a:r>
          </a:p>
        </p:txBody>
      </p:sp>
    </p:spTree>
    <p:extLst>
      <p:ext uri="{BB962C8B-B14F-4D97-AF65-F5344CB8AC3E}">
        <p14:creationId xmlns:p14="http://schemas.microsoft.com/office/powerpoint/2010/main" val="3283941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Strategy-Performance 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7920127" cy="471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80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Initiation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strategy initiation phase, an organization </a:t>
            </a:r>
            <a:r>
              <a:rPr lang="en-US" dirty="0" smtClean="0"/>
              <a:t>sets </a:t>
            </a:r>
            <a:r>
              <a:rPr lang="en-US" dirty="0"/>
              <a:t>its vision, goals, and objectives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Assessment </a:t>
            </a:r>
            <a:r>
              <a:rPr lang="en-US" dirty="0"/>
              <a:t>of a company’s strengths and weaknesses and examines the external factors that </a:t>
            </a:r>
            <a:r>
              <a:rPr lang="en-US" dirty="0" smtClean="0"/>
              <a:t>may affect </a:t>
            </a:r>
            <a:r>
              <a:rPr lang="en-US" dirty="0"/>
              <a:t>the business</a:t>
            </a:r>
            <a:r>
              <a:rPr lang="en-US" dirty="0" smtClean="0"/>
              <a:t>.</a:t>
            </a:r>
          </a:p>
          <a:p>
            <a:r>
              <a:rPr lang="en-US" dirty="0"/>
              <a:t>U</a:t>
            </a:r>
            <a:r>
              <a:rPr lang="en-US" dirty="0" smtClean="0"/>
              <a:t>ndertake </a:t>
            </a:r>
            <a:r>
              <a:rPr lang="en-US" dirty="0"/>
              <a:t>a competitive and competitor analysis to determine its </a:t>
            </a:r>
            <a:r>
              <a:rPr lang="en-US" dirty="0" smtClean="0"/>
              <a:t>strategy.</a:t>
            </a:r>
          </a:p>
          <a:p>
            <a:r>
              <a:rPr lang="en-US" dirty="0"/>
              <a:t>First-Mover </a:t>
            </a:r>
            <a:r>
              <a:rPr lang="en-US" dirty="0" smtClean="0"/>
              <a:t>Advantage.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46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99366"/>
            <a:ext cx="7886700" cy="45776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development </a:t>
            </a:r>
            <a:r>
              <a:rPr lang="en-US" dirty="0"/>
              <a:t>of specific strategies and tactics to exploit opportunities and manage threats in the business </a:t>
            </a:r>
            <a:r>
              <a:rPr lang="en-US" dirty="0" smtClean="0"/>
              <a:t>environment  w.r.t. corporate </a:t>
            </a:r>
            <a:r>
              <a:rPr lang="en-US" dirty="0"/>
              <a:t>strengths and weaknesses</a:t>
            </a:r>
            <a:r>
              <a:rPr lang="en-US" dirty="0" smtClean="0"/>
              <a:t>.</a:t>
            </a:r>
          </a:p>
          <a:p>
            <a:r>
              <a:rPr lang="en-US" dirty="0"/>
              <a:t>Selecting an </a:t>
            </a:r>
            <a:r>
              <a:rPr lang="en-US" dirty="0" smtClean="0"/>
              <a:t>opportunity involves </a:t>
            </a:r>
            <a:r>
              <a:rPr lang="en-US" dirty="0"/>
              <a:t>a justification, ranking, and cost–benefit </a:t>
            </a:r>
            <a:r>
              <a:rPr lang="en-US" dirty="0" smtClean="0"/>
              <a:t>analysis.</a:t>
            </a:r>
          </a:p>
          <a:p>
            <a:r>
              <a:rPr lang="en-US" dirty="0" smtClean="0"/>
              <a:t>Risk Analysis</a:t>
            </a:r>
          </a:p>
          <a:p>
            <a:r>
              <a:rPr lang="en-US" dirty="0"/>
              <a:t>Collaborative Efforts in Strategy </a:t>
            </a:r>
            <a:r>
              <a:rPr lang="en-US" dirty="0" smtClean="0"/>
              <a:t>Formulation</a:t>
            </a:r>
          </a:p>
          <a:p>
            <a:pPr lvl="1"/>
            <a:r>
              <a:rPr lang="en-US" dirty="0" smtClean="0"/>
              <a:t>Improves the quality </a:t>
            </a:r>
            <a:r>
              <a:rPr lang="en-US" dirty="0"/>
              <a:t>of strategy by pulling in diverse and detailed frontline </a:t>
            </a:r>
            <a:r>
              <a:rPr lang="en-US" dirty="0" smtClean="0"/>
              <a:t>perspectives.</a:t>
            </a:r>
          </a:p>
          <a:p>
            <a:pPr lvl="1"/>
            <a:r>
              <a:rPr lang="en-US" dirty="0" smtClean="0"/>
              <a:t>Building </a:t>
            </a:r>
            <a:r>
              <a:rPr lang="en-US" dirty="0"/>
              <a:t>enthusiasm and alignment behind </a:t>
            </a:r>
            <a:r>
              <a:rPr lang="en-US" dirty="0" smtClean="0"/>
              <a:t>a company’s </a:t>
            </a:r>
            <a:r>
              <a:rPr lang="en-US" dirty="0"/>
              <a:t>strategic </a:t>
            </a:r>
            <a:r>
              <a:rPr lang="en-US" dirty="0" smtClean="0"/>
              <a:t>direction</a:t>
            </a:r>
          </a:p>
          <a:p>
            <a:r>
              <a:rPr lang="en-US" dirty="0" smtClean="0"/>
              <a:t>Pricing</a:t>
            </a:r>
          </a:p>
          <a:p>
            <a:pPr lvl="1"/>
            <a:r>
              <a:rPr lang="en-US" dirty="0" smtClean="0"/>
              <a:t>Cost Plus (</a:t>
            </a:r>
            <a:r>
              <a:rPr lang="en-US" dirty="0" err="1" smtClean="0"/>
              <a:t>Material+Rent+Labor</a:t>
            </a:r>
            <a:r>
              <a:rPr lang="en-US" dirty="0" smtClean="0"/>
              <a:t> etc.)</a:t>
            </a:r>
          </a:p>
          <a:p>
            <a:pPr lvl="1"/>
            <a:r>
              <a:rPr lang="en-US" dirty="0" smtClean="0"/>
              <a:t>Competition based	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33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Via a PROJECT CHAMPION.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person who ensures that the team </a:t>
            </a:r>
            <a:r>
              <a:rPr lang="en-US" dirty="0" smtClean="0"/>
              <a:t>is ready </a:t>
            </a:r>
            <a:r>
              <a:rPr lang="en-US" dirty="0"/>
              <a:t>to move forward and understands its </a:t>
            </a:r>
            <a:r>
              <a:rPr lang="en-US" dirty="0" smtClean="0"/>
              <a:t>responsibilities.</a:t>
            </a:r>
          </a:p>
          <a:p>
            <a:r>
              <a:rPr lang="en-US" dirty="0" smtClean="0"/>
              <a:t>Starts </a:t>
            </a:r>
            <a:r>
              <a:rPr lang="en-US" dirty="0"/>
              <a:t>with a Pilot </a:t>
            </a:r>
            <a:r>
              <a:rPr lang="en-US" dirty="0" smtClean="0"/>
              <a:t>Project.</a:t>
            </a:r>
          </a:p>
          <a:p>
            <a:r>
              <a:rPr lang="en-US" dirty="0" smtClean="0"/>
              <a:t>Allocation of Resources and Project Management.</a:t>
            </a:r>
          </a:p>
          <a:p>
            <a:r>
              <a:rPr lang="en-US" dirty="0"/>
              <a:t>Outsourcing: Gartner’s Magic </a:t>
            </a:r>
            <a:r>
              <a:rPr lang="en-US" dirty="0" smtClean="0"/>
              <a:t>Quadrant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ates </a:t>
            </a:r>
            <a:r>
              <a:rPr lang="en-US" dirty="0"/>
              <a:t>vendors upon two criteria: completeness of </a:t>
            </a:r>
            <a:r>
              <a:rPr lang="en-US" dirty="0" smtClean="0"/>
              <a:t>vision and </a:t>
            </a:r>
            <a:r>
              <a:rPr lang="en-US" dirty="0"/>
              <a:t>ability to execute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Vendors are placed </a:t>
            </a:r>
            <a:r>
              <a:rPr lang="en-US" smtClean="0"/>
              <a:t>in following </a:t>
            </a:r>
            <a:r>
              <a:rPr lang="en-US" dirty="0" smtClean="0"/>
              <a:t>quadrants:</a:t>
            </a:r>
          </a:p>
          <a:p>
            <a:pPr lvl="2"/>
            <a:r>
              <a:rPr lang="en-US" dirty="0" smtClean="0"/>
              <a:t>Leaders</a:t>
            </a:r>
          </a:p>
          <a:p>
            <a:pPr lvl="2"/>
            <a:r>
              <a:rPr lang="en-US" dirty="0" smtClean="0"/>
              <a:t>Challengers</a:t>
            </a:r>
          </a:p>
          <a:p>
            <a:pPr lvl="2"/>
            <a:r>
              <a:rPr lang="en-US" dirty="0" smtClean="0"/>
              <a:t>Visionaries</a:t>
            </a:r>
          </a:p>
          <a:p>
            <a:pPr lvl="2"/>
            <a:r>
              <a:rPr lang="en-US" dirty="0" smtClean="0"/>
              <a:t>Niche Players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32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FD630FAEC4D43ADCD90F8AC0914DA" ma:contentTypeVersion="8" ma:contentTypeDescription="Create a new document." ma:contentTypeScope="" ma:versionID="401ba93173c777d0c7d8539c4333d84f">
  <xsd:schema xmlns:xsd="http://www.w3.org/2001/XMLSchema" xmlns:xs="http://www.w3.org/2001/XMLSchema" xmlns:p="http://schemas.microsoft.com/office/2006/metadata/properties" xmlns:ns2="e3d627a6-de99-4439-a131-1ee683d1e85b" xmlns:ns3="7e533cc5-d806-4794-b983-b67e7aa5a35c" targetNamespace="http://schemas.microsoft.com/office/2006/metadata/properties" ma:root="true" ma:fieldsID="a61ff208fca011c105d6fd156e7380cc" ns2:_="" ns3:_="">
    <xsd:import namespace="e3d627a6-de99-4439-a131-1ee683d1e85b"/>
    <xsd:import namespace="7e533cc5-d806-4794-b983-b67e7aa5a3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d627a6-de99-4439-a131-1ee683d1e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982d53a-bb51-487e-8db8-b606b23a34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533cc5-d806-4794-b983-b67e7aa5a35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4f90b8d-a3fa-40cb-b4be-d675473e23f3}" ma:internalName="TaxCatchAll" ma:showField="CatchAllData" ma:web="7e533cc5-d806-4794-b983-b67e7aa5a3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533cc5-d806-4794-b983-b67e7aa5a35c" xsi:nil="true"/>
    <lcf76f155ced4ddcb4097134ff3c332f xmlns="e3d627a6-de99-4439-a131-1ee683d1e85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606939D-9FA4-4F80-B19D-50122826E115}"/>
</file>

<file path=customXml/itemProps2.xml><?xml version="1.0" encoding="utf-8"?>
<ds:datastoreItem xmlns:ds="http://schemas.openxmlformats.org/officeDocument/2006/customXml" ds:itemID="{9A9D66FE-C393-4A7E-8C3F-D6B9692B1023}"/>
</file>

<file path=customXml/itemProps3.xml><?xml version="1.0" encoding="utf-8"?>
<ds:datastoreItem xmlns:ds="http://schemas.openxmlformats.org/officeDocument/2006/customXml" ds:itemID="{EA55D6BC-6367-493F-A4AD-966B496FD585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646</TotalTime>
  <Words>538</Words>
  <Application>Microsoft Office PowerPoint</Application>
  <PresentationFormat>On-screen Show (4:3)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EC Strategies and Global EC</vt:lpstr>
      <vt:lpstr>Strategy</vt:lpstr>
      <vt:lpstr>Strategy</vt:lpstr>
      <vt:lpstr>Organization Evaluation Tools</vt:lpstr>
      <vt:lpstr>Organization Evaluation Tools</vt:lpstr>
      <vt:lpstr>Strategy-Performance Cycle</vt:lpstr>
      <vt:lpstr>Strategy Initiation</vt:lpstr>
      <vt:lpstr>Strategy Formulation</vt:lpstr>
      <vt:lpstr>Strategy Implementation</vt:lpstr>
      <vt:lpstr>Strategy Assessment</vt:lpstr>
      <vt:lpstr>Performance Improvement</vt:lpstr>
      <vt:lpstr>Global EC</vt:lpstr>
      <vt:lpstr>Barriers to Global EC</vt:lpstr>
      <vt:lpstr>Strategy for SME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</dc:title>
  <dc:creator>user</dc:creator>
  <cp:lastModifiedBy>Syed Shahrooz Shamim</cp:lastModifiedBy>
  <cp:revision>103</cp:revision>
  <dcterms:created xsi:type="dcterms:W3CDTF">2011-09-15T14:46:40Z</dcterms:created>
  <dcterms:modified xsi:type="dcterms:W3CDTF">2023-01-11T10:41:32Z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0x010100639FD630FAEC4D43ADCD90F8AC0914DA</vt:lpwstr>
  </property>
</Properties>
</file>