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9"/>
  </p:notesMasterIdLst>
  <p:sldIdLst>
    <p:sldId id="274" r:id="rId2"/>
    <p:sldId id="275" r:id="rId3"/>
    <p:sldId id="276" r:id="rId4"/>
    <p:sldId id="287" r:id="rId5"/>
    <p:sldId id="277" r:id="rId6"/>
    <p:sldId id="278" r:id="rId7"/>
    <p:sldId id="279" r:id="rId8"/>
    <p:sldId id="280" r:id="rId9"/>
    <p:sldId id="281" r:id="rId10"/>
    <p:sldId id="291" r:id="rId11"/>
    <p:sldId id="282" r:id="rId12"/>
    <p:sldId id="283" r:id="rId13"/>
    <p:sldId id="284" r:id="rId14"/>
    <p:sldId id="285" r:id="rId15"/>
    <p:sldId id="288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168E-21D8-4256-AB41-93255FFACDEC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8CD1-C740-422A-BAF4-A0CC2685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261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0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0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2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9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0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A874AF-F59B-4C14-A8BB-E188A4E3BD0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Law, Taxes and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E-Commerce	 SE-413</a:t>
            </a:r>
          </a:p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Week </a:t>
            </a:r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IP over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Patents and Trademark.</a:t>
            </a:r>
          </a:p>
          <a:p>
            <a:r>
              <a:rPr lang="en-US" dirty="0" smtClean="0"/>
              <a:t>Register appropriate domain on priority.</a:t>
            </a:r>
          </a:p>
          <a:p>
            <a:r>
              <a:rPr lang="en-US" dirty="0" smtClean="0"/>
              <a:t>Copyright your product.</a:t>
            </a:r>
          </a:p>
          <a:p>
            <a:r>
              <a:rPr lang="en-US" dirty="0" smtClean="0"/>
              <a:t>Use NDA (Non-Disclosure Agreements)</a:t>
            </a:r>
          </a:p>
          <a:p>
            <a:pPr lvl="1"/>
            <a:r>
              <a:rPr lang="en-US" dirty="0" smtClean="0"/>
              <a:t>Between Partners</a:t>
            </a:r>
          </a:p>
          <a:p>
            <a:pPr lvl="1"/>
            <a:r>
              <a:rPr lang="en-US" dirty="0" smtClean="0"/>
              <a:t>With Employees</a:t>
            </a:r>
          </a:p>
          <a:p>
            <a:r>
              <a:rPr lang="en-US" dirty="0" smtClean="0"/>
              <a:t>Actively look for IP Violations.</a:t>
            </a:r>
          </a:p>
        </p:txBody>
      </p:sp>
    </p:spTree>
    <p:extLst>
      <p:ext uri="{BB962C8B-B14F-4D97-AF65-F5344CB8AC3E}">
        <p14:creationId xmlns:p14="http://schemas.microsoft.com/office/powerpoint/2010/main" val="27640542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important commodity. (</a:t>
            </a:r>
            <a:r>
              <a:rPr lang="en-US" dirty="0"/>
              <a:t>E</a:t>
            </a:r>
            <a:r>
              <a:rPr lang="en-US" dirty="0" smtClean="0"/>
              <a:t>xpensive than gold?)</a:t>
            </a:r>
          </a:p>
          <a:p>
            <a:pPr lvl="1"/>
            <a:r>
              <a:rPr lang="en-US" dirty="0" smtClean="0"/>
              <a:t>Google Glass</a:t>
            </a:r>
          </a:p>
          <a:p>
            <a:r>
              <a:rPr lang="en-US" dirty="0" smtClean="0"/>
              <a:t>What are the odds of data being negatively exploited?</a:t>
            </a:r>
          </a:p>
          <a:p>
            <a:pPr lvl="1"/>
            <a:r>
              <a:rPr lang="en-US" dirty="0" smtClean="0"/>
              <a:t>Social Media profiles  are scouted to judge job candidates.</a:t>
            </a:r>
          </a:p>
          <a:p>
            <a:r>
              <a:rPr lang="en-US" dirty="0" smtClean="0"/>
              <a:t>Different countries treat privacy differently.</a:t>
            </a:r>
          </a:p>
          <a:p>
            <a:pPr lvl="1"/>
            <a:r>
              <a:rPr lang="en-US" dirty="0" smtClean="0"/>
              <a:t>EU Court prevented Sweden from removing Google Links.</a:t>
            </a:r>
          </a:p>
          <a:p>
            <a:pPr lvl="1"/>
            <a:r>
              <a:rPr lang="en-US" dirty="0" smtClean="0"/>
              <a:t>FBI asked Apple to unlock an </a:t>
            </a:r>
            <a:r>
              <a:rPr lang="en-US" dirty="0" err="1" smtClean="0"/>
              <a:t>Iphone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Opt-in vs Opt-out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9358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Neutrality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</a:t>
            </a:r>
            <a:r>
              <a:rPr lang="en-US" dirty="0"/>
              <a:t>design principle stating that basic protocols of the Internet should enable users to utilize the Web without </a:t>
            </a:r>
            <a:r>
              <a:rPr lang="en-US" dirty="0" smtClean="0"/>
              <a:t>being discriminated </a:t>
            </a:r>
            <a:r>
              <a:rPr lang="en-US" dirty="0"/>
              <a:t>against by Internet service </a:t>
            </a:r>
            <a:r>
              <a:rPr lang="en-US" dirty="0" smtClean="0"/>
              <a:t>providers.</a:t>
            </a:r>
          </a:p>
          <a:p>
            <a:pPr lvl="1"/>
            <a:r>
              <a:rPr lang="en-US" dirty="0" smtClean="0"/>
              <a:t>Prevents Censorship and Prejudice.</a:t>
            </a:r>
          </a:p>
          <a:p>
            <a:pPr lvl="1"/>
            <a:r>
              <a:rPr lang="en-US" dirty="0" smtClean="0"/>
              <a:t>Maintains costs.</a:t>
            </a:r>
          </a:p>
          <a:p>
            <a:pPr lvl="1"/>
            <a:r>
              <a:rPr lang="en-US" dirty="0" smtClean="0"/>
              <a:t>Promotes Transparency.</a:t>
            </a:r>
          </a:p>
          <a:p>
            <a:r>
              <a:rPr lang="en-US" dirty="0" smtClean="0"/>
              <a:t> Businesses avoid locations with major Net neutrality issues.</a:t>
            </a:r>
          </a:p>
          <a:p>
            <a:pPr lvl="1"/>
            <a:r>
              <a:rPr lang="en-US" dirty="0" smtClean="0"/>
              <a:t>More ethical than a legal issue.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164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Speech vs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Speech is still regulated by Law:</a:t>
            </a:r>
          </a:p>
          <a:p>
            <a:pPr lvl="1"/>
            <a:r>
              <a:rPr lang="en-US" dirty="0" smtClean="0"/>
              <a:t>In US, the First Amendment </a:t>
            </a:r>
            <a:r>
              <a:rPr lang="en-US" dirty="0"/>
              <a:t>does not give citizens the right to say absolutely anything to </a:t>
            </a:r>
            <a:r>
              <a:rPr lang="en-US" dirty="0" smtClean="0"/>
              <a:t>anyone.</a:t>
            </a:r>
          </a:p>
          <a:p>
            <a:pPr lvl="1"/>
            <a:r>
              <a:rPr lang="en-US" dirty="0" smtClean="0"/>
              <a:t>In UK, it’s a punishable to paint royal family in bad light.</a:t>
            </a:r>
          </a:p>
          <a:p>
            <a:r>
              <a:rPr lang="en-US" dirty="0" smtClean="0"/>
              <a:t>Free </a:t>
            </a:r>
            <a:r>
              <a:rPr lang="en-US" dirty="0"/>
              <a:t>speech often conflicts with </a:t>
            </a:r>
            <a:r>
              <a:rPr lang="en-US" dirty="0" smtClean="0"/>
              <a:t>privacy, protection </a:t>
            </a:r>
            <a:r>
              <a:rPr lang="en-US" dirty="0"/>
              <a:t>of children, indecency, and so forth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US, access to the internet for children is regulated under law.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72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and Merchant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 products, content and sites.</a:t>
            </a:r>
          </a:p>
          <a:p>
            <a:r>
              <a:rPr lang="en-US" dirty="0" smtClean="0"/>
              <a:t>Attack through Trolling.</a:t>
            </a:r>
          </a:p>
          <a:p>
            <a:r>
              <a:rPr lang="en-US" dirty="0" smtClean="0"/>
              <a:t>Fake News.</a:t>
            </a:r>
          </a:p>
          <a:p>
            <a:r>
              <a:rPr lang="en-US" dirty="0" smtClean="0"/>
              <a:t>Fake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693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</a:t>
            </a:r>
            <a:r>
              <a:rPr lang="en-US" dirty="0"/>
              <a:t>contributions levied on individuals or corporations by a government </a:t>
            </a:r>
            <a:r>
              <a:rPr lang="en-US" dirty="0" smtClean="0"/>
              <a:t>entity.</a:t>
            </a:r>
          </a:p>
          <a:p>
            <a:r>
              <a:rPr lang="en-US" dirty="0" smtClean="0"/>
              <a:t>Taxes on Entities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Business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Tax on Earning</a:t>
            </a:r>
          </a:p>
          <a:p>
            <a:pPr lvl="1"/>
            <a:r>
              <a:rPr lang="en-US" dirty="0" smtClean="0"/>
              <a:t>Tax on Transactions</a:t>
            </a:r>
          </a:p>
          <a:p>
            <a:pPr lvl="1"/>
            <a:r>
              <a:rPr lang="en-US" dirty="0" smtClean="0"/>
              <a:t>Tax on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Taxes</a:t>
            </a:r>
          </a:p>
          <a:p>
            <a:pPr lvl="1"/>
            <a:r>
              <a:rPr lang="en-US" dirty="0" smtClean="0"/>
              <a:t>Income Tax</a:t>
            </a:r>
          </a:p>
          <a:p>
            <a:pPr lvl="1"/>
            <a:r>
              <a:rPr lang="en-US" dirty="0" smtClean="0"/>
              <a:t>Property Tax</a:t>
            </a:r>
          </a:p>
          <a:p>
            <a:pPr lvl="1"/>
            <a:r>
              <a:rPr lang="en-US" dirty="0" smtClean="0"/>
              <a:t>Sales/VAT Tax</a:t>
            </a:r>
          </a:p>
          <a:p>
            <a:r>
              <a:rPr lang="en-US" dirty="0" smtClean="0"/>
              <a:t>Business Taxes</a:t>
            </a:r>
          </a:p>
          <a:p>
            <a:pPr lvl="1"/>
            <a:r>
              <a:rPr lang="en-US" dirty="0" smtClean="0"/>
              <a:t>Sales Tax / VAT</a:t>
            </a:r>
          </a:p>
          <a:p>
            <a:pPr lvl="1"/>
            <a:r>
              <a:rPr lang="en-US" dirty="0" smtClean="0"/>
              <a:t>Property Tax</a:t>
            </a:r>
          </a:p>
          <a:p>
            <a:pPr lvl="1"/>
            <a:r>
              <a:rPr lang="en-US" dirty="0" smtClean="0"/>
              <a:t>Business Tariffs</a:t>
            </a:r>
          </a:p>
          <a:p>
            <a:pPr lvl="2"/>
            <a:r>
              <a:rPr lang="en-US" dirty="0" smtClean="0"/>
              <a:t>Example: Import Duty/Custom Duty/Excise Tax</a:t>
            </a:r>
          </a:p>
          <a:p>
            <a:r>
              <a:rPr lang="en-US" dirty="0" smtClean="0"/>
              <a:t>State Tax vs Federal Tax</a:t>
            </a:r>
          </a:p>
          <a:p>
            <a:pPr lvl="1"/>
            <a:r>
              <a:rPr lang="en-US" dirty="0" smtClean="0"/>
              <a:t>Same tax can be asked by both the State and Federal </a:t>
            </a:r>
            <a:r>
              <a:rPr lang="en-US" dirty="0" err="1" smtClean="0"/>
              <a:t>govts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0224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No State Tax: Alaska</a:t>
            </a:r>
            <a:r>
              <a:rPr lang="en-US" dirty="0"/>
              <a:t>, Florida, Nevada, South Dakota, Texas, Washington, and </a:t>
            </a:r>
            <a:r>
              <a:rPr lang="en-US" dirty="0" smtClean="0"/>
              <a:t>Wyoming.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035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Issues in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Ethical vs Illegal</a:t>
            </a:r>
          </a:p>
          <a:p>
            <a:r>
              <a:rPr lang="en-US" dirty="0" smtClean="0"/>
              <a:t>Law vs Norms</a:t>
            </a:r>
          </a:p>
          <a:p>
            <a:r>
              <a:rPr lang="en-US" dirty="0" smtClean="0"/>
              <a:t>Example:  UGC on Facebook (2009)</a:t>
            </a:r>
          </a:p>
          <a:p>
            <a:pPr lvl="1"/>
            <a:r>
              <a:rPr lang="en-US" dirty="0" smtClean="0"/>
              <a:t>FB started selling user information to 3</a:t>
            </a:r>
            <a:r>
              <a:rPr lang="en-US" baseline="30000" dirty="0" smtClean="0"/>
              <a:t>rd</a:t>
            </a:r>
            <a:r>
              <a:rPr lang="en-US" dirty="0" smtClean="0"/>
              <a:t> parties.</a:t>
            </a:r>
            <a:endParaRPr lang="en-US" dirty="0"/>
          </a:p>
          <a:p>
            <a:pPr lvl="1"/>
            <a:r>
              <a:rPr lang="en-US" dirty="0" smtClean="0"/>
              <a:t>Reported to FCC</a:t>
            </a:r>
          </a:p>
          <a:p>
            <a:pPr lvl="1"/>
            <a:r>
              <a:rPr lang="en-US" dirty="0" smtClean="0"/>
              <a:t>Had to revert</a:t>
            </a:r>
          </a:p>
        </p:txBody>
      </p:sp>
    </p:spTree>
    <p:extLst>
      <p:ext uri="{BB962C8B-B14F-4D97-AF65-F5344CB8AC3E}">
        <p14:creationId xmlns:p14="http://schemas.microsoft.com/office/powerpoint/2010/main" val="32376431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Ethics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code of values, behaviors, and rules, written or </a:t>
            </a:r>
            <a:r>
              <a:rPr lang="en-US" dirty="0" smtClean="0"/>
              <a:t>unwritten, for </a:t>
            </a:r>
            <a:r>
              <a:rPr lang="en-US" dirty="0"/>
              <a:t>how people should behave in the business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 Employees wasting time on the internet.</a:t>
            </a:r>
          </a:p>
          <a:p>
            <a:pPr lvl="1"/>
            <a:r>
              <a:rPr lang="en-US" dirty="0" smtClean="0"/>
              <a:t>Ethical Question: Should they be monitored?</a:t>
            </a:r>
          </a:p>
          <a:p>
            <a:pPr lvl="1"/>
            <a:r>
              <a:rPr lang="en-US" dirty="0" smtClean="0"/>
              <a:t>Possible Solution: Establish an Internet usage policy</a:t>
            </a:r>
          </a:p>
          <a:p>
            <a:pPr lvl="2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Sites</a:t>
            </a:r>
          </a:p>
          <a:p>
            <a:pPr lvl="2"/>
            <a:r>
              <a:rPr lang="en-US" dirty="0" smtClean="0"/>
              <a:t>Still has a risk of abuse.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822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Ethics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Compassion</a:t>
            </a:r>
          </a:p>
          <a:p>
            <a:pPr lvl="1"/>
            <a:r>
              <a:rPr lang="en-US" dirty="0" smtClean="0"/>
              <a:t>Respect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Loyalty</a:t>
            </a:r>
          </a:p>
          <a:p>
            <a:pPr lvl="1"/>
            <a:r>
              <a:rPr lang="en-US" dirty="0" smtClean="0"/>
              <a:t>Law-abiding</a:t>
            </a:r>
          </a:p>
          <a:p>
            <a:pPr lvl="1"/>
            <a:r>
              <a:rPr lang="en-US" dirty="0" smtClean="0"/>
              <a:t>Transparency and</a:t>
            </a:r>
          </a:p>
          <a:p>
            <a:pPr lvl="1"/>
            <a:r>
              <a:rPr lang="en-US" dirty="0" smtClean="0"/>
              <a:t>Environmental concerns</a:t>
            </a:r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2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Issues that are 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Intellectual Property Rights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Free Speech</a:t>
            </a:r>
          </a:p>
          <a:p>
            <a:r>
              <a:rPr lang="en-US" dirty="0" smtClean="0"/>
              <a:t>Consumer and Merchant Fraud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8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Rights and 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Intellectual Property:</a:t>
            </a:r>
          </a:p>
          <a:p>
            <a:pPr lvl="1"/>
            <a:r>
              <a:rPr lang="en-US" sz="2500" dirty="0" smtClean="0"/>
              <a:t>Refers </a:t>
            </a:r>
            <a:r>
              <a:rPr lang="en-US" sz="2500" dirty="0"/>
              <a:t>to property that derives from the creative work of an individual, such as literary or </a:t>
            </a:r>
            <a:r>
              <a:rPr lang="en-US" sz="2500" dirty="0" smtClean="0"/>
              <a:t>artistic work.</a:t>
            </a:r>
          </a:p>
          <a:p>
            <a:pPr lvl="1"/>
            <a:r>
              <a:rPr lang="en-US" sz="2500" dirty="0" smtClean="0"/>
              <a:t>Includes making copies of media, not just products or ideas.</a:t>
            </a:r>
          </a:p>
          <a:p>
            <a:r>
              <a:rPr lang="en-US" sz="2800" dirty="0" smtClean="0"/>
              <a:t>Copyright:</a:t>
            </a:r>
          </a:p>
          <a:p>
            <a:pPr lvl="1"/>
            <a:r>
              <a:rPr lang="en-US" sz="2500" dirty="0"/>
              <a:t>an exclusive legal right of an author or creator of intellectual property to publish, sell, license, distribute, </a:t>
            </a:r>
            <a:r>
              <a:rPr lang="en-US" sz="2500" dirty="0" smtClean="0"/>
              <a:t>or </a:t>
            </a:r>
            <a:r>
              <a:rPr lang="en-US" sz="2800" dirty="0" smtClean="0"/>
              <a:t>use </a:t>
            </a:r>
            <a:r>
              <a:rPr lang="en-US" sz="2800" dirty="0"/>
              <a:t>such work in any desired </a:t>
            </a:r>
            <a:r>
              <a:rPr lang="en-US" sz="2800" dirty="0" smtClean="0"/>
              <a:t>way.</a:t>
            </a:r>
          </a:p>
          <a:p>
            <a:pPr lvl="1"/>
            <a:r>
              <a:rPr lang="en-US" sz="2600" dirty="0" smtClean="0"/>
              <a:t>Has time limit which varies by countries.</a:t>
            </a:r>
          </a:p>
          <a:p>
            <a:pPr lvl="1"/>
            <a:r>
              <a:rPr lang="en-US" sz="2600" dirty="0" smtClean="0"/>
              <a:t>File sharing, Torrents??</a:t>
            </a:r>
          </a:p>
        </p:txBody>
      </p:sp>
    </p:spTree>
    <p:extLst>
      <p:ext uri="{BB962C8B-B14F-4D97-AF65-F5344CB8AC3E}">
        <p14:creationId xmlns:p14="http://schemas.microsoft.com/office/powerpoint/2010/main" val="26945659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&amp; Trademark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Patent: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exclusive right to a particular invention, which is a product or a process that </a:t>
            </a:r>
            <a:r>
              <a:rPr lang="en-US" dirty="0" smtClean="0"/>
              <a:t>provides, in </a:t>
            </a:r>
            <a:r>
              <a:rPr lang="en-US" dirty="0"/>
              <a:t>general, a new way of doing something, or offers a new technical solution to a problem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Granted by </a:t>
            </a:r>
            <a:r>
              <a:rPr lang="en-US" dirty="0" err="1" smtClean="0"/>
              <a:t>Govts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erve </a:t>
            </a:r>
            <a:r>
              <a:rPr lang="en-US" dirty="0"/>
              <a:t>to protect the idea </a:t>
            </a:r>
            <a:r>
              <a:rPr lang="en-US" dirty="0" smtClean="0"/>
              <a:t>or design </a:t>
            </a:r>
            <a:r>
              <a:rPr lang="en-US" dirty="0"/>
              <a:t>of the invention, rather than any tangible form of the </a:t>
            </a:r>
            <a:r>
              <a:rPr lang="en-US" dirty="0" smtClean="0"/>
              <a:t>invention.</a:t>
            </a:r>
          </a:p>
          <a:p>
            <a:pPr lvl="1"/>
            <a:r>
              <a:rPr lang="en-US" dirty="0" smtClean="0"/>
              <a:t>An IP can have several patents.</a:t>
            </a:r>
          </a:p>
          <a:p>
            <a:r>
              <a:rPr lang="en-US" dirty="0" smtClean="0"/>
              <a:t>Trademark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word, phrase, symbol, and/or design that identifies and distinguishes the </a:t>
            </a:r>
            <a:r>
              <a:rPr lang="en-US" dirty="0" smtClean="0"/>
              <a:t>source of the </a:t>
            </a:r>
            <a:r>
              <a:rPr lang="en-US" dirty="0"/>
              <a:t>goods of one party from those of others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373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IP over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Patents and Trademark.</a:t>
            </a:r>
          </a:p>
          <a:p>
            <a:r>
              <a:rPr lang="en-US" dirty="0" smtClean="0"/>
              <a:t>Register appropriate domain on priority.</a:t>
            </a:r>
          </a:p>
          <a:p>
            <a:pPr lvl="1"/>
            <a:r>
              <a:rPr lang="en-US" dirty="0" smtClean="0"/>
              <a:t>Cyber-squatting????</a:t>
            </a:r>
          </a:p>
          <a:p>
            <a:r>
              <a:rPr lang="en-US" dirty="0" smtClean="0"/>
              <a:t>Copyright your product.</a:t>
            </a:r>
          </a:p>
          <a:p>
            <a:r>
              <a:rPr lang="en-US" dirty="0" smtClean="0"/>
              <a:t>Use NDA (Non-Disclosure Agreements)</a:t>
            </a:r>
          </a:p>
          <a:p>
            <a:pPr lvl="1"/>
            <a:r>
              <a:rPr lang="en-US" dirty="0" smtClean="0"/>
              <a:t>Between Partners</a:t>
            </a:r>
          </a:p>
          <a:p>
            <a:pPr lvl="1"/>
            <a:r>
              <a:rPr lang="en-US" dirty="0" smtClean="0"/>
              <a:t>With Employees</a:t>
            </a:r>
          </a:p>
          <a:p>
            <a:r>
              <a:rPr lang="en-US" dirty="0" smtClean="0"/>
              <a:t>Actively look for IP Violations.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9518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IP over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Patents and Trademark.</a:t>
            </a:r>
          </a:p>
          <a:p>
            <a:r>
              <a:rPr lang="en-US" dirty="0" smtClean="0"/>
              <a:t>Register appropriate domain on priority.</a:t>
            </a:r>
          </a:p>
          <a:p>
            <a:r>
              <a:rPr lang="en-US" dirty="0" smtClean="0"/>
              <a:t>Copyright your product.</a:t>
            </a:r>
          </a:p>
          <a:p>
            <a:r>
              <a:rPr lang="en-US" dirty="0" smtClean="0"/>
              <a:t>Use NDA (Non-Disclosure Agreements)</a:t>
            </a:r>
          </a:p>
          <a:p>
            <a:pPr lvl="1"/>
            <a:r>
              <a:rPr lang="en-US" dirty="0" smtClean="0"/>
              <a:t>Between Partners</a:t>
            </a:r>
          </a:p>
          <a:p>
            <a:pPr lvl="1"/>
            <a:r>
              <a:rPr lang="en-US" dirty="0" smtClean="0"/>
              <a:t>With Employees</a:t>
            </a:r>
          </a:p>
          <a:p>
            <a:r>
              <a:rPr lang="en-US" dirty="0" smtClean="0"/>
              <a:t>Actively look for IP Violations.</a:t>
            </a:r>
          </a:p>
        </p:txBody>
      </p:sp>
    </p:spTree>
    <p:extLst>
      <p:ext uri="{BB962C8B-B14F-4D97-AF65-F5344CB8AC3E}">
        <p14:creationId xmlns:p14="http://schemas.microsoft.com/office/powerpoint/2010/main" val="5313092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6DC340-F42D-4597-8583-5EBAF645AA1B}"/>
</file>

<file path=customXml/itemProps2.xml><?xml version="1.0" encoding="utf-8"?>
<ds:datastoreItem xmlns:ds="http://schemas.openxmlformats.org/officeDocument/2006/customXml" ds:itemID="{666C749E-9602-4C5F-AA83-34577A07DD9B}"/>
</file>

<file path=customXml/itemProps3.xml><?xml version="1.0" encoding="utf-8"?>
<ds:datastoreItem xmlns:ds="http://schemas.openxmlformats.org/officeDocument/2006/customXml" ds:itemID="{E34F2817-1E63-4374-B501-3BF2243638A0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</TotalTime>
  <Words>736</Words>
  <Application>Microsoft Office PowerPoint</Application>
  <PresentationFormat>On-screen Show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Law, Taxes and Ethics</vt:lpstr>
      <vt:lpstr>Ethical Issues in EC</vt:lpstr>
      <vt:lpstr>Business Ethics</vt:lpstr>
      <vt:lpstr>Business Ethics Principles</vt:lpstr>
      <vt:lpstr>Ethical Issues that are Legal</vt:lpstr>
      <vt:lpstr>IP Rights and Copyright</vt:lpstr>
      <vt:lpstr>Patent &amp; Trademark</vt:lpstr>
      <vt:lpstr>Protecting IP over the Internet</vt:lpstr>
      <vt:lpstr>Protecting IP over the Internet</vt:lpstr>
      <vt:lpstr>Protecting IP over the Internet</vt:lpstr>
      <vt:lpstr>Privacy</vt:lpstr>
      <vt:lpstr>Net Neutrality</vt:lpstr>
      <vt:lpstr>Free Speech vs Privacy</vt:lpstr>
      <vt:lpstr>Consumer and Merchant Fraud</vt:lpstr>
      <vt:lpstr>Taxes</vt:lpstr>
      <vt:lpstr>Taxes</vt:lpstr>
      <vt:lpstr>Taxes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user</dc:creator>
  <cp:lastModifiedBy>Syed Shahrooz Shamim</cp:lastModifiedBy>
  <cp:revision>113</cp:revision>
  <dcterms:created xsi:type="dcterms:W3CDTF">2011-09-15T14:46:40Z</dcterms:created>
  <dcterms:modified xsi:type="dcterms:W3CDTF">2023-01-18T07:07:38Z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