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406-2B08-A8AA-7B77-DE27CB37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8C6A7-EA3A-9CFD-4B65-31D9471C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D227-B341-D8F7-D068-22F0612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7D9-A1BD-DF7B-FB4E-AA30E4CC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D1FB-957A-4BF8-E7C2-E5148C5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22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98D-5CA2-3E1F-BA6E-F03EF2E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EBA0-31EA-C42A-D26C-F970B7EC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7BC1-179F-ADFF-211D-900F848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1587-18CC-4C14-EB71-61DD8E9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601B-B150-41C1-0A48-072105F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89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1EC0A-88FF-72AE-BF34-3FC47EA3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F51B-3CB4-6BD4-5BCB-D43DFBF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2E76-E984-E04C-162B-D2D40FCC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0BA6-DED8-4A24-6D9E-9C7B30DF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1B0A-8353-AE3C-6816-CFBDEBE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500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254B-CBB8-79F5-73BD-531D61A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098-2BB4-AEC4-20FA-D5B1EDF4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FF99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3D2-486E-F579-D18A-92039C24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A2A4-336E-AA34-1DED-8EA8893A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DFB-6D54-8B3A-4D42-6281DA0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68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2D1-A8A2-791B-5B25-A25A15C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7A30-7EBD-DB8A-AE1E-D17A3857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D0A3-D5E0-B5B2-9567-AA63AFB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BB17-317A-492E-6824-9E10121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881-64A2-102F-E1A8-305C9F3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01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3A1-AEEE-FC52-900D-F263217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FD15-22D4-1576-F163-ADCC786A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B267-B625-2F7D-EC2F-DBDBFC8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31D-10A5-5640-590B-44DCE70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E3F3-C820-08A8-25D2-86832AA8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DACD-8413-34CC-BF92-CDD3AB6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928-488C-46C7-7A96-C67DA1A7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3DF2-F5DF-104B-4964-1CA24FA3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85E-9C2F-7C91-2A05-1159431D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585DA-5B41-0115-6EBB-653A4212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A2A37-7FEA-2AA9-8DEB-B8F8F5AD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3461-93EA-EAD6-B259-1D51D93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C1EA-0364-216F-BB38-9017EE6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28635-6E4A-1AD5-EEDF-241EB14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99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69B-668C-525E-74B3-EEE276BD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9FC4B-8290-08EB-AA13-8DD94AE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3658-6367-1A82-F1D8-2A2210DC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7BFC-AC61-F999-183F-6CC4D56F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545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F5FB-124C-39E4-27FC-B95AED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6802-8491-E98D-31B3-85BDCE03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18A2-50A0-FFD7-35FE-AA1FF33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335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FC3E-EDD6-2174-2E96-D9960376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4778-7B20-25E2-3FA1-43F7016F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C274-E19E-1159-0B58-134FEE6D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80F6-FD76-C004-3915-52A92BB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3801-04B0-3399-67C2-4B12A6F1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246B-9C56-35E5-79CD-32FE20BE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763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009-0C7F-7F35-BF2D-B15EC9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4712-FB94-E16B-E8FC-31DC3E81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0337-B50C-27F6-A12A-FAFC9341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8957-C3ED-76BC-1D97-4350235B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C1C0-0A47-39F9-E384-452DCB4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02A5-EE76-1693-E408-9F10B8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759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88915-E187-6D38-5A59-A3E9E24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2D19-E45A-AF61-2E4F-62AE057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9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5940-1C41-CA5B-0897-E07768C6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C9AC-004F-4F84-8BC1-8281C49DC7F8}" type="datetimeFigureOut">
              <a:rPr lang="en-PK" smtClean="0"/>
              <a:t>12/20/2022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D640-3E74-695A-4D4E-55F4B506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4B0F-D600-4782-8D49-490960A9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28DC-D539-46B9-AC4F-734C28B4E60C}" type="slidenum">
              <a:rPr lang="en-PK" smtClean="0"/>
              <a:t>‹#›</a:t>
            </a:fld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AE584-3968-D9F2-6404-8CF7C9DE72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69" y="233363"/>
            <a:ext cx="1238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B4DA-5DA6-0FC0-51C7-E131166A8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Commerce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DB459-F50A-94FC-256A-A0EE6CE40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SE-413 E-Commerce</a:t>
            </a:r>
          </a:p>
          <a:p>
            <a:r>
              <a:rPr lang="en-US" dirty="0" smtClean="0"/>
              <a:t>Week 10</a:t>
            </a:r>
            <a:endParaRPr lang="en-PK" dirty="0"/>
          </a:p>
        </p:txBody>
      </p:sp>
      <p:pic>
        <p:nvPicPr>
          <p:cNvPr id="1026" name="Picture 2" descr="No Cell Phone Sign on White Background. No Mobile Phones Icon Stock  Illustration - Illustration of cellular, cellphone: 124923379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1" y="4795248"/>
            <a:ext cx="1636032" cy="16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6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vs Web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Apps</a:t>
            </a:r>
          </a:p>
          <a:p>
            <a:pPr lvl="1"/>
            <a:r>
              <a:rPr lang="en-US" dirty="0" smtClean="0"/>
              <a:t>Easier to get Store Approval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Able to use full device capabilities</a:t>
            </a:r>
          </a:p>
          <a:p>
            <a:r>
              <a:rPr lang="en-US" dirty="0" smtClean="0"/>
              <a:t>Hybrid Apps</a:t>
            </a:r>
          </a:p>
          <a:p>
            <a:pPr lvl="1"/>
            <a:r>
              <a:rPr lang="en-US" dirty="0" smtClean="0"/>
              <a:t>Single Code Base</a:t>
            </a:r>
          </a:p>
          <a:p>
            <a:pPr lvl="1"/>
            <a:r>
              <a:rPr lang="en-US" dirty="0" smtClean="0"/>
              <a:t>More Cost Effective</a:t>
            </a:r>
          </a:p>
          <a:p>
            <a:pPr lvl="1"/>
            <a:r>
              <a:rPr lang="en-US" dirty="0" smtClean="0"/>
              <a:t>Easier to integrate with web (Theme, features, flow)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1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m-Commerce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real estate.</a:t>
            </a:r>
          </a:p>
          <a:p>
            <a:r>
              <a:rPr lang="en-US" dirty="0" smtClean="0"/>
              <a:t>Harder to fill forms.</a:t>
            </a:r>
          </a:p>
          <a:p>
            <a:r>
              <a:rPr lang="en-US" dirty="0" smtClean="0"/>
              <a:t>Hybrid Apps have limited functionality/additional bugs.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6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m-Commerce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step checkout.</a:t>
            </a:r>
          </a:p>
          <a:p>
            <a:pPr lvl="1"/>
            <a:r>
              <a:rPr lang="en-US" dirty="0" smtClean="0"/>
              <a:t>First time details provision. Often the first launch.</a:t>
            </a:r>
          </a:p>
          <a:p>
            <a:r>
              <a:rPr lang="en-US" dirty="0" smtClean="0"/>
              <a:t>Creative use of notifications.</a:t>
            </a:r>
          </a:p>
          <a:p>
            <a:r>
              <a:rPr lang="en-US" dirty="0" smtClean="0"/>
              <a:t>Store Integration</a:t>
            </a:r>
          </a:p>
          <a:p>
            <a:r>
              <a:rPr lang="en-US" dirty="0" smtClean="0"/>
              <a:t>Frequent updates to apps. More reason to browse.</a:t>
            </a:r>
          </a:p>
          <a:p>
            <a:r>
              <a:rPr lang="en-US" dirty="0" smtClean="0"/>
              <a:t>Gamification</a:t>
            </a:r>
          </a:p>
          <a:p>
            <a:pPr lvl="1"/>
            <a:r>
              <a:rPr lang="en-US" dirty="0" smtClean="0"/>
              <a:t>Food Panda App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ASO (App Store Optimization)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https://slideslive.com/38982484/aso-is-not-seo</a:t>
            </a:r>
          </a:p>
        </p:txBody>
      </p:sp>
    </p:spTree>
    <p:extLst>
      <p:ext uri="{BB962C8B-B14F-4D97-AF65-F5344CB8AC3E}">
        <p14:creationId xmlns:p14="http://schemas.microsoft.com/office/powerpoint/2010/main" val="3571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in </a:t>
            </a:r>
            <a:r>
              <a:rPr lang="en-US" dirty="0" err="1" smtClean="0"/>
              <a:t>mCommerce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https://www.simicart.com/blog/ar-augmented-reality-app-ecommerce/</a:t>
            </a:r>
          </a:p>
        </p:txBody>
      </p:sp>
    </p:spTree>
    <p:extLst>
      <p:ext uri="{BB962C8B-B14F-4D97-AF65-F5344CB8AC3E}">
        <p14:creationId xmlns:p14="http://schemas.microsoft.com/office/powerpoint/2010/main" val="23775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AC3B-56AA-D353-47F6-E2549FB5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m-Commerce?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AAF6-5B54-474B-AA09-77914392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advancement of E-Commerce.	</a:t>
            </a:r>
          </a:p>
          <a:p>
            <a:r>
              <a:rPr lang="en-US" dirty="0"/>
              <a:t>Enables people to buy and sell goods or services using a mobile phone or tablet device.</a:t>
            </a:r>
          </a:p>
          <a:p>
            <a:r>
              <a:rPr lang="en-US" dirty="0"/>
              <a:t>Includes any monetary transaction completed using a mobile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Not just e-store based selling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020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1DFD-DB6F-BBA4-47C7-6D37F399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m-Commerce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7393-328D-B0E2-C823-9CCA46F0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Mobile money transfers.</a:t>
            </a:r>
          </a:p>
          <a:p>
            <a:pPr lvl="1"/>
            <a:r>
              <a:rPr lang="en-US" dirty="0"/>
              <a:t>Electronic ticketing/boarding passes.</a:t>
            </a:r>
          </a:p>
          <a:p>
            <a:pPr lvl="1"/>
            <a:r>
              <a:rPr lang="en-US" dirty="0"/>
              <a:t>Digital content purchases.</a:t>
            </a:r>
          </a:p>
          <a:p>
            <a:pPr lvl="1"/>
            <a:r>
              <a:rPr lang="en-US" dirty="0"/>
              <a:t>Mobile banking.</a:t>
            </a:r>
          </a:p>
          <a:p>
            <a:pPr lvl="1"/>
            <a:r>
              <a:rPr lang="en-US" dirty="0"/>
              <a:t>Contactless payments and in-app payments.</a:t>
            </a:r>
          </a:p>
          <a:p>
            <a:pPr lvl="1"/>
            <a:r>
              <a:rPr lang="en-US" dirty="0"/>
              <a:t>Location-based services.</a:t>
            </a:r>
          </a:p>
          <a:p>
            <a:pPr lvl="1"/>
            <a:r>
              <a:rPr lang="en-US" dirty="0"/>
              <a:t>Mobile marketing, coupons and loyalty </a:t>
            </a:r>
            <a:r>
              <a:rPr lang="en-US" dirty="0" smtClean="0"/>
              <a:t>cards.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269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7208-3997-33E5-E17D-7A53259C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m-Commerce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97F0-EA63-5040-85AA-C31C1489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Better overall customer experience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Reach, Mobility, Customized experience</a:t>
            </a:r>
            <a:endParaRPr lang="en-GB" dirty="0"/>
          </a:p>
          <a:p>
            <a:r>
              <a:rPr lang="en-GB" dirty="0"/>
              <a:t>Massive Growth Potential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Mobiles are 6% of US retail sales. (</a:t>
            </a:r>
            <a:r>
              <a:rPr lang="en-GB" dirty="0" err="1" smtClean="0"/>
              <a:t>Statistica</a:t>
            </a:r>
            <a:r>
              <a:rPr lang="en-GB" dirty="0" smtClean="0"/>
              <a:t> 2021)</a:t>
            </a:r>
            <a:endParaRPr lang="en-GB" dirty="0"/>
          </a:p>
          <a:p>
            <a:r>
              <a:rPr lang="en-GB" dirty="0"/>
              <a:t>Easy Omni-Channel usage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Works as a separate stream or in hybrid</a:t>
            </a:r>
            <a:endParaRPr lang="en-GB" dirty="0"/>
          </a:p>
          <a:p>
            <a:r>
              <a:rPr lang="en-GB" dirty="0"/>
              <a:t>Additional Payment options (Digital Wallets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Large number of contactless, hassle free options</a:t>
            </a:r>
            <a:endParaRPr lang="en-GB" dirty="0"/>
          </a:p>
          <a:p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57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764D-C8A9-85FE-87A6-9263B61F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m-Commerce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87A1-DDC9-A867-0ED8-9F937604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Constant </a:t>
            </a:r>
            <a:r>
              <a:rPr lang="en-US" dirty="0"/>
              <a:t>optimization due to changing customer behavior.</a:t>
            </a:r>
          </a:p>
          <a:p>
            <a:r>
              <a:rPr lang="en-US" dirty="0"/>
              <a:t>Confusing selection of payment options.</a:t>
            </a:r>
          </a:p>
          <a:p>
            <a:pPr lvl="1"/>
            <a:r>
              <a:rPr lang="en-US" dirty="0"/>
              <a:t>More options, more confusion</a:t>
            </a:r>
          </a:p>
          <a:p>
            <a:r>
              <a:rPr lang="en-US" dirty="0"/>
              <a:t>Ever-present customer doubts about mobile security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Apps require lots of permission. </a:t>
            </a:r>
          </a:p>
          <a:p>
            <a:pPr lvl="1"/>
            <a:r>
              <a:rPr lang="en-US" dirty="0" smtClean="0"/>
              <a:t>Where is my data being stored?</a:t>
            </a:r>
          </a:p>
          <a:p>
            <a:pPr lvl="1"/>
            <a:r>
              <a:rPr lang="en-US" dirty="0" smtClean="0"/>
              <a:t>Being Monitored all the time? Ads Analytics!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451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in m-Commerce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Smishing</a:t>
            </a:r>
            <a:endParaRPr lang="en-US" dirty="0" smtClean="0"/>
          </a:p>
          <a:p>
            <a:r>
              <a:rPr lang="en-US" dirty="0" smtClean="0"/>
              <a:t>Lost/Stolen device fraud</a:t>
            </a:r>
          </a:p>
          <a:p>
            <a:r>
              <a:rPr lang="en-US" dirty="0" smtClean="0"/>
              <a:t>Weak Security </a:t>
            </a:r>
            <a:r>
              <a:rPr lang="en-US" smtClean="0"/>
              <a:t>(</a:t>
            </a:r>
            <a:r>
              <a:rPr lang="en-US" smtClean="0"/>
              <a:t>Starbucks </a:t>
            </a:r>
            <a:r>
              <a:rPr lang="en-US" dirty="0" smtClean="0"/>
              <a:t>2015 Attack)</a:t>
            </a:r>
          </a:p>
          <a:p>
            <a:endParaRPr lang="en-US" dirty="0"/>
          </a:p>
          <a:p>
            <a:r>
              <a:rPr lang="en-US" dirty="0" smtClean="0"/>
              <a:t>2FA</a:t>
            </a:r>
          </a:p>
          <a:p>
            <a:r>
              <a:rPr lang="en-US" dirty="0" smtClean="0"/>
              <a:t>KBC</a:t>
            </a:r>
          </a:p>
          <a:p>
            <a:r>
              <a:rPr lang="en-US" dirty="0" smtClean="0"/>
              <a:t>Velocity Filter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Apps that securely store payment information using “Tokenization”.</a:t>
            </a:r>
          </a:p>
          <a:p>
            <a:pPr lvl="1"/>
            <a:r>
              <a:rPr lang="en-US" dirty="0" smtClean="0"/>
              <a:t>Contact-less payment</a:t>
            </a:r>
          </a:p>
          <a:p>
            <a:pPr lvl="1"/>
            <a:r>
              <a:rPr lang="en-US" dirty="0" smtClean="0"/>
              <a:t>Can also store</a:t>
            </a:r>
          </a:p>
          <a:p>
            <a:pPr lvl="2"/>
            <a:r>
              <a:rPr lang="en-US" dirty="0" smtClean="0"/>
              <a:t>Gift Cards, Memberships, Tickets.</a:t>
            </a:r>
          </a:p>
          <a:p>
            <a:r>
              <a:rPr lang="en-US" dirty="0" smtClean="0"/>
              <a:t>Digital Wallet can be from:</a:t>
            </a:r>
          </a:p>
          <a:p>
            <a:pPr lvl="1"/>
            <a:r>
              <a:rPr lang="en-US" dirty="0" smtClean="0"/>
              <a:t>Bank</a:t>
            </a:r>
          </a:p>
          <a:p>
            <a:pPr lvl="1"/>
            <a:r>
              <a:rPr lang="en-US" dirty="0" smtClean="0"/>
              <a:t>Payment Service (</a:t>
            </a:r>
            <a:r>
              <a:rPr lang="en-US" dirty="0" err="1" smtClean="0"/>
              <a:t>Paypal</a:t>
            </a:r>
            <a:r>
              <a:rPr lang="en-US" dirty="0" smtClean="0"/>
              <a:t>, Amazon, Jazz Cash)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Wallet</a:t>
            </a:r>
            <a:endParaRPr lang="en-US" dirty="0"/>
          </a:p>
        </p:txBody>
      </p:sp>
      <p:pic>
        <p:nvPicPr>
          <p:cNvPr id="1026" name="Picture 2" descr="How to Create a Digital Wallet: Key Features and Solutions | SDK.fin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67" y="1898650"/>
            <a:ext cx="79228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Vs Web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Native Apps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Built for specific mobile </a:t>
            </a:r>
            <a:r>
              <a:rPr lang="en-US" dirty="0"/>
              <a:t>operating </a:t>
            </a:r>
            <a:r>
              <a:rPr lang="en-US" dirty="0" smtClean="0"/>
              <a:t>systems.</a:t>
            </a:r>
          </a:p>
          <a:p>
            <a:pPr lvl="1"/>
            <a:r>
              <a:rPr lang="en-US" dirty="0" smtClean="0"/>
              <a:t>Android vs iOS </a:t>
            </a:r>
          </a:p>
          <a:p>
            <a:pPr lvl="2"/>
            <a:r>
              <a:rPr lang="en-US" dirty="0" smtClean="0"/>
              <a:t> Java vs Objective-C or Swift</a:t>
            </a:r>
          </a:p>
          <a:p>
            <a:pPr lvl="2"/>
            <a:r>
              <a:rPr lang="en-US" dirty="0" smtClean="0"/>
              <a:t>Cross Platform: React Native,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Hybrid Apps (Web View)</a:t>
            </a:r>
          </a:p>
          <a:p>
            <a:pPr lvl="1"/>
            <a:r>
              <a:rPr lang="en-US" dirty="0" smtClean="0"/>
              <a:t>A dedicated </a:t>
            </a:r>
            <a:r>
              <a:rPr lang="en-US" dirty="0"/>
              <a:t>mobile browser window, contained within the shell of a mobile app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Web app view replaced with Mobile UI elements.</a:t>
            </a:r>
          </a:p>
          <a:p>
            <a:pPr lvl="1"/>
            <a:r>
              <a:rPr lang="en-US" dirty="0" smtClean="0"/>
              <a:t>Example: Cordova, Ionic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T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Theme" id="{224A41FC-73CC-4547-8F37-CCF90B971BA7}" vid="{029D4F9F-873E-4809-982E-7A1F8F2107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992B2D-6464-4A7C-BF02-BDD725683682}"/>
</file>

<file path=customXml/itemProps2.xml><?xml version="1.0" encoding="utf-8"?>
<ds:datastoreItem xmlns:ds="http://schemas.openxmlformats.org/officeDocument/2006/customXml" ds:itemID="{A9B98EC1-8BDA-4608-96EB-92AED94F6F99}"/>
</file>

<file path=customXml/itemProps3.xml><?xml version="1.0" encoding="utf-8"?>
<ds:datastoreItem xmlns:ds="http://schemas.openxmlformats.org/officeDocument/2006/customXml" ds:itemID="{3C8A410A-4A77-427D-96E9-B79FDEC72534}"/>
</file>

<file path=docProps/app.xml><?xml version="1.0" encoding="utf-8"?>
<Properties xmlns="http://schemas.openxmlformats.org/officeDocument/2006/extended-properties" xmlns:vt="http://schemas.openxmlformats.org/officeDocument/2006/docPropsVTypes">
  <Template>UIT Theme</Template>
  <TotalTime>2046</TotalTime>
  <Words>341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UIT Theme</vt:lpstr>
      <vt:lpstr>Mobile Commerce</vt:lpstr>
      <vt:lpstr>What is m-Commerce?</vt:lpstr>
      <vt:lpstr>m-Commerce</vt:lpstr>
      <vt:lpstr>Advantages of m-Commerce</vt:lpstr>
      <vt:lpstr>Disadvantages of m-Commerce</vt:lpstr>
      <vt:lpstr>Fraud in m-Commerce</vt:lpstr>
      <vt:lpstr>Digital Wallets</vt:lpstr>
      <vt:lpstr>Digital Wallet</vt:lpstr>
      <vt:lpstr>Native Apps Vs Web View</vt:lpstr>
      <vt:lpstr>Native Apps vs Web View</vt:lpstr>
      <vt:lpstr>Issues with m-Commerce Apps</vt:lpstr>
      <vt:lpstr>Strategies for m-Commerce</vt:lpstr>
      <vt:lpstr>ASO (App Store Optimization)</vt:lpstr>
      <vt:lpstr>AR in mCommerce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Commerce</dc:title>
  <dc:creator>Umair Khan</dc:creator>
  <cp:lastModifiedBy>Mr. Umair Khan</cp:lastModifiedBy>
  <cp:revision>23</cp:revision>
  <dcterms:created xsi:type="dcterms:W3CDTF">2022-12-13T15:49:04Z</dcterms:created>
  <dcterms:modified xsi:type="dcterms:W3CDTF">2022-12-21T03:26:57Z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