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D1D-4049-D2E8-1603-4776B91E0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45" y="2404534"/>
            <a:ext cx="8373458" cy="1646302"/>
          </a:xfrm>
        </p:spPr>
        <p:txBody>
          <a:bodyPr/>
          <a:lstStyle/>
          <a:p>
            <a:pPr algn="ctr"/>
            <a:r>
              <a:rPr lang="en-US" dirty="0"/>
              <a:t>E-Business Infrastructure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0F370-4209-30D6-3B8C-7C318FEE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SE-413</a:t>
            </a:r>
          </a:p>
          <a:p>
            <a:pPr algn="ctr"/>
            <a:r>
              <a:rPr lang="en-US" sz="2400" dirty="0"/>
              <a:t>Week  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0205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F39-C1DB-89B0-F9FE-DDC774ED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4735-1051-C83A-BE6A-D3698C20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What is Hypertext?</a:t>
            </a:r>
          </a:p>
          <a:p>
            <a:pPr lvl="1"/>
            <a:r>
              <a:rPr lang="en-US" dirty="0"/>
              <a:t>Text that has a link/reference to other pages or parts of text.</a:t>
            </a:r>
          </a:p>
          <a:p>
            <a:r>
              <a:rPr lang="en-US" dirty="0"/>
              <a:t>Structured Language used to create Web pages</a:t>
            </a:r>
          </a:p>
          <a:p>
            <a:r>
              <a:rPr lang="en-US" dirty="0"/>
              <a:t>Allows for definition of properties of elements (meta information).</a:t>
            </a:r>
          </a:p>
          <a:p>
            <a:pPr lvl="1"/>
            <a:r>
              <a:rPr lang="en-US" dirty="0"/>
              <a:t>&lt;bold&gt;&lt;/bold&gt;&lt;italics&gt;&lt;/italics&gt;</a:t>
            </a:r>
          </a:p>
          <a:p>
            <a:r>
              <a:rPr lang="en-US" dirty="0"/>
              <a:t>Largely presentational</a:t>
            </a:r>
          </a:p>
          <a:p>
            <a:pPr lvl="1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7029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583E-F514-0F31-DFA3-54D89B9D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D88D-4CF9-8E14-CCE3-BDDDB2A7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5263"/>
            <a:ext cx="8596668" cy="3880773"/>
          </a:xfrm>
        </p:spPr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Allows us the ability to provide information about data (meta-data)</a:t>
            </a:r>
          </a:p>
          <a:p>
            <a:r>
              <a:rPr lang="en-US" dirty="0"/>
              <a:t>Can be used to define resources</a:t>
            </a:r>
          </a:p>
          <a:p>
            <a:pPr lvl="1"/>
            <a:r>
              <a:rPr lang="en-US" dirty="0"/>
              <a:t>Server information (</a:t>
            </a:r>
            <a:r>
              <a:rPr lang="en-US" dirty="0" err="1"/>
              <a:t>url</a:t>
            </a:r>
            <a:r>
              <a:rPr lang="en-US" dirty="0"/>
              <a:t>, port)</a:t>
            </a:r>
          </a:p>
          <a:p>
            <a:pPr lvl="1"/>
            <a:r>
              <a:rPr lang="en-US" dirty="0"/>
              <a:t>Application configuration (database credentials, enable or disable components)</a:t>
            </a:r>
          </a:p>
          <a:p>
            <a:pPr lvl="1"/>
            <a:r>
              <a:rPr lang="en-US" dirty="0"/>
              <a:t>Database row( &lt;table&gt;&lt;row&gt;&lt;id&gt;1&lt;/id&gt;&lt;name&gt;ABC&lt;/name&gt;&lt;/row&gt;&lt;/table&gt;</a:t>
            </a:r>
          </a:p>
          <a:p>
            <a:pPr lvl="1"/>
            <a:r>
              <a:rPr lang="en-US" dirty="0"/>
              <a:t>Documents </a:t>
            </a:r>
          </a:p>
          <a:p>
            <a:pPr lvl="2"/>
            <a:r>
              <a:rPr lang="en-US" dirty="0"/>
              <a:t> contains doctype and xml-stylesheet definition to define document structure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44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8DE2-8756-BB9A-2FDE-9B6F7F3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1EB7-A31E-E123-9708-675DF48B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JavaScript Object Notation</a:t>
            </a:r>
          </a:p>
          <a:p>
            <a:pPr lvl="1"/>
            <a:r>
              <a:rPr lang="en-US" dirty="0"/>
              <a:t>A Very popular alternative to XML for defining resources</a:t>
            </a:r>
          </a:p>
          <a:p>
            <a:pPr lvl="1"/>
            <a:r>
              <a:rPr lang="en-US" dirty="0"/>
              <a:t>Supported by a large number of hardware and software</a:t>
            </a:r>
          </a:p>
          <a:p>
            <a:pPr lvl="1"/>
            <a:r>
              <a:rPr lang="en-US"/>
              <a:t>Example: </a:t>
            </a:r>
            <a:endParaRPr lang="en-US" dirty="0"/>
          </a:p>
          <a:p>
            <a:pPr marL="457200" lvl="1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404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53B-E6AF-D486-21D7-6008865E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E-Business Infrastructure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F77E-5292-CC4F-CAE7-C624F3CD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-Regular"/>
              </a:rPr>
              <a:t>Refers to the combination of hardware such as servers and client PCs in an organization, the network used to link this hardware and the software applications </a:t>
            </a:r>
            <a:r>
              <a:rPr lang="en-GB" sz="1800" b="0" i="0" u="none" strike="noStrike" baseline="0" dirty="0">
                <a:latin typeface="Minion-Regular"/>
              </a:rPr>
              <a:t>used to deliver services.</a:t>
            </a:r>
          </a:p>
          <a:p>
            <a:pPr algn="l"/>
            <a:r>
              <a:rPr lang="en-GB" dirty="0">
                <a:latin typeface="Minion-Regular"/>
              </a:rPr>
              <a:t>Applications, Operating Systems, Servers and Networking equipment.</a:t>
            </a:r>
          </a:p>
          <a:p>
            <a:pPr algn="l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44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4302-D509-4709-D00A-4FE607D4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 Vs Extranet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6767-8683-B6BD-C3F0-6F200A0D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vs Externally Exposed Network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Reduced cost</a:t>
            </a:r>
          </a:p>
          <a:p>
            <a:pPr lvl="1"/>
            <a:r>
              <a:rPr lang="en-US" dirty="0"/>
              <a:t>Safe Distribution of Information</a:t>
            </a:r>
          </a:p>
          <a:p>
            <a:pPr lvl="1"/>
            <a:r>
              <a:rPr lang="en-US" dirty="0"/>
              <a:t>Better Customer </a:t>
            </a:r>
            <a:r>
              <a:rPr lang="en-US" dirty="0" smtClean="0"/>
              <a:t>Service</a:t>
            </a:r>
            <a:endParaRPr lang="en-US" dirty="0"/>
          </a:p>
          <a:p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504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1EA8-51D8-DC00-6710-A6177470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1796-00B9-D18C-4276-DDFED5C9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enable two applications that do not support common protocols to connect to each other.</a:t>
            </a:r>
          </a:p>
          <a:p>
            <a:pPr lvl="1"/>
            <a:r>
              <a:rPr lang="en-US" dirty="0"/>
              <a:t>Transformation of different data types</a:t>
            </a:r>
          </a:p>
          <a:p>
            <a:pPr lvl="1"/>
            <a:r>
              <a:rPr lang="en-US" dirty="0"/>
              <a:t>JSON vs XML</a:t>
            </a:r>
          </a:p>
          <a:p>
            <a:r>
              <a:rPr lang="en-US" dirty="0"/>
              <a:t>Used in the integration of two or more smaller applications to form a larger application.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106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2" y="1782825"/>
            <a:ext cx="8915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676-F509-CF52-3FB7-EC26689A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7E3A-51C5-DAE6-AD80-B83A5B26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protect networks from malicious attacks</a:t>
            </a:r>
          </a:p>
          <a:p>
            <a:r>
              <a:rPr lang="en-US" dirty="0"/>
              <a:t>Usually deployed at the edge of a network</a:t>
            </a:r>
          </a:p>
          <a:p>
            <a:r>
              <a:rPr lang="en-US" dirty="0"/>
              <a:t>Can be software or hardware</a:t>
            </a:r>
          </a:p>
          <a:p>
            <a:r>
              <a:rPr lang="en-US" dirty="0"/>
              <a:t>IP Whitelisting</a:t>
            </a:r>
          </a:p>
          <a:p>
            <a:pPr lvl="1"/>
            <a:r>
              <a:rPr lang="en-US" dirty="0"/>
              <a:t>Categorizing an IP to be trustable to access a resource.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85" y="4100975"/>
            <a:ext cx="7432766" cy="277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D98E-7807-8C63-C1F8-0CB59780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De-Militarized Zone (DMZ)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ABAF-7210-190A-A69C-75EA68B3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between Intranet and the Internet</a:t>
            </a:r>
          </a:p>
          <a:p>
            <a:r>
              <a:rPr lang="en-US" dirty="0"/>
              <a:t>Hosts servers containing information available to public or Extranet users.</a:t>
            </a:r>
          </a:p>
          <a:p>
            <a:r>
              <a:rPr lang="en-US" dirty="0"/>
              <a:t>Sensitive information is kept on Intranet which is separated by a Firewall.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3514049"/>
            <a:ext cx="5909172" cy="31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459A-403C-AC76-89B4-77207BDC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Interconnection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A8F-FB3A-7EC8-C0C4-A6297060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OSI Layer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Transport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Data Link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endParaRPr lang="en-US" dirty="0"/>
          </a:p>
          <a:p>
            <a:r>
              <a:rPr lang="en-US" dirty="0"/>
              <a:t>TCP/IP is the main protocol used for transportation of data</a:t>
            </a:r>
          </a:p>
          <a:p>
            <a:r>
              <a:rPr lang="en-US" dirty="0"/>
              <a:t>HTTP   - Main application level protocol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846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FAC2-9A58-7EA2-EEF2-C315814E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B83C-DB48-4B0A-B62A-B59F377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name resources on the internet</a:t>
            </a:r>
          </a:p>
          <a:p>
            <a:r>
              <a:rPr lang="en-US" dirty="0"/>
              <a:t>DNS  - Domain Name Server</a:t>
            </a:r>
          </a:p>
          <a:p>
            <a:r>
              <a:rPr lang="en-US" dirty="0"/>
              <a:t>Reverse-DNS  - Resolves IP to Name</a:t>
            </a:r>
          </a:p>
          <a:p>
            <a:r>
              <a:rPr lang="en-US" dirty="0"/>
              <a:t>TLD  and Subdomain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1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9F9FAA-1FB8-4202-864B-2663E06ACED4}"/>
</file>

<file path=customXml/itemProps2.xml><?xml version="1.0" encoding="utf-8"?>
<ds:datastoreItem xmlns:ds="http://schemas.openxmlformats.org/officeDocument/2006/customXml" ds:itemID="{28DBE373-B750-43E5-AF97-68A0C2EA963A}"/>
</file>

<file path=customXml/itemProps3.xml><?xml version="1.0" encoding="utf-8"?>
<ds:datastoreItem xmlns:ds="http://schemas.openxmlformats.org/officeDocument/2006/customXml" ds:itemID="{CC08E8B6-60E3-476E-B3ED-F7033896EC9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377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Minion-Regular</vt:lpstr>
      <vt:lpstr>Trebuchet MS</vt:lpstr>
      <vt:lpstr>Wingdings 3</vt:lpstr>
      <vt:lpstr>Facet</vt:lpstr>
      <vt:lpstr>E-Business Infrastructure</vt:lpstr>
      <vt:lpstr>E-Business Infrastructure</vt:lpstr>
      <vt:lpstr>Intranet Vs Extranet</vt:lpstr>
      <vt:lpstr>Middleware</vt:lpstr>
      <vt:lpstr>Middleware</vt:lpstr>
      <vt:lpstr>Firewalls</vt:lpstr>
      <vt:lpstr>De-Militarized Zone (DMZ)</vt:lpstr>
      <vt:lpstr>Network Interconnection</vt:lpstr>
      <vt:lpstr>Domain Names</vt:lpstr>
      <vt:lpstr>HTML</vt:lpstr>
      <vt:lpstr>XML 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E-Commerce</dc:title>
  <dc:creator>Umair Khan</dc:creator>
  <cp:lastModifiedBy>Mr. Umair Khan</cp:lastModifiedBy>
  <cp:revision>8</cp:revision>
  <dcterms:created xsi:type="dcterms:W3CDTF">2022-10-12T01:57:03Z</dcterms:created>
  <dcterms:modified xsi:type="dcterms:W3CDTF">2022-10-21T10:53:47Z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