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3406-2B08-A8AA-7B77-DE27CB37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8C6A7-EA3A-9CFD-4B65-31D9471C4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D227-B341-D8F7-D068-22F06122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67D9-A1BD-DF7B-FB4E-AA30E4CC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D1FB-957A-4BF8-E7C2-E5148C5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896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98D-5CA2-3E1F-BA6E-F03EF2E0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EBA0-31EA-C42A-D26C-F970B7EC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7BC1-179F-ADFF-211D-900F848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1587-18CC-4C14-EB71-61DD8E9C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601B-B150-41C1-0A48-072105F9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692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1EC0A-88FF-72AE-BF34-3FC47EA3D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F51B-3CB4-6BD4-5BCB-D43DFBF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2E76-E984-E04C-162B-D2D40FCC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0BA6-DED8-4A24-6D9E-9C7B30DF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1B0A-8353-AE3C-6816-CFBDEBE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90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254B-CBB8-79F5-73BD-531D61AF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2098-2BB4-AEC4-20FA-D5B1EDF4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FFFF99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03D2-486E-F579-D18A-92039C24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A2A4-336E-AA34-1DED-8EA8893A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3DFB-6D54-8B3A-4D42-6281DA0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65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2D1-A8A2-791B-5B25-A25A15C6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7A30-7EBD-DB8A-AE1E-D17A3857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D0A3-D5E0-B5B2-9567-AA63AFB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BB17-317A-492E-6824-9E10121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881-64A2-102F-E1A8-305C9F3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198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3A1-AEEE-FC52-900D-F263217E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FD15-22D4-1576-F163-ADCC786A1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CB267-B625-2F7D-EC2F-DBDBFC8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0331D-10A5-5640-590B-44DCE70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E3F3-C820-08A8-25D2-86832AA8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DACD-8413-34CC-BF92-CDD3AB68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321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928-488C-46C7-7A96-C67DA1A7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3DF2-F5DF-104B-4964-1CA24FA3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185E-9C2F-7C91-2A05-1159431D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585DA-5B41-0115-6EBB-653A4212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A2A37-7FEA-2AA9-8DEB-B8F8F5ADF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3461-93EA-EAD6-B259-1D51D935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9C1EA-0364-216F-BB38-9017EE6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28635-6E4A-1AD5-EEDF-241EB14E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583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569B-668C-525E-74B3-EEE276BD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9FC4B-8290-08EB-AA13-8DD94AE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83658-6367-1A82-F1D8-2A2210DC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97BFC-AC61-F999-183F-6CC4D56F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31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F5FB-124C-39E4-27FC-B95AEDD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6802-8491-E98D-31B3-85BDCE03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18A2-50A0-FFD7-35FE-AA1FF33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116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FC3E-EDD6-2174-2E96-D9960376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4778-7B20-25E2-3FA1-43F7016F0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C274-E19E-1159-0B58-134FEE6DF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80F6-FD76-C004-3915-52A92BBA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13801-04B0-3399-67C2-4B12A6F1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246B-9C56-35E5-79CD-32FE20BE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23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009-0C7F-7F35-BF2D-B15EC9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C4712-FB94-E16B-E8FC-31DC3E81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0337-B50C-27F6-A12A-FAFC9341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8957-C3ED-76BC-1D97-4350235B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8C1C0-0A47-39F9-E384-452DCB45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02A5-EE76-1693-E408-9F10B8AA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940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88915-E187-6D38-5A59-A3E9E24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2D19-E45A-AF61-2E4F-62AE057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9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5940-1C41-CA5B-0897-E07768C6C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5ED6-FDA2-47B2-BFA9-387C278C32A3}" type="datetimeFigureOut">
              <a:rPr lang="en-PK" smtClean="0"/>
              <a:t>12/21/2022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D640-3E74-695A-4D4E-55F4B5060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4B0F-D600-4782-8D49-490960A9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E2B7-4962-489C-A908-2899D7F60618}" type="slidenum">
              <a:rPr lang="en-PK" smtClean="0"/>
              <a:t>‹#›</a:t>
            </a:fld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AE584-3968-D9F2-6404-8CF7C9DE72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69" y="233363"/>
            <a:ext cx="1238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C497-BDC2-4AEA-A182-0EF0C2470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 smtClean="0"/>
              <a:t>Networks &amp; Mobile Commerce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C6EDA-337B-C717-31C1-2938F1733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Ecommerce SE-413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835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Commerce -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Reach more potential customers. More easily.</a:t>
            </a:r>
          </a:p>
          <a:p>
            <a:pPr lvl="1"/>
            <a:r>
              <a:rPr lang="en-US" dirty="0" smtClean="0"/>
              <a:t>Location, Age, Gender, Habits etc.</a:t>
            </a:r>
          </a:p>
          <a:p>
            <a:r>
              <a:rPr lang="en-US" dirty="0" smtClean="0"/>
              <a:t>Reach. Interact. Convince. Convert. </a:t>
            </a:r>
          </a:p>
          <a:p>
            <a:pPr lvl="1"/>
            <a:r>
              <a:rPr lang="en-US" dirty="0" smtClean="0"/>
              <a:t>Using a single platform.</a:t>
            </a:r>
          </a:p>
          <a:p>
            <a:r>
              <a:rPr lang="en-US" dirty="0" smtClean="0"/>
              <a:t>Analytics and business recommendations are much more rich.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wordstream.com/wp-content/uploads/2022/02/best-social-media-marketing-platforms-comparison-chart-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61" y="143691"/>
            <a:ext cx="6062345" cy="6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9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Hootsuite</a:t>
            </a:r>
            <a:endParaRPr lang="en-US" dirty="0" smtClean="0"/>
          </a:p>
          <a:p>
            <a:pPr lvl="1"/>
            <a:r>
              <a:rPr lang="en-US" dirty="0" smtClean="0"/>
              <a:t>Campaign planning, Ad optimization, Hashtag Monitoring</a:t>
            </a:r>
          </a:p>
          <a:p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Unified Social Inbox, Location and User Tagging</a:t>
            </a:r>
          </a:p>
          <a:p>
            <a:r>
              <a:rPr lang="en-US" dirty="0" err="1" smtClean="0"/>
              <a:t>Sproutsocial</a:t>
            </a:r>
            <a:endParaRPr lang="en-US" dirty="0" smtClean="0"/>
          </a:p>
          <a:p>
            <a:pPr lvl="1"/>
            <a:r>
              <a:rPr lang="en-US" dirty="0" smtClean="0"/>
              <a:t>Social CRM, Social Listening, Team Workflows</a:t>
            </a:r>
          </a:p>
          <a:p>
            <a:r>
              <a:rPr lang="en-US" dirty="0" err="1" smtClean="0"/>
              <a:t>Sendible</a:t>
            </a:r>
            <a:endParaRPr lang="en-US" dirty="0" smtClean="0"/>
          </a:p>
          <a:p>
            <a:pPr lvl="1"/>
            <a:r>
              <a:rPr lang="en-US" dirty="0" smtClean="0"/>
              <a:t>Brand Tracking, Keyword Filtering</a:t>
            </a:r>
          </a:p>
          <a:p>
            <a:r>
              <a:rPr lang="en-US" dirty="0" err="1" smtClean="0"/>
              <a:t>Awario</a:t>
            </a:r>
            <a:endParaRPr lang="en-US" dirty="0" smtClean="0"/>
          </a:p>
          <a:p>
            <a:pPr lvl="1"/>
            <a:r>
              <a:rPr lang="en-US" dirty="0" smtClean="0"/>
              <a:t>Social Measurement, Sentiment Scoring</a:t>
            </a:r>
          </a:p>
          <a:p>
            <a:r>
              <a:rPr lang="en-US" dirty="0" smtClean="0"/>
              <a:t>Active Chat</a:t>
            </a:r>
          </a:p>
          <a:p>
            <a:pPr lvl="1"/>
            <a:r>
              <a:rPr lang="en-US" dirty="0" smtClean="0"/>
              <a:t>Automated </a:t>
            </a:r>
            <a:r>
              <a:rPr lang="en-US" dirty="0" err="1" smtClean="0"/>
              <a:t>Chatbot</a:t>
            </a:r>
            <a:r>
              <a:rPr lang="en-US" dirty="0" smtClean="0"/>
              <a:t> with AI and Machine Learning</a:t>
            </a:r>
          </a:p>
          <a:p>
            <a:r>
              <a:rPr lang="en-US" dirty="0" smtClean="0"/>
              <a:t>FB Business Manager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79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Ads on 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https://digivizer.com/blog/social-media-ad-formats-complete-guide-with-examples/</a:t>
            </a:r>
          </a:p>
        </p:txBody>
      </p:sp>
    </p:spTree>
    <p:extLst>
      <p:ext uri="{BB962C8B-B14F-4D97-AF65-F5344CB8AC3E}">
        <p14:creationId xmlns:p14="http://schemas.microsoft.com/office/powerpoint/2010/main" val="11798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0D95-F1BA-A3F4-3430-B180A73A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224E-BEBF-1E2B-59BC-FB867320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businesses can’t afford automatic perception today.</a:t>
            </a:r>
          </a:p>
          <a:p>
            <a:r>
              <a:rPr lang="en-US" dirty="0"/>
              <a:t>Small Businesses have budget constraints</a:t>
            </a:r>
          </a:p>
          <a:p>
            <a:r>
              <a:rPr lang="en-US" dirty="0"/>
              <a:t>The Customer is online</a:t>
            </a:r>
          </a:p>
          <a:p>
            <a:pPr lvl="1"/>
            <a:r>
              <a:rPr lang="en-US" dirty="0"/>
              <a:t>57.5% of internet users aged 16 to 64 buy a product or service online weekly</a:t>
            </a:r>
          </a:p>
        </p:txBody>
      </p:sp>
    </p:spTree>
    <p:extLst>
      <p:ext uri="{BB962C8B-B14F-4D97-AF65-F5344CB8AC3E}">
        <p14:creationId xmlns:p14="http://schemas.microsoft.com/office/powerpoint/2010/main" val="12518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9C8F-EE4A-1736-1D1D-74B756E0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Use of 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E8A1-D8A5-6723-191E-FEA6F79A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Boost brand awareness</a:t>
            </a:r>
          </a:p>
          <a:p>
            <a:r>
              <a:rPr lang="en-GB" dirty="0"/>
              <a:t>Interact more with customers</a:t>
            </a:r>
          </a:p>
          <a:p>
            <a:r>
              <a:rPr lang="en-GB" dirty="0"/>
              <a:t>Address customer needs</a:t>
            </a:r>
          </a:p>
          <a:p>
            <a:r>
              <a:rPr lang="en-GB" dirty="0"/>
              <a:t>Understand market appetite</a:t>
            </a:r>
          </a:p>
          <a:p>
            <a:r>
              <a:rPr lang="en-GB" dirty="0" smtClean="0"/>
              <a:t>Analyse </a:t>
            </a:r>
            <a:r>
              <a:rPr lang="en-GB" dirty="0"/>
              <a:t>consumer sentiment</a:t>
            </a:r>
          </a:p>
          <a:p>
            <a:pPr lvl="1"/>
            <a:r>
              <a:rPr lang="en-GB" dirty="0"/>
              <a:t> Product reviews</a:t>
            </a:r>
          </a:p>
          <a:p>
            <a:pPr lvl="1"/>
            <a:r>
              <a:rPr lang="en-GB" dirty="0"/>
              <a:t> Rating and review systems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2456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BCED-36D7-2A28-B0D1-F87B5092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Workflow </a:t>
            </a:r>
            <a:r>
              <a:rPr lang="en-US" dirty="0"/>
              <a:t>for 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CD60-698A-8ED0-C2D2-243C51A0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366"/>
            <a:ext cx="10515600" cy="48111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Define your goals 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rive </a:t>
            </a:r>
            <a:r>
              <a:rPr lang="en-GB" dirty="0"/>
              <a:t>more traffic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uild </a:t>
            </a:r>
            <a:r>
              <a:rPr lang="en-GB" dirty="0"/>
              <a:t>an engaged following </a:t>
            </a:r>
          </a:p>
          <a:p>
            <a:pPr lvl="1"/>
            <a:r>
              <a:rPr lang="en-US" dirty="0" smtClean="0"/>
              <a:t>Sell </a:t>
            </a:r>
            <a:r>
              <a:rPr lang="en-US" dirty="0"/>
              <a:t>% of products directly</a:t>
            </a:r>
          </a:p>
          <a:p>
            <a:pPr lvl="1"/>
            <a:r>
              <a:rPr lang="en-US" dirty="0" smtClean="0"/>
              <a:t>Bring </a:t>
            </a:r>
            <a:r>
              <a:rPr lang="en-US" dirty="0"/>
              <a:t>traffic to physical store</a:t>
            </a:r>
          </a:p>
          <a:p>
            <a:r>
              <a:rPr lang="en-US" dirty="0"/>
              <a:t>Find out where the audience “lives”</a:t>
            </a:r>
          </a:p>
          <a:p>
            <a:r>
              <a:rPr lang="en-US" dirty="0"/>
              <a:t>Create and optimize profiles</a:t>
            </a:r>
          </a:p>
          <a:p>
            <a:r>
              <a:rPr lang="en-GB" dirty="0"/>
              <a:t>Use tools to automate</a:t>
            </a:r>
          </a:p>
          <a:p>
            <a:r>
              <a:rPr lang="en-US" dirty="0"/>
              <a:t>Interact with and engage your followers </a:t>
            </a:r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57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– Important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</a:p>
          <a:p>
            <a:pPr lvl="1"/>
            <a:r>
              <a:rPr lang="en-US" dirty="0"/>
              <a:t>2.96 </a:t>
            </a:r>
            <a:r>
              <a:rPr lang="en-US" dirty="0" smtClean="0"/>
              <a:t>billion monthly users. (Sept 22)</a:t>
            </a:r>
          </a:p>
          <a:p>
            <a:pPr lvl="1"/>
            <a:r>
              <a:rPr lang="en-US" dirty="0"/>
              <a:t>80% of </a:t>
            </a:r>
            <a:r>
              <a:rPr lang="en-US" dirty="0" smtClean="0"/>
              <a:t>Millennials </a:t>
            </a:r>
            <a:r>
              <a:rPr lang="en-US" dirty="0"/>
              <a:t>and Gen-Xers</a:t>
            </a:r>
            <a:r>
              <a:rPr lang="en-US" dirty="0" smtClean="0"/>
              <a:t>. (2019)</a:t>
            </a:r>
          </a:p>
          <a:p>
            <a:pPr lvl="1"/>
            <a:r>
              <a:rPr lang="en-US" dirty="0" smtClean="0"/>
              <a:t>70</a:t>
            </a:r>
            <a:r>
              <a:rPr lang="en-US" dirty="0"/>
              <a:t>% of people earning more than $75k a </a:t>
            </a:r>
            <a:r>
              <a:rPr lang="en-US" dirty="0" smtClean="0"/>
              <a:t>year. (US)</a:t>
            </a:r>
          </a:p>
          <a:p>
            <a:pPr lvl="1"/>
            <a:r>
              <a:rPr lang="en-US" dirty="0"/>
              <a:t>98.5% of users </a:t>
            </a:r>
            <a:r>
              <a:rPr lang="en-US" dirty="0" smtClean="0"/>
              <a:t>access FB via mobile. (Ubiquitous)</a:t>
            </a:r>
          </a:p>
          <a:p>
            <a:pPr lvl="1"/>
            <a:r>
              <a:rPr lang="en-US" dirty="0"/>
              <a:t>People all over the </a:t>
            </a:r>
            <a:r>
              <a:rPr lang="en-US" dirty="0" smtClean="0"/>
              <a:t>world. (Worldwide reach)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1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– Important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Instagram</a:t>
            </a:r>
          </a:p>
          <a:p>
            <a:pPr lvl="1"/>
            <a:r>
              <a:rPr lang="en-US" dirty="0" smtClean="0"/>
              <a:t>1.22 billion monthly users. (2021)</a:t>
            </a:r>
          </a:p>
          <a:p>
            <a:pPr lvl="1"/>
            <a:r>
              <a:rPr lang="en-US" dirty="0" smtClean="0"/>
              <a:t>More than 30% are Millennials </a:t>
            </a:r>
            <a:r>
              <a:rPr lang="en-US" dirty="0"/>
              <a:t>and Gen-Xers</a:t>
            </a:r>
            <a:r>
              <a:rPr lang="en-US" dirty="0" smtClean="0"/>
              <a:t>. (2021)</a:t>
            </a:r>
          </a:p>
          <a:p>
            <a:pPr lvl="1"/>
            <a:r>
              <a:rPr lang="en-US" dirty="0" smtClean="0"/>
              <a:t>70</a:t>
            </a:r>
            <a:r>
              <a:rPr lang="en-US" dirty="0"/>
              <a:t>% of people earning more than $75k a </a:t>
            </a:r>
            <a:r>
              <a:rPr lang="en-US" dirty="0" smtClean="0"/>
              <a:t>year. (US)</a:t>
            </a:r>
          </a:p>
          <a:p>
            <a:pPr lvl="1"/>
            <a:r>
              <a:rPr lang="en-US" dirty="0"/>
              <a:t>1 in 2 people have used Instagram to discover new </a:t>
            </a:r>
            <a:r>
              <a:rPr lang="en-US" dirty="0" smtClean="0"/>
              <a:t>brands.(2021)</a:t>
            </a:r>
          </a:p>
          <a:p>
            <a:pPr lvl="1"/>
            <a:r>
              <a:rPr lang="en-US" dirty="0"/>
              <a:t>44% of people use Instagram to shop </a:t>
            </a:r>
            <a:r>
              <a:rPr lang="en-US" dirty="0" smtClean="0"/>
              <a:t>weekly. (2022)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– Important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Twitter</a:t>
            </a:r>
          </a:p>
          <a:p>
            <a:pPr lvl="1"/>
            <a:r>
              <a:rPr lang="en-US" dirty="0"/>
              <a:t>450 million monthly active users. </a:t>
            </a:r>
            <a:r>
              <a:rPr lang="en-US" dirty="0" smtClean="0"/>
              <a:t>(2021)</a:t>
            </a:r>
          </a:p>
          <a:p>
            <a:pPr lvl="1"/>
            <a:r>
              <a:rPr lang="en-US" dirty="0"/>
              <a:t>Worldwide, 38.5% of Twitter users are 25-34. </a:t>
            </a:r>
            <a:r>
              <a:rPr lang="en-US" dirty="0" smtClean="0"/>
              <a:t>(2021)</a:t>
            </a:r>
          </a:p>
          <a:p>
            <a:pPr lvl="1"/>
            <a:r>
              <a:rPr lang="en-US" dirty="0"/>
              <a:t>85% of Twitter’s audience earn more than $</a:t>
            </a:r>
            <a:r>
              <a:rPr lang="en-US" dirty="0" smtClean="0"/>
              <a:t>30,000</a:t>
            </a:r>
          </a:p>
          <a:p>
            <a:pPr lvl="2"/>
            <a:r>
              <a:rPr lang="en-US" dirty="0" smtClean="0"/>
              <a:t>34</a:t>
            </a:r>
            <a:r>
              <a:rPr lang="en-US" dirty="0"/>
              <a:t>% earn $75,000 or above</a:t>
            </a:r>
            <a:r>
              <a:rPr lang="en-US" dirty="0" smtClean="0"/>
              <a:t>. (US)</a:t>
            </a:r>
          </a:p>
          <a:p>
            <a:pPr lvl="1"/>
            <a:r>
              <a:rPr lang="en-US" dirty="0" smtClean="0"/>
              <a:t>53</a:t>
            </a:r>
            <a:r>
              <a:rPr lang="en-US" dirty="0"/>
              <a:t>% of people on Twitter are more likely to be the first to buy new </a:t>
            </a:r>
            <a:r>
              <a:rPr lang="en-US" dirty="0" smtClean="0"/>
              <a:t>products. (2017)</a:t>
            </a:r>
          </a:p>
          <a:p>
            <a:pPr lvl="1"/>
            <a:r>
              <a:rPr lang="en-US" dirty="0"/>
              <a:t>59% of brand replies to user Tweets occur within 15 minutes.</a:t>
            </a:r>
          </a:p>
        </p:txBody>
      </p:sp>
    </p:spTree>
    <p:extLst>
      <p:ext uri="{BB962C8B-B14F-4D97-AF65-F5344CB8AC3E}">
        <p14:creationId xmlns:p14="http://schemas.microsoft.com/office/powerpoint/2010/main" val="215957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– Important Stats</a:t>
            </a:r>
            <a:endParaRPr lang="en-US" dirty="0"/>
          </a:p>
        </p:txBody>
      </p:sp>
      <p:pic>
        <p:nvPicPr>
          <p:cNvPr id="3074" name="Picture 2" descr="https://opspl.com/wp-content/uploads/2018/11/Social-Media-Marketing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67" y="1387574"/>
            <a:ext cx="8112036" cy="53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17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Buying &amp; Selling of products directly on Social Media.</a:t>
            </a:r>
          </a:p>
          <a:p>
            <a:pPr lvl="1"/>
            <a:r>
              <a:rPr lang="en-US" dirty="0" smtClean="0"/>
              <a:t>FB Marketplaces, FB/ IG Shops, </a:t>
            </a:r>
            <a:r>
              <a:rPr lang="en-US" dirty="0" err="1" smtClean="0"/>
              <a:t>TikTok</a:t>
            </a:r>
            <a:r>
              <a:rPr lang="en-US" dirty="0" smtClean="0"/>
              <a:t> Shops, Live Streams.</a:t>
            </a:r>
          </a:p>
          <a:p>
            <a:r>
              <a:rPr lang="en-US" dirty="0" smtClean="0"/>
              <a:t>Needed because</a:t>
            </a:r>
          </a:p>
          <a:p>
            <a:pPr lvl="1"/>
            <a:r>
              <a:rPr lang="en-US" dirty="0" smtClean="0"/>
              <a:t>That’s where most of the customers are.</a:t>
            </a:r>
          </a:p>
          <a:p>
            <a:pPr lvl="1"/>
            <a:r>
              <a:rPr lang="en-US" dirty="0" smtClean="0"/>
              <a:t>More mobile-based customers. More drop-offs.</a:t>
            </a:r>
          </a:p>
          <a:p>
            <a:pPr lvl="2"/>
            <a:r>
              <a:rPr lang="en-US" dirty="0" smtClean="0"/>
              <a:t>Business Need to Simply Conversions.</a:t>
            </a:r>
          </a:p>
          <a:p>
            <a:pPr marL="914400" lvl="2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63432"/>
      </p:ext>
    </p:extLst>
  </p:cSld>
  <p:clrMapOvr>
    <a:masterClrMapping/>
  </p:clrMapOvr>
</p:sld>
</file>

<file path=ppt/theme/theme1.xml><?xml version="1.0" encoding="utf-8"?>
<a:theme xmlns:a="http://schemas.openxmlformats.org/drawingml/2006/main" name="UIT Them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Theme" id="{224A41FC-73CC-4547-8F37-CCF90B971BA7}" vid="{029D4F9F-873E-4809-982E-7A1F8F2107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E1C277-1AE8-4584-A078-8CB052E3E0D1}"/>
</file>

<file path=customXml/itemProps2.xml><?xml version="1.0" encoding="utf-8"?>
<ds:datastoreItem xmlns:ds="http://schemas.openxmlformats.org/officeDocument/2006/customXml" ds:itemID="{81D50E80-707B-4A19-8B8A-B731E330D89A}"/>
</file>

<file path=customXml/itemProps3.xml><?xml version="1.0" encoding="utf-8"?>
<ds:datastoreItem xmlns:ds="http://schemas.openxmlformats.org/officeDocument/2006/customXml" ds:itemID="{BD6E94D7-275A-47D5-864D-4B403030F2B6}"/>
</file>

<file path=docProps/app.xml><?xml version="1.0" encoding="utf-8"?>
<Properties xmlns="http://schemas.openxmlformats.org/officeDocument/2006/extended-properties" xmlns:vt="http://schemas.openxmlformats.org/officeDocument/2006/docPropsVTypes">
  <Template>UIT Theme</Template>
  <TotalTime>551</TotalTime>
  <Words>489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UIT Theme</vt:lpstr>
      <vt:lpstr>Social Networks &amp; Mobile Commerce</vt:lpstr>
      <vt:lpstr>Importance </vt:lpstr>
      <vt:lpstr>Business Use of SM</vt:lpstr>
      <vt:lpstr>Business Workflow for SM</vt:lpstr>
      <vt:lpstr>Social Media – Important Stats</vt:lpstr>
      <vt:lpstr>Social Media – Important Stats</vt:lpstr>
      <vt:lpstr>Social Media – Important Stats</vt:lpstr>
      <vt:lpstr>Social Media – Important Stats</vt:lpstr>
      <vt:lpstr>Social Commerce</vt:lpstr>
      <vt:lpstr>Social Commerce - Benefits</vt:lpstr>
      <vt:lpstr>PowerPoint Presentation</vt:lpstr>
      <vt:lpstr>Social Media Tools</vt:lpstr>
      <vt:lpstr>Types of Ads on Social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Networks</dc:title>
  <dc:creator>Umair Khan</dc:creator>
  <cp:lastModifiedBy>Syed Shahrooz Shamim</cp:lastModifiedBy>
  <cp:revision>21</cp:revision>
  <dcterms:created xsi:type="dcterms:W3CDTF">2022-12-12T21:50:24Z</dcterms:created>
  <dcterms:modified xsi:type="dcterms:W3CDTF">2022-12-21T09:03:28Z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