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6"/>
  </p:notesMasterIdLst>
  <p:sldIdLst>
    <p:sldId id="274" r:id="rId2"/>
    <p:sldId id="278" r:id="rId3"/>
    <p:sldId id="290" r:id="rId4"/>
    <p:sldId id="291" r:id="rId5"/>
    <p:sldId id="292" r:id="rId6"/>
    <p:sldId id="293" r:id="rId7"/>
    <p:sldId id="295" r:id="rId8"/>
    <p:sldId id="296" r:id="rId9"/>
    <p:sldId id="297" r:id="rId10"/>
    <p:sldId id="294" r:id="rId11"/>
    <p:sldId id="298" r:id="rId12"/>
    <p:sldId id="299" r:id="rId13"/>
    <p:sldId id="300" r:id="rId14"/>
    <p:sldId id="30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69" d="100"/>
          <a:sy n="69" d="100"/>
        </p:scale>
        <p:origin x="70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5168E-21D8-4256-AB41-93255FFACDE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08CD1-C740-422A-BAF4-A0CC2685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7DDD5-EB20-4E8E-AEB7-4F218CB6F7E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4613" y="8684828"/>
            <a:ext cx="2971800" cy="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232D566-80B4-4D25-B6D0-8495DDE8F8E3}" type="slidenum">
              <a:rPr lang="en-US" sz="1200">
                <a:latin typeface="Calibri" pitchFamily="34" charset="0"/>
              </a:rPr>
              <a:pPr algn="r"/>
              <a:t>1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27652" name="Rectangle 7"/>
          <p:cNvSpPr txBox="1">
            <a:spLocks noGrp="1" noChangeArrowheads="1"/>
          </p:cNvSpPr>
          <p:nvPr/>
        </p:nvSpPr>
        <p:spPr bwMode="auto">
          <a:xfrm>
            <a:off x="3884613" y="8684828"/>
            <a:ext cx="2971800" cy="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894778F-EE7F-4C77-9ADC-770E4AEC4A34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92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1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8780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46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20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72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4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77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48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89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50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20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86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03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18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5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A874AF-F59B-4C14-A8BB-E188A4E3BD0F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41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Order Fulfillment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 defTabSz="914400"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</a:rPr>
              <a:t>E-Commerce	 SE-413</a:t>
            </a:r>
          </a:p>
          <a:p>
            <a:pPr lvl="0" defTabSz="914400"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</a:rPr>
              <a:t>Week </a:t>
            </a:r>
            <a:r>
              <a:rPr lang="en-US" sz="2400" dirty="0" smtClean="0">
                <a:solidFill>
                  <a:prstClr val="white"/>
                </a:solidFill>
              </a:rPr>
              <a:t>11</a:t>
            </a:r>
            <a:endParaRPr lang="en-US" sz="24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219950" cy="1325563"/>
          </a:xfrm>
        </p:spPr>
        <p:txBody>
          <a:bodyPr/>
          <a:lstStyle/>
          <a:p>
            <a:r>
              <a:rPr lang="en-US" dirty="0" smtClean="0"/>
              <a:t>Solution: Warehouse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that </a:t>
            </a:r>
            <a:r>
              <a:rPr lang="en-US" dirty="0"/>
              <a:t>helps managing </a:t>
            </a:r>
            <a:r>
              <a:rPr lang="en-US" dirty="0" smtClean="0"/>
              <a:t>warehouses.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Searching and Organizing</a:t>
            </a:r>
          </a:p>
          <a:p>
            <a:r>
              <a:rPr lang="en-US" dirty="0" smtClean="0"/>
              <a:t>Reduce OOS incidents.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8400"/>
            <a:ext cx="8001000" cy="256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23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SC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SC bandwidth based on demand and speed.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6431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Important but often not properly implemented.</a:t>
            </a:r>
          </a:p>
          <a:p>
            <a:r>
              <a:rPr lang="en-US" dirty="0" smtClean="0"/>
              <a:t>Businesses can close if Return rate / cost is high.</a:t>
            </a:r>
          </a:p>
          <a:p>
            <a:r>
              <a:rPr lang="en-US" dirty="0" smtClean="0"/>
              <a:t>Typical Routes</a:t>
            </a:r>
          </a:p>
          <a:p>
            <a:pPr lvl="1"/>
            <a:r>
              <a:rPr lang="en-US" dirty="0" smtClean="0"/>
              <a:t>Ship product back to Seller’s Warehouse</a:t>
            </a:r>
          </a:p>
          <a:p>
            <a:pPr lvl="1"/>
            <a:r>
              <a:rPr lang="en-US" dirty="0" smtClean="0"/>
              <a:t>Seller Arranges ad-hoc Pickup from Customer.</a:t>
            </a:r>
          </a:p>
          <a:p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Ship to nearest store.</a:t>
            </a:r>
          </a:p>
          <a:p>
            <a:pPr lvl="1"/>
            <a:r>
              <a:rPr lang="en-US" dirty="0" smtClean="0"/>
              <a:t>Ship to nearest collection point / partner.</a:t>
            </a:r>
          </a:p>
          <a:p>
            <a:pPr lvl="1"/>
            <a:r>
              <a:rPr lang="en-US" dirty="0" smtClean="0"/>
              <a:t>Use logistics and outsource delivery &amp; returns.</a:t>
            </a:r>
          </a:p>
          <a:p>
            <a:pPr lvl="1"/>
            <a:r>
              <a:rPr lang="en-US" dirty="0" smtClean="0"/>
              <a:t>Outsource returns to cost-effective specialist businesses. </a:t>
            </a:r>
          </a:p>
          <a:p>
            <a:r>
              <a:rPr lang="en-US" dirty="0" smtClean="0"/>
              <a:t>Alternative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artial or full refund if cost of return is high.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2339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Innovation: Merge-In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Applicable to MTA or DIY products with separate components.</a:t>
            </a:r>
          </a:p>
          <a:p>
            <a:pPr lvl="1"/>
            <a:r>
              <a:rPr lang="en-US" dirty="0" smtClean="0"/>
              <a:t>Can be used to initiate customer delivery from regional distribution center.</a:t>
            </a:r>
          </a:p>
          <a:p>
            <a:r>
              <a:rPr lang="en-US" dirty="0" smtClean="0"/>
              <a:t>Parts are shipped separately by manufacturer(s).</a:t>
            </a:r>
          </a:p>
          <a:p>
            <a:r>
              <a:rPr lang="en-US" dirty="0" smtClean="0"/>
              <a:t>Arrive at Last Mile stop and Assembled/Combined.</a:t>
            </a:r>
          </a:p>
          <a:p>
            <a:r>
              <a:rPr lang="en-US" dirty="0" smtClean="0"/>
              <a:t>Delivered in a single dispatch.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72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Innovation: RFID and 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RFID</a:t>
            </a:r>
          </a:p>
          <a:p>
            <a:pPr lvl="1"/>
            <a:r>
              <a:rPr lang="en-US" dirty="0" smtClean="0"/>
              <a:t>Wireless ID Mechanism</a:t>
            </a:r>
          </a:p>
          <a:p>
            <a:pPr lvl="2"/>
            <a:r>
              <a:rPr lang="en-US" dirty="0" smtClean="0"/>
              <a:t>Store data on a chip</a:t>
            </a:r>
          </a:p>
          <a:p>
            <a:pPr lvl="2"/>
            <a:r>
              <a:rPr lang="en-US" dirty="0" smtClean="0"/>
              <a:t>Active or Passive </a:t>
            </a:r>
            <a:endParaRPr lang="en-US" dirty="0"/>
          </a:p>
          <a:p>
            <a:pPr lvl="1"/>
            <a:r>
              <a:rPr lang="en-US" dirty="0" smtClean="0"/>
              <a:t>Massively improves processes that include item tracking.</a:t>
            </a:r>
          </a:p>
          <a:p>
            <a:r>
              <a:rPr lang="en-US" dirty="0" smtClean="0"/>
              <a:t>Robots/Drones</a:t>
            </a:r>
          </a:p>
          <a:p>
            <a:pPr lvl="1"/>
            <a:r>
              <a:rPr lang="en-US" dirty="0" smtClean="0"/>
              <a:t>Automate manually part of the processes.</a:t>
            </a:r>
          </a:p>
          <a:p>
            <a:pPr lvl="1"/>
            <a:r>
              <a:rPr lang="en-US" dirty="0" smtClean="0"/>
              <a:t>Efficient and fast.</a:t>
            </a:r>
          </a:p>
          <a:p>
            <a:pPr lvl="1"/>
            <a:endParaRPr lang="en-US" dirty="0" smtClean="0"/>
          </a:p>
        </p:txBody>
      </p:sp>
      <p:pic>
        <p:nvPicPr>
          <p:cNvPr id="1026" name="Picture 2" descr="RFID tags with chips for contactless identification | E-shop SECT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99367"/>
            <a:ext cx="2324100" cy="130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56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Fulfillment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342900"/>
            <a:r>
              <a:rPr lang="en-US" dirty="0"/>
              <a:t>To deliver the right product, to the right customer in a timely, cost-effective and profitable manner</a:t>
            </a:r>
            <a:r>
              <a:rPr lang="en-US" dirty="0" smtClean="0"/>
              <a:t>.</a:t>
            </a:r>
          </a:p>
          <a:p>
            <a:pPr marL="457200" indent="-342900"/>
            <a:r>
              <a:rPr lang="en-US" dirty="0" smtClean="0"/>
              <a:t>Considered Backbone of an E-Commerce Business.</a:t>
            </a:r>
          </a:p>
          <a:p>
            <a:pPr marL="457200" indent="-342900"/>
            <a:r>
              <a:rPr lang="en-US" dirty="0" smtClean="0"/>
              <a:t>Critical but complex</a:t>
            </a:r>
          </a:p>
          <a:p>
            <a:pPr marL="800100" lvl="1" indent="-342900"/>
            <a:r>
              <a:rPr lang="en-US" dirty="0" smtClean="0"/>
              <a:t>Traditional vs EC </a:t>
            </a:r>
          </a:p>
          <a:p>
            <a:pPr marL="800100" lvl="1" indent="-342900"/>
            <a:r>
              <a:rPr lang="en-US" dirty="0" smtClean="0"/>
              <a:t>Small number of deliveries need to be made to multiple locations.</a:t>
            </a:r>
          </a:p>
          <a:p>
            <a:pPr marL="457200" indent="-342900"/>
            <a:r>
              <a:rPr lang="en-US" dirty="0" smtClean="0"/>
              <a:t>Dropship?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800100" lvl="1" indent="-342900"/>
            <a:endParaRPr lang="en-US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84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Fulfillment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2900"/>
            <a:r>
              <a:rPr lang="en-US" dirty="0"/>
              <a:t>Amazon	</a:t>
            </a:r>
          </a:p>
          <a:p>
            <a:pPr marL="800100" lvl="1" indent="-342900"/>
            <a:r>
              <a:rPr lang="en-US" dirty="0"/>
              <a:t>Started </a:t>
            </a:r>
            <a:r>
              <a:rPr lang="en-US" dirty="0" smtClean="0"/>
              <a:t>as a 0 inventory store (many sources, </a:t>
            </a:r>
            <a:r>
              <a:rPr lang="en-US" dirty="0"/>
              <a:t>many destinations</a:t>
            </a:r>
            <a:r>
              <a:rPr lang="en-US" dirty="0" smtClean="0"/>
              <a:t>)</a:t>
            </a:r>
          </a:p>
          <a:p>
            <a:pPr marL="1143000" lvl="2" indent="-342900"/>
            <a:r>
              <a:rPr lang="en-US" dirty="0" smtClean="0"/>
              <a:t>Proved Inefficient</a:t>
            </a:r>
          </a:p>
          <a:p>
            <a:pPr marL="1143000" lvl="2" indent="-342900"/>
            <a:r>
              <a:rPr lang="en-US" dirty="0" smtClean="0"/>
              <a:t>Tried bypassing by using only 2 largest distributors.</a:t>
            </a:r>
            <a:endParaRPr lang="en-US" dirty="0"/>
          </a:p>
          <a:p>
            <a:pPr marL="800100" lvl="1" indent="-342900"/>
            <a:r>
              <a:rPr lang="en-US" dirty="0"/>
              <a:t>Switched to Self handling soon</a:t>
            </a:r>
            <a:r>
              <a:rPr lang="en-US" dirty="0" smtClean="0"/>
              <a:t>.</a:t>
            </a:r>
          </a:p>
          <a:p>
            <a:pPr marL="800100" lvl="1" indent="-342900"/>
            <a:r>
              <a:rPr lang="en-US" dirty="0" smtClean="0"/>
              <a:t>Use Sorting Centers to simply things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41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Fulfillment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44" y="1828800"/>
            <a:ext cx="6615112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397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Engineer-to-Order</a:t>
            </a:r>
          </a:p>
          <a:p>
            <a:r>
              <a:rPr lang="en-US" dirty="0" smtClean="0"/>
              <a:t>Make-to-Order</a:t>
            </a:r>
          </a:p>
          <a:p>
            <a:r>
              <a:rPr lang="en-US" dirty="0" smtClean="0"/>
              <a:t>Assemble-to-Order</a:t>
            </a:r>
          </a:p>
          <a:p>
            <a:r>
              <a:rPr lang="en-US" dirty="0" smtClean="0"/>
              <a:t>Make-to-Stock</a:t>
            </a:r>
          </a:p>
          <a:p>
            <a:r>
              <a:rPr lang="en-US" dirty="0" smtClean="0"/>
              <a:t>Digital </a:t>
            </a:r>
            <a:r>
              <a:rPr lang="en-US" dirty="0" smtClean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577108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Customization and MTO/ATO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Mass production enabled companies to reduce the price per unit. Customization </a:t>
            </a:r>
            <a:r>
              <a:rPr lang="en-US" dirty="0" smtClean="0"/>
              <a:t>increases the cost.</a:t>
            </a:r>
          </a:p>
          <a:p>
            <a:r>
              <a:rPr lang="en-US" dirty="0" smtClean="0"/>
              <a:t>How to keep additional cost low?</a:t>
            </a:r>
          </a:p>
          <a:p>
            <a:pPr lvl="1"/>
            <a:r>
              <a:rPr lang="en-US" dirty="0" smtClean="0"/>
              <a:t>Mass Customization: Limited options, mass built/assembled.</a:t>
            </a:r>
          </a:p>
          <a:p>
            <a:pPr lvl="1"/>
            <a:r>
              <a:rPr lang="en-US" dirty="0" smtClean="0"/>
              <a:t>Only order components required to fulfill customer orders. </a:t>
            </a:r>
          </a:p>
          <a:p>
            <a:pPr lvl="2"/>
            <a:r>
              <a:rPr lang="en-US" dirty="0" smtClean="0"/>
              <a:t>Keeps the in-house inventory low.</a:t>
            </a:r>
          </a:p>
          <a:p>
            <a:pPr lvl="1"/>
            <a:r>
              <a:rPr lang="en-US" dirty="0" smtClean="0"/>
              <a:t>Segmented Supply Chain: </a:t>
            </a:r>
          </a:p>
          <a:p>
            <a:pPr lvl="2"/>
            <a:r>
              <a:rPr lang="en-US" dirty="0" smtClean="0"/>
              <a:t>Inventory volume according to type of segment</a:t>
            </a:r>
          </a:p>
          <a:p>
            <a:pPr lvl="3"/>
            <a:r>
              <a:rPr lang="en-US" dirty="0" smtClean="0"/>
              <a:t>Example: Online, </a:t>
            </a:r>
            <a:r>
              <a:rPr lang="en-US" dirty="0" err="1" smtClean="0"/>
              <a:t>InStore</a:t>
            </a:r>
            <a:r>
              <a:rPr lang="en-US" dirty="0" smtClean="0"/>
              <a:t>, Business and Stock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2302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Problems in Fulfillment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Order Expectation</a:t>
            </a:r>
          </a:p>
          <a:p>
            <a:pPr lvl="1"/>
            <a:r>
              <a:rPr lang="en-US" dirty="0" smtClean="0"/>
              <a:t>Quality of Fulfillment</a:t>
            </a:r>
          </a:p>
          <a:p>
            <a:r>
              <a:rPr lang="en-US" dirty="0" smtClean="0"/>
              <a:t>Order Accuracy</a:t>
            </a:r>
          </a:p>
          <a:p>
            <a:pPr lvl="1"/>
            <a:r>
              <a:rPr lang="en-US" dirty="0" smtClean="0"/>
              <a:t>Quality of Order itself</a:t>
            </a:r>
          </a:p>
          <a:p>
            <a:r>
              <a:rPr lang="en-US" dirty="0" smtClean="0"/>
              <a:t>Order Management</a:t>
            </a:r>
          </a:p>
          <a:p>
            <a:pPr lvl="1"/>
            <a:r>
              <a:rPr lang="en-US" dirty="0" smtClean="0"/>
              <a:t>Multichannel order Management</a:t>
            </a:r>
          </a:p>
          <a:p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Small number of items per order</a:t>
            </a:r>
          </a:p>
          <a:p>
            <a:pPr lvl="1"/>
            <a:r>
              <a:rPr lang="en-US" dirty="0" smtClean="0"/>
              <a:t>Large number of orders</a:t>
            </a:r>
          </a:p>
          <a:p>
            <a:pPr lvl="1"/>
            <a:r>
              <a:rPr lang="en-US" dirty="0" smtClean="0"/>
              <a:t>Variation in partner selection based on order</a:t>
            </a:r>
          </a:p>
          <a:p>
            <a:pPr lvl="1"/>
            <a:r>
              <a:rPr lang="en-US" dirty="0" smtClean="0"/>
              <a:t>Number of stops in delivery</a:t>
            </a:r>
          </a:p>
          <a:p>
            <a:pPr lvl="1"/>
            <a:r>
              <a:rPr lang="en-US" dirty="0" smtClean="0"/>
              <a:t>Delays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70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Causes of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Inadequate Logistical Infrastructure</a:t>
            </a:r>
          </a:p>
          <a:p>
            <a:pPr lvl="1"/>
            <a:r>
              <a:rPr lang="en-US" dirty="0" smtClean="0"/>
              <a:t>External Logistics Partners are always expensive.</a:t>
            </a:r>
          </a:p>
          <a:p>
            <a:r>
              <a:rPr lang="en-US" dirty="0" smtClean="0"/>
              <a:t>Uncertainty in Demand</a:t>
            </a:r>
          </a:p>
          <a:p>
            <a:pPr lvl="1"/>
            <a:r>
              <a:rPr lang="en-US" dirty="0" smtClean="0"/>
              <a:t>Demand forecasting can only predict partially.</a:t>
            </a:r>
          </a:p>
          <a:p>
            <a:pPr lvl="1"/>
            <a:r>
              <a:rPr lang="en-US" dirty="0" smtClean="0"/>
              <a:t>Too many variables.</a:t>
            </a:r>
          </a:p>
          <a:p>
            <a:r>
              <a:rPr lang="en-US" dirty="0" smtClean="0"/>
              <a:t>Poor information flow</a:t>
            </a:r>
          </a:p>
          <a:p>
            <a:pPr lvl="1"/>
            <a:r>
              <a:rPr lang="en-US" dirty="0" smtClean="0"/>
              <a:t>Lack of efficient use of IT &amp; Standards/Processes.</a:t>
            </a:r>
          </a:p>
          <a:p>
            <a:r>
              <a:rPr lang="en-US" dirty="0" smtClean="0"/>
              <a:t>Cash flow</a:t>
            </a:r>
          </a:p>
          <a:p>
            <a:pPr lvl="1"/>
            <a:r>
              <a:rPr lang="en-US" dirty="0" smtClean="0"/>
              <a:t>Credit Account, Borrowing, Late to Market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1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Hub Based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52600"/>
            <a:ext cx="4800600" cy="46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4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FD630FAEC4D43ADCD90F8AC0914DA" ma:contentTypeVersion="8" ma:contentTypeDescription="Create a new document." ma:contentTypeScope="" ma:versionID="401ba93173c777d0c7d8539c4333d84f">
  <xsd:schema xmlns:xsd="http://www.w3.org/2001/XMLSchema" xmlns:xs="http://www.w3.org/2001/XMLSchema" xmlns:p="http://schemas.microsoft.com/office/2006/metadata/properties" xmlns:ns2="e3d627a6-de99-4439-a131-1ee683d1e85b" xmlns:ns3="7e533cc5-d806-4794-b983-b67e7aa5a35c" targetNamespace="http://schemas.microsoft.com/office/2006/metadata/properties" ma:root="true" ma:fieldsID="a61ff208fca011c105d6fd156e7380cc" ns2:_="" ns3:_="">
    <xsd:import namespace="e3d627a6-de99-4439-a131-1ee683d1e85b"/>
    <xsd:import namespace="7e533cc5-d806-4794-b983-b67e7aa5a3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d627a6-de99-4439-a131-1ee683d1e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982d53a-bb51-487e-8db8-b606b23a34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533cc5-d806-4794-b983-b67e7aa5a35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4f90b8d-a3fa-40cb-b4be-d675473e23f3}" ma:internalName="TaxCatchAll" ma:showField="CatchAllData" ma:web="7e533cc5-d806-4794-b983-b67e7aa5a3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533cc5-d806-4794-b983-b67e7aa5a35c" xsi:nil="true"/>
    <lcf76f155ced4ddcb4097134ff3c332f xmlns="e3d627a6-de99-4439-a131-1ee683d1e85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5C8FF13-8889-4D17-9505-8E91C0F4092D}"/>
</file>

<file path=customXml/itemProps2.xml><?xml version="1.0" encoding="utf-8"?>
<ds:datastoreItem xmlns:ds="http://schemas.openxmlformats.org/officeDocument/2006/customXml" ds:itemID="{58CC407E-4FB7-4A5A-8CF9-3D31D874FB85}"/>
</file>

<file path=customXml/itemProps3.xml><?xml version="1.0" encoding="utf-8"?>
<ds:datastoreItem xmlns:ds="http://schemas.openxmlformats.org/officeDocument/2006/customXml" ds:itemID="{0749E542-A342-4234-8FF3-B72E85165C7B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963</TotalTime>
  <Words>431</Words>
  <Application>Microsoft Office PowerPoint</Application>
  <PresentationFormat>On-screen Show (4:3)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Order Fulfillment</vt:lpstr>
      <vt:lpstr>Order Fulfillment</vt:lpstr>
      <vt:lpstr>Order Fulfillment</vt:lpstr>
      <vt:lpstr>Order Fulfillment</vt:lpstr>
      <vt:lpstr>Operation Models</vt:lpstr>
      <vt:lpstr>Mass Customization and MTO/ATO</vt:lpstr>
      <vt:lpstr>Typical Problems in Fulfillment</vt:lpstr>
      <vt:lpstr>Major Causes of Problems</vt:lpstr>
      <vt:lpstr>Solution: Hub Based Structure</vt:lpstr>
      <vt:lpstr>Solution: Warehouse Management System</vt:lpstr>
      <vt:lpstr>Solution: SC Segmentation</vt:lpstr>
      <vt:lpstr>Reverse Logistics</vt:lpstr>
      <vt:lpstr>Innovation: Merge-In Transport</vt:lpstr>
      <vt:lpstr>Innovation: RFID and Robots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</dc:title>
  <dc:creator>user</dc:creator>
  <cp:lastModifiedBy>Syed Shahrooz Shamim</cp:lastModifiedBy>
  <cp:revision>108</cp:revision>
  <dcterms:created xsi:type="dcterms:W3CDTF">2011-09-15T14:46:40Z</dcterms:created>
  <dcterms:modified xsi:type="dcterms:W3CDTF">2023-01-04T11:43:24Z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0x010100639FD630FAEC4D43ADCD90F8AC0914DA</vt:lpwstr>
  </property>
</Properties>
</file>