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6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168E-21D8-4256-AB41-93255FFACDEC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8CD1-C740-422A-BAF4-A0CC2685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2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2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2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2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7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7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EA874AF-F59B-4C14-A8BB-E188A4E3BD0F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DE2F13-655D-450E-AB5E-F294CFF80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E-Commerce	 SE-413</a:t>
            </a:r>
          </a:p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</a:rPr>
              <a:t>Week </a:t>
            </a:r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ACL (Access Control List)</a:t>
            </a:r>
          </a:p>
          <a:p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Time Control &amp;  Monitoring</a:t>
            </a:r>
            <a:endParaRPr lang="en-US" dirty="0"/>
          </a:p>
          <a:p>
            <a:pPr lvl="1"/>
            <a:r>
              <a:rPr lang="en-US" dirty="0" smtClean="0"/>
              <a:t>Key or Code</a:t>
            </a:r>
          </a:p>
          <a:p>
            <a:pPr lvl="1"/>
            <a:r>
              <a:rPr lang="en-US" dirty="0" smtClean="0"/>
              <a:t>Multi-key/Multi-code Access</a:t>
            </a:r>
          </a:p>
          <a:p>
            <a:pPr lvl="1"/>
            <a:r>
              <a:rPr lang="en-US" dirty="0" smtClean="0"/>
              <a:t>Human Feature Scan </a:t>
            </a:r>
          </a:p>
          <a:p>
            <a:pPr lvl="2"/>
            <a:r>
              <a:rPr lang="en-US" dirty="0" smtClean="0"/>
              <a:t>Iris or Thumbnail</a:t>
            </a:r>
          </a:p>
          <a:p>
            <a:pPr lvl="1"/>
            <a:r>
              <a:rPr lang="en-US" dirty="0" smtClean="0"/>
              <a:t>Geo Fencing through e-Tags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1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under Threat 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Application Level Security</a:t>
            </a:r>
          </a:p>
          <a:p>
            <a:pPr lvl="1"/>
            <a:r>
              <a:rPr lang="en-US" dirty="0" smtClean="0"/>
              <a:t>2FA</a:t>
            </a:r>
          </a:p>
          <a:p>
            <a:pPr lvl="1"/>
            <a:r>
              <a:rPr lang="en-US" dirty="0" smtClean="0"/>
              <a:t>Using Secure Communication Channel (HTTPS)</a:t>
            </a:r>
          </a:p>
          <a:p>
            <a:pPr lvl="1"/>
            <a:r>
              <a:rPr lang="en-US" dirty="0" smtClean="0"/>
              <a:t>PCI DSS Compliance</a:t>
            </a:r>
          </a:p>
          <a:p>
            <a:pPr lvl="1"/>
            <a:r>
              <a:rPr lang="en-US" dirty="0" smtClean="0"/>
              <a:t>Password Managers</a:t>
            </a:r>
          </a:p>
          <a:p>
            <a:pPr lvl="1"/>
            <a:r>
              <a:rPr lang="en-US" dirty="0" smtClean="0"/>
              <a:t>Reliable Service Provider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184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Device Level</a:t>
            </a:r>
          </a:p>
          <a:p>
            <a:pPr lvl="1"/>
            <a:r>
              <a:rPr lang="en-US" dirty="0" smtClean="0"/>
              <a:t>Biometric</a:t>
            </a:r>
          </a:p>
          <a:p>
            <a:pPr lvl="1"/>
            <a:r>
              <a:rPr lang="en-US" dirty="0" smtClean="0"/>
              <a:t>Remote Locking</a:t>
            </a:r>
          </a:p>
          <a:p>
            <a:pPr lvl="1"/>
            <a:r>
              <a:rPr lang="en-US" dirty="0" smtClean="0"/>
              <a:t>Anti malware</a:t>
            </a:r>
          </a:p>
          <a:p>
            <a:pPr lvl="1"/>
            <a:r>
              <a:rPr lang="en-US" dirty="0" smtClean="0"/>
              <a:t>Encrypted Drives</a:t>
            </a:r>
          </a:p>
          <a:p>
            <a:r>
              <a:rPr lang="en-US" dirty="0" smtClean="0"/>
              <a:t>Network Level</a:t>
            </a:r>
          </a:p>
          <a:p>
            <a:pPr lvl="1"/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Honeypots / </a:t>
            </a:r>
            <a:r>
              <a:rPr lang="en-US" dirty="0" err="1" smtClean="0"/>
              <a:t>Honeynets</a:t>
            </a:r>
            <a:endParaRPr lang="en-US" dirty="0" smtClean="0"/>
          </a:p>
          <a:p>
            <a:pPr lvl="1"/>
            <a:r>
              <a:rPr lang="en-US" dirty="0" smtClean="0"/>
              <a:t>Private Networks</a:t>
            </a:r>
          </a:p>
          <a:p>
            <a:pPr lvl="1"/>
            <a:r>
              <a:rPr lang="en-US" dirty="0" smtClean="0"/>
              <a:t>Bastion Gateway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4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all categories of business (SML).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a disaster recovery plan? - Universal CPA 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105400" cy="374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42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Owner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https://www.cloudways.com/blog/ecommerce-security-tips/</a:t>
            </a:r>
          </a:p>
        </p:txBody>
      </p:sp>
    </p:spTree>
    <p:extLst>
      <p:ext uri="{BB962C8B-B14F-4D97-AF65-F5344CB8AC3E}">
        <p14:creationId xmlns:p14="http://schemas.microsoft.com/office/powerpoint/2010/main" val="3576486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E-Crimes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hy </a:t>
            </a:r>
            <a:r>
              <a:rPr lang="en-US" altLang="en-US" sz="2400" dirty="0"/>
              <a:t>is it difficult for </a:t>
            </a:r>
            <a:r>
              <a:rPr lang="en-US" altLang="en-US" sz="2400" dirty="0" smtClean="0"/>
              <a:t>e-</a:t>
            </a:r>
            <a:r>
              <a:rPr lang="en-US" altLang="en-US" sz="2400" dirty="0" err="1" smtClean="0"/>
              <a:t>tailers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stop cyber criminals and fraudsters: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Strong EC security makes online shopping inconvenient for customers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Lack of cooperation from credit card issuers and foreign ISPs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Online shoppers do not take necessary precautions to avoid becoming a victim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IS design and security architecture are vulnerable to attack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Software vulnerabilities (bugs) are a huge security problem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Managers sometimes ignore due standards of care</a:t>
            </a:r>
          </a:p>
        </p:txBody>
      </p:sp>
    </p:spTree>
    <p:extLst>
      <p:ext uri="{BB962C8B-B14F-4D97-AF65-F5344CB8AC3E}">
        <p14:creationId xmlns:p14="http://schemas.microsoft.com/office/powerpoint/2010/main" val="209431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E-Crimes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Due Care</a:t>
            </a:r>
          </a:p>
          <a:p>
            <a:pPr lvl="1"/>
            <a:r>
              <a:rPr lang="en-US" altLang="en-US" dirty="0" smtClean="0"/>
              <a:t>Care </a:t>
            </a:r>
            <a:r>
              <a:rPr lang="en-US" altLang="en-US" dirty="0"/>
              <a:t>that a company is reasonably expected to take based on the risks affecting its EC business and online transactions.</a:t>
            </a:r>
          </a:p>
          <a:p>
            <a:r>
              <a:rPr lang="en-US" dirty="0" smtClean="0"/>
              <a:t>Exposure</a:t>
            </a:r>
          </a:p>
          <a:p>
            <a:pPr lvl="1"/>
            <a:r>
              <a:rPr lang="en-US" altLang="en-US" dirty="0"/>
              <a:t>The estimated cost, loss, or damage that can result if a threat exploits a </a:t>
            </a:r>
            <a:r>
              <a:rPr lang="en-US" altLang="en-US" dirty="0" smtClean="0"/>
              <a:t>vulnerability</a:t>
            </a:r>
            <a:endParaRPr lang="en-US" dirty="0" smtClean="0"/>
          </a:p>
          <a:p>
            <a:r>
              <a:rPr lang="en-US" dirty="0" smtClean="0"/>
              <a:t>Vulnerability and Risk</a:t>
            </a:r>
          </a:p>
          <a:p>
            <a:r>
              <a:rPr lang="en-US" dirty="0" smtClean="0"/>
              <a:t>CVE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>
                <a:solidFill>
                  <a:srgbClr val="66CCFF"/>
                </a:solidFill>
              </a:rPr>
              <a:t>cve.mitre.org</a:t>
            </a:r>
            <a:r>
              <a:rPr lang="en-US" alt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80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Probability and </a:t>
            </a:r>
            <a:r>
              <a:rPr lang="en-US" dirty="0" smtClean="0"/>
              <a:t>Severity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58" y="1906061"/>
            <a:ext cx="7074483" cy="43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EC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7952680" cy="46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9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security policy is a written statement </a:t>
            </a:r>
            <a:r>
              <a:rPr lang="en-US" dirty="0" smtClean="0"/>
              <a:t>describing</a:t>
            </a:r>
          </a:p>
          <a:p>
            <a:pPr lvl="1"/>
            <a:r>
              <a:rPr lang="en-US" dirty="0" smtClean="0"/>
              <a:t>which assets </a:t>
            </a:r>
            <a:r>
              <a:rPr lang="en-US" dirty="0"/>
              <a:t>to </a:t>
            </a:r>
            <a:r>
              <a:rPr lang="en-US" dirty="0" smtClean="0"/>
              <a:t>protect. </a:t>
            </a:r>
            <a:endParaRPr lang="en-US" dirty="0"/>
          </a:p>
          <a:p>
            <a:pPr lvl="1"/>
            <a:r>
              <a:rPr lang="en-US" dirty="0" smtClean="0"/>
              <a:t>why </a:t>
            </a:r>
            <a:r>
              <a:rPr lang="en-US" dirty="0"/>
              <a:t>they are being </a:t>
            </a:r>
            <a:r>
              <a:rPr lang="en-US" dirty="0" smtClean="0"/>
              <a:t>protected.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responsible for that </a:t>
            </a:r>
            <a:r>
              <a:rPr lang="en-US" dirty="0" smtClean="0"/>
              <a:t>protection.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behaviors are acceptable and which are not.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security policy should </a:t>
            </a:r>
            <a:endParaRPr lang="en-US" dirty="0" smtClean="0"/>
          </a:p>
          <a:p>
            <a:pPr lvl="1"/>
            <a:r>
              <a:rPr lang="en-US" dirty="0" smtClean="0"/>
              <a:t>Address physical </a:t>
            </a:r>
            <a:r>
              <a:rPr lang="en-US" dirty="0"/>
              <a:t>security, network security, access authorizations, virus protection, and </a:t>
            </a:r>
            <a:r>
              <a:rPr lang="en-US" dirty="0" smtClean="0"/>
              <a:t>disaster recovery </a:t>
            </a:r>
          </a:p>
          <a:p>
            <a:pPr lvl="1"/>
            <a:r>
              <a:rPr lang="en-US" dirty="0" smtClean="0"/>
              <a:t>Be regularly </a:t>
            </a:r>
            <a:r>
              <a:rPr lang="en-US" dirty="0"/>
              <a:t>reviewed and updated.</a:t>
            </a:r>
          </a:p>
        </p:txBody>
      </p:sp>
    </p:spTree>
    <p:extLst>
      <p:ext uri="{BB962C8B-B14F-4D97-AF65-F5344CB8AC3E}">
        <p14:creationId xmlns:p14="http://schemas.microsoft.com/office/powerpoint/2010/main" val="379035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</a:t>
            </a:r>
            <a:r>
              <a:rPr lang="en-US" dirty="0"/>
              <a:t>C</a:t>
            </a:r>
            <a:r>
              <a:rPr lang="en-US" dirty="0" smtClean="0"/>
              <a:t>onstituent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Who is trying to access the site?</a:t>
            </a:r>
          </a:p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Who is allowed to log on to and access the site?</a:t>
            </a:r>
          </a:p>
          <a:p>
            <a:r>
              <a:rPr lang="en-US" dirty="0" smtClean="0"/>
              <a:t>Secrecy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Who is permitted to view selected information?</a:t>
            </a:r>
          </a:p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Who is allowed to change data?</a:t>
            </a:r>
          </a:p>
          <a:p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or what causes specific events to occur, and when?</a:t>
            </a:r>
          </a:p>
        </p:txBody>
      </p:sp>
    </p:spTree>
    <p:extLst>
      <p:ext uri="{BB962C8B-B14F-4D97-AF65-F5344CB8AC3E}">
        <p14:creationId xmlns:p14="http://schemas.microsoft.com/office/powerpoint/2010/main" val="3720790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</a:p>
          <a:p>
            <a:r>
              <a:rPr lang="en-US" dirty="0" smtClean="0"/>
              <a:t>Equipment</a:t>
            </a:r>
          </a:p>
          <a:p>
            <a:r>
              <a:rPr lang="en-US" dirty="0" smtClean="0"/>
              <a:t>Human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Restrict access to physical equipment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Restrict access to logical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1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5A52BB-40E0-48C5-8A42-A6C553D1B9B4}"/>
</file>

<file path=customXml/itemProps2.xml><?xml version="1.0" encoding="utf-8"?>
<ds:datastoreItem xmlns:ds="http://schemas.openxmlformats.org/officeDocument/2006/customXml" ds:itemID="{3A603415-9FDF-41F7-86FF-B66ECE05BFF0}"/>
</file>

<file path=customXml/itemProps3.xml><?xml version="1.0" encoding="utf-8"?>
<ds:datastoreItem xmlns:ds="http://schemas.openxmlformats.org/officeDocument/2006/customXml" ds:itemID="{DC9A7EB8-27DA-4647-A76F-1213996E3DF7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848</TotalTime>
  <Words>382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E-Commerce Security</vt:lpstr>
      <vt:lpstr>Stopping the E-Crimes</vt:lpstr>
      <vt:lpstr>Stopping the E-Crimes</vt:lpstr>
      <vt:lpstr>Threat Probability and Severity </vt:lpstr>
      <vt:lpstr>Requirements for EC Security</vt:lpstr>
      <vt:lpstr>Security Policy</vt:lpstr>
      <vt:lpstr>Security Policy Constituent</vt:lpstr>
      <vt:lpstr>Essentials of Security</vt:lpstr>
      <vt:lpstr>Measures of Security</vt:lpstr>
      <vt:lpstr>Physical Security</vt:lpstr>
      <vt:lpstr>Logical Security</vt:lpstr>
      <vt:lpstr>Logical Security</vt:lpstr>
      <vt:lpstr>Disaster Management Plan</vt:lpstr>
      <vt:lpstr>EC Owner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user</dc:creator>
  <cp:lastModifiedBy>Syed Shahrooz Shamim</cp:lastModifiedBy>
  <cp:revision>119</cp:revision>
  <dcterms:created xsi:type="dcterms:W3CDTF">2011-09-15T14:46:40Z</dcterms:created>
  <dcterms:modified xsi:type="dcterms:W3CDTF">2023-01-05T08:19:54Z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