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274" r:id="rId2"/>
    <p:sldId id="277" r:id="rId3"/>
    <p:sldId id="257" r:id="rId4"/>
    <p:sldId id="258" r:id="rId5"/>
    <p:sldId id="273"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5168E-21D8-4256-AB41-93255FFACDEC}" type="datetimeFigureOut">
              <a:rPr lang="en-US" smtClean="0"/>
              <a:pPr/>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08CD1-C740-422A-BAF4-A0CC268501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708CD1-C740-422A-BAF4-A0CC26850165}"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A874AF-F59B-4C14-A8BB-E188A4E3BD0F}" type="datetimeFigureOut">
              <a:rPr lang="en-US" smtClean="0"/>
              <a:pPr/>
              <a:t>11/23/2022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6DE2F13-655D-450E-AB5E-F294CFF80A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A874AF-F59B-4C14-A8BB-E188A4E3BD0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A874AF-F59B-4C14-A8BB-E188A4E3BD0F}"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EA874AF-F59B-4C14-A8BB-E188A4E3BD0F}" type="datetimeFigureOut">
              <a:rPr lang="en-US" smtClean="0"/>
              <a:pPr/>
              <a:t>11/23/2022</a:t>
            </a:fld>
            <a:endParaRPr lang="en-US"/>
          </a:p>
        </p:txBody>
      </p:sp>
      <p:sp>
        <p:nvSpPr>
          <p:cNvPr id="9" name="Slide Number Placeholder 8"/>
          <p:cNvSpPr>
            <a:spLocks noGrp="1"/>
          </p:cNvSpPr>
          <p:nvPr>
            <p:ph type="sldNum" sz="quarter" idx="15"/>
          </p:nvPr>
        </p:nvSpPr>
        <p:spPr/>
        <p:txBody>
          <a:bodyPr rtlCol="0"/>
          <a:lstStyle/>
          <a:p>
            <a:fld id="{76DE2F13-655D-450E-AB5E-F294CFF80AF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A874AF-F59B-4C14-A8BB-E188A4E3BD0F}" type="datetimeFigureOut">
              <a:rPr lang="en-US" smtClean="0"/>
              <a:pPr/>
              <a:t>11/23/2022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6DE2F13-655D-450E-AB5E-F294CFF80A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A874AF-F59B-4C14-A8BB-E188A4E3BD0F}"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EA874AF-F59B-4C14-A8BB-E188A4E3BD0F}"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2F13-655D-450E-AB5E-F294CFF80AF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A874AF-F59B-4C14-A8BB-E188A4E3BD0F}" type="datetimeFigureOut">
              <a:rPr lang="en-US" smtClean="0"/>
              <a:pPr/>
              <a:t>11/23/2022</a:t>
            </a:fld>
            <a:endParaRPr lang="en-US"/>
          </a:p>
        </p:txBody>
      </p:sp>
      <p:sp>
        <p:nvSpPr>
          <p:cNvPr id="7" name="Slide Number Placeholder 6"/>
          <p:cNvSpPr>
            <a:spLocks noGrp="1"/>
          </p:cNvSpPr>
          <p:nvPr>
            <p:ph type="sldNum" sz="quarter" idx="11"/>
          </p:nvPr>
        </p:nvSpPr>
        <p:spPr/>
        <p:txBody>
          <a:bodyPr rtlCol="0"/>
          <a:lstStyle/>
          <a:p>
            <a:fld id="{76DE2F13-655D-450E-AB5E-F294CFF80AF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874AF-F59B-4C14-A8BB-E188A4E3BD0F}" type="datetimeFigureOut">
              <a:rPr lang="en-US" smtClean="0"/>
              <a:pPr/>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EA874AF-F59B-4C14-A8BB-E188A4E3BD0F}" type="datetimeFigureOut">
              <a:rPr lang="en-US" smtClean="0"/>
              <a:pPr/>
              <a:t>11/23/2022</a:t>
            </a:fld>
            <a:endParaRPr lang="en-US"/>
          </a:p>
        </p:txBody>
      </p:sp>
      <p:sp>
        <p:nvSpPr>
          <p:cNvPr id="22" name="Slide Number Placeholder 21"/>
          <p:cNvSpPr>
            <a:spLocks noGrp="1"/>
          </p:cNvSpPr>
          <p:nvPr>
            <p:ph type="sldNum" sz="quarter" idx="15"/>
          </p:nvPr>
        </p:nvSpPr>
        <p:spPr/>
        <p:txBody>
          <a:bodyPr rtlCol="0"/>
          <a:lstStyle/>
          <a:p>
            <a:fld id="{76DE2F13-655D-450E-AB5E-F294CFF80AF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A874AF-F59B-4C14-A8BB-E188A4E3BD0F}" type="datetimeFigureOut">
              <a:rPr lang="en-US" smtClean="0"/>
              <a:pPr/>
              <a:t>11/23/2022</a:t>
            </a:fld>
            <a:endParaRPr lang="en-US"/>
          </a:p>
        </p:txBody>
      </p:sp>
      <p:sp>
        <p:nvSpPr>
          <p:cNvPr id="18" name="Slide Number Placeholder 17"/>
          <p:cNvSpPr>
            <a:spLocks noGrp="1"/>
          </p:cNvSpPr>
          <p:nvPr>
            <p:ph type="sldNum" sz="quarter" idx="11"/>
          </p:nvPr>
        </p:nvSpPr>
        <p:spPr/>
        <p:txBody>
          <a:bodyPr rtlCol="0"/>
          <a:lstStyle/>
          <a:p>
            <a:fld id="{76DE2F13-655D-450E-AB5E-F294CFF80AF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A874AF-F59B-4C14-A8BB-E188A4E3BD0F}" type="datetimeFigureOut">
              <a:rPr lang="en-US" smtClean="0"/>
              <a:pPr/>
              <a:t>11/23/2022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6DE2F13-655D-450E-AB5E-F294CFF80A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pptplanet.com/" TargetMode="External"/><Relationship Id="rId4" Type="http://schemas.openxmlformats.org/officeDocument/2006/relationships/hyperlink" Target="http://www.studymafi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8"/>
          <p:cNvSpPr>
            <a:spLocks noChangeArrowheads="1"/>
          </p:cNvSpPr>
          <p:nvPr/>
        </p:nvSpPr>
        <p:spPr bwMode="auto">
          <a:xfrm>
            <a:off x="-762000" y="2362200"/>
            <a:ext cx="5257800" cy="2308324"/>
          </a:xfrm>
          <a:prstGeom prst="rect">
            <a:avLst/>
          </a:prstGeom>
          <a:noFill/>
          <a:ln w="9525">
            <a:noFill/>
            <a:miter lim="800000"/>
            <a:headEnd/>
            <a:tailEnd/>
          </a:ln>
        </p:spPr>
        <p:txBody>
          <a:bodyPr wrap="square">
            <a:spAutoFit/>
          </a:bodyPr>
          <a:lstStyle/>
          <a:p>
            <a:pPr algn="ctr">
              <a:defRPr/>
            </a:pPr>
            <a:r>
              <a:rPr lang="en-US" sz="3600" b="1" dirty="0">
                <a:solidFill>
                  <a:srgbClr val="FF0000"/>
                </a:solidFill>
                <a:latin typeface="+mn-lt"/>
              </a:rPr>
              <a:t>Seminar </a:t>
            </a:r>
          </a:p>
          <a:p>
            <a:pPr algn="ctr">
              <a:defRPr/>
            </a:pPr>
            <a:r>
              <a:rPr lang="en-US" sz="3600" b="1" dirty="0">
                <a:solidFill>
                  <a:srgbClr val="FF0000"/>
                </a:solidFill>
                <a:latin typeface="+mn-lt"/>
              </a:rPr>
              <a:t>On</a:t>
            </a:r>
          </a:p>
          <a:p>
            <a:pPr algn="ctr">
              <a:defRPr/>
            </a:pPr>
            <a:r>
              <a:rPr lang="en-US" sz="3600" b="1" dirty="0">
                <a:solidFill>
                  <a:srgbClr val="FF0000"/>
                </a:solidFill>
              </a:rPr>
              <a:t>Inventory </a:t>
            </a:r>
          </a:p>
          <a:p>
            <a:pPr algn="ctr">
              <a:defRPr/>
            </a:pPr>
            <a:r>
              <a:rPr lang="en-US" sz="3600" b="1" dirty="0">
                <a:solidFill>
                  <a:srgbClr val="FF0000"/>
                </a:solidFill>
              </a:rPr>
              <a:t>Management</a:t>
            </a:r>
            <a:endParaRPr lang="en-US" sz="3600" b="1" dirty="0">
              <a:solidFill>
                <a:srgbClr val="FF0000"/>
              </a:solidFill>
              <a:latin typeface="+mn-lt"/>
              <a:cs typeface="Times New Roman" pitchFamily="18" charset="0"/>
            </a:endParaRPr>
          </a:p>
        </p:txBody>
      </p:sp>
      <p:pic>
        <p:nvPicPr>
          <p:cNvPr id="7" name="Picture 6" descr="iStock_Inventory-Pushed on Cart-XSmall-resized-600.jpg"/>
          <p:cNvPicPr>
            <a:picLocks noChangeAspect="1"/>
          </p:cNvPicPr>
          <p:nvPr/>
        </p:nvPicPr>
        <p:blipFill>
          <a:blip r:embed="rId3" cstate="print"/>
          <a:stretch>
            <a:fillRect/>
          </a:stretch>
        </p:blipFill>
        <p:spPr>
          <a:xfrm>
            <a:off x="3886200" y="1524000"/>
            <a:ext cx="5025632" cy="374729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172200" cy="2053590"/>
          </a:xfrm>
        </p:spPr>
        <p:txBody>
          <a:bodyPr>
            <a:normAutofit fontScale="90000"/>
          </a:bodyPr>
          <a:lstStyle/>
          <a:p>
            <a:r>
              <a:rPr lang="en-US" sz="5400" dirty="0"/>
              <a:t>Classification of inventories cost:</a:t>
            </a:r>
          </a:p>
        </p:txBody>
      </p:sp>
      <p:sp>
        <p:nvSpPr>
          <p:cNvPr id="3" name="Text Placeholder 2"/>
          <p:cNvSpPr>
            <a:spLocks noGrp="1"/>
          </p:cNvSpPr>
          <p:nvPr>
            <p:ph type="body" idx="1"/>
          </p:nvPr>
        </p:nvSpPr>
        <p:spPr>
          <a:xfrm>
            <a:off x="2209800" y="3962400"/>
            <a:ext cx="6172200" cy="1371600"/>
          </a:xfrm>
        </p:spPr>
        <p:txBody>
          <a:bodyPr>
            <a:normAutofit/>
          </a:bodyPr>
          <a:lstStyle/>
          <a:p>
            <a:r>
              <a:rPr lang="en-US" sz="2800" dirty="0"/>
              <a:t>Inventories’ cost are traditionally categorized into four basic types: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u="sng" dirty="0"/>
              <a:t>Purchase cost:</a:t>
            </a:r>
          </a:p>
        </p:txBody>
      </p:sp>
      <p:sp>
        <p:nvSpPr>
          <p:cNvPr id="3" name="TextBox 2"/>
          <p:cNvSpPr txBox="1"/>
          <p:nvPr/>
        </p:nvSpPr>
        <p:spPr>
          <a:xfrm>
            <a:off x="381000" y="1371600"/>
            <a:ext cx="7010400" cy="1754326"/>
          </a:xfrm>
          <a:prstGeom prst="rect">
            <a:avLst/>
          </a:prstGeom>
          <a:noFill/>
        </p:spPr>
        <p:txBody>
          <a:bodyPr wrap="square" rtlCol="0">
            <a:spAutoFit/>
          </a:bodyPr>
          <a:lstStyle/>
          <a:p>
            <a:r>
              <a:rPr lang="en-US" dirty="0"/>
              <a:t>For items that are purchased from outside the firms, this is usually the unit price that the firm pays to its vendor. As an item moves through the logistics system of the firms, it purchase cost in the inventory analysis should reflect its </a:t>
            </a:r>
            <a:r>
              <a:rPr lang="en-US" b="1" i="1" dirty="0"/>
              <a:t>fully landed cost, </a:t>
            </a:r>
            <a:r>
              <a:rPr lang="en-US" dirty="0"/>
              <a:t>by which is meant the cost to acquire and moves the item to that point in the system.</a:t>
            </a:r>
            <a:endParaRPr lang="en-US" b="1" i="1" dirty="0"/>
          </a:p>
        </p:txBody>
      </p:sp>
      <p:sp>
        <p:nvSpPr>
          <p:cNvPr id="4" name="Title 1"/>
          <p:cNvSpPr txBox="1">
            <a:spLocks/>
          </p:cNvSpPr>
          <p:nvPr/>
        </p:nvSpPr>
        <p:spPr>
          <a:xfrm>
            <a:off x="381000" y="28194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u="sng" cap="small" dirty="0">
                <a:solidFill>
                  <a:schemeClr val="tx2"/>
                </a:solidFill>
                <a:latin typeface="+mj-lt"/>
                <a:ea typeface="+mj-ea"/>
                <a:cs typeface="+mj-cs"/>
              </a:rPr>
              <a:t>Ordering</a:t>
            </a:r>
            <a:r>
              <a:rPr kumimoji="0" lang="en-US" sz="3000" b="0" i="0" u="sng" strike="noStrike" kern="1200" cap="small" spc="0" normalizeH="0" baseline="0" noProof="0" dirty="0">
                <a:ln>
                  <a:noFill/>
                </a:ln>
                <a:solidFill>
                  <a:schemeClr val="tx2"/>
                </a:solidFill>
                <a:effectLst/>
                <a:uLnTx/>
                <a:uFillTx/>
                <a:latin typeface="+mj-lt"/>
                <a:ea typeface="+mj-ea"/>
                <a:cs typeface="+mj-cs"/>
              </a:rPr>
              <a:t> cost:</a:t>
            </a:r>
          </a:p>
        </p:txBody>
      </p:sp>
      <p:sp>
        <p:nvSpPr>
          <p:cNvPr id="5" name="TextBox 4"/>
          <p:cNvSpPr txBox="1"/>
          <p:nvPr/>
        </p:nvSpPr>
        <p:spPr>
          <a:xfrm>
            <a:off x="685800" y="4267200"/>
            <a:ext cx="7239000" cy="381000"/>
          </a:xfrm>
          <a:prstGeom prst="rect">
            <a:avLst/>
          </a:prstGeom>
          <a:noFill/>
        </p:spPr>
        <p:txBody>
          <a:bodyPr wrap="square" rtlCol="0">
            <a:spAutoFit/>
          </a:bodyPr>
          <a:lstStyle/>
          <a:p>
            <a:endParaRPr lang="en-US" dirty="0"/>
          </a:p>
        </p:txBody>
      </p:sp>
      <p:sp>
        <p:nvSpPr>
          <p:cNvPr id="6" name="TextBox 5"/>
          <p:cNvSpPr txBox="1"/>
          <p:nvPr/>
        </p:nvSpPr>
        <p:spPr>
          <a:xfrm>
            <a:off x="304800" y="4343400"/>
            <a:ext cx="7772400" cy="2031325"/>
          </a:xfrm>
          <a:prstGeom prst="rect">
            <a:avLst/>
          </a:prstGeom>
          <a:noFill/>
        </p:spPr>
        <p:txBody>
          <a:bodyPr wrap="square" rtlCol="0">
            <a:spAutoFit/>
          </a:bodyPr>
          <a:lstStyle/>
          <a:p>
            <a:r>
              <a:rPr lang="en-US" dirty="0"/>
              <a:t>In addition to the per unit purchase cost, there is usually an additional cost which is incurred whenever we order, reorder or replenish the inventory. If we produce items internally then there will be an organization set up cost. This happens because we have to shut down the manufacturing line and change over, reconfigure the line to make a specific item. </a:t>
            </a:r>
          </a:p>
          <a:p>
            <a:r>
              <a:rPr lang="en-US" dirty="0"/>
              <a:t>This is the cost involved with processing the order, involving paying the bill, auditing, and so forth.  </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1524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a:ln>
                  <a:noFill/>
                </a:ln>
                <a:solidFill>
                  <a:schemeClr val="tx2"/>
                </a:solidFill>
                <a:effectLst/>
                <a:uLnTx/>
                <a:uFillTx/>
                <a:latin typeface="+mj-lt"/>
                <a:ea typeface="+mj-ea"/>
                <a:cs typeface="+mj-cs"/>
              </a:rPr>
              <a:t>Holding cost:</a:t>
            </a:r>
          </a:p>
        </p:txBody>
      </p:sp>
      <p:sp>
        <p:nvSpPr>
          <p:cNvPr id="3" name="Title 1"/>
          <p:cNvSpPr txBox="1">
            <a:spLocks/>
          </p:cNvSpPr>
          <p:nvPr/>
        </p:nvSpPr>
        <p:spPr>
          <a:xfrm>
            <a:off x="457200" y="36576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u="sng" cap="small" dirty="0">
                <a:solidFill>
                  <a:schemeClr val="tx2"/>
                </a:solidFill>
                <a:latin typeface="+mj-lt"/>
                <a:ea typeface="+mj-ea"/>
                <a:cs typeface="+mj-cs"/>
              </a:rPr>
              <a:t>Shortage </a:t>
            </a:r>
            <a:r>
              <a:rPr kumimoji="0" lang="en-US" sz="3000" b="0" i="0" u="sng" strike="noStrike" kern="1200" cap="small" spc="0" normalizeH="0" baseline="0" noProof="0" dirty="0">
                <a:ln>
                  <a:noFill/>
                </a:ln>
                <a:solidFill>
                  <a:schemeClr val="tx2"/>
                </a:solidFill>
                <a:effectLst/>
                <a:uLnTx/>
                <a:uFillTx/>
                <a:latin typeface="+mj-lt"/>
                <a:ea typeface="+mj-ea"/>
                <a:cs typeface="+mj-cs"/>
              </a:rPr>
              <a:t>cost:</a:t>
            </a:r>
          </a:p>
        </p:txBody>
      </p:sp>
      <p:sp>
        <p:nvSpPr>
          <p:cNvPr id="4" name="TextBox 3"/>
          <p:cNvSpPr txBox="1"/>
          <p:nvPr/>
        </p:nvSpPr>
        <p:spPr>
          <a:xfrm>
            <a:off x="609600" y="1219200"/>
            <a:ext cx="8001000" cy="2862322"/>
          </a:xfrm>
          <a:prstGeom prst="rect">
            <a:avLst/>
          </a:prstGeom>
          <a:noFill/>
        </p:spPr>
        <p:txBody>
          <a:bodyPr wrap="square" rtlCol="0">
            <a:spAutoFit/>
          </a:bodyPr>
          <a:lstStyle/>
          <a:p>
            <a:r>
              <a:rPr lang="en-US" dirty="0"/>
              <a:t>The cost that accrue due to the actual holding of the inventory over a time period. Many different kinds of cost can be considered as holding cost. The key characteristics of holding cost varies with the amount of inventory being held and the time that the inventory is held. The holding cost can further be classified as follows:</a:t>
            </a:r>
          </a:p>
          <a:p>
            <a:r>
              <a:rPr lang="en-US" dirty="0"/>
              <a:t> </a:t>
            </a:r>
          </a:p>
          <a:p>
            <a:pPr>
              <a:buFont typeface="Arial" pitchFamily="34" charset="0"/>
              <a:buChar char="•"/>
            </a:pPr>
            <a:r>
              <a:rPr lang="en-US" dirty="0"/>
              <a:t> Storage cost</a:t>
            </a:r>
          </a:p>
          <a:p>
            <a:pPr>
              <a:buFont typeface="Arial" pitchFamily="34" charset="0"/>
              <a:buChar char="•"/>
            </a:pPr>
            <a:r>
              <a:rPr lang="en-US" dirty="0"/>
              <a:t> Service cost</a:t>
            </a:r>
          </a:p>
          <a:p>
            <a:pPr>
              <a:buFont typeface="Arial" pitchFamily="34" charset="0"/>
              <a:buChar char="•"/>
            </a:pPr>
            <a:r>
              <a:rPr lang="en-US" dirty="0"/>
              <a:t> Risk cost </a:t>
            </a:r>
          </a:p>
          <a:p>
            <a:pPr>
              <a:buFont typeface="Arial" pitchFamily="34" charset="0"/>
              <a:buChar char="•"/>
            </a:pPr>
            <a:r>
              <a:rPr lang="en-US" dirty="0"/>
              <a:t>Capital cost.</a:t>
            </a:r>
          </a:p>
        </p:txBody>
      </p:sp>
      <p:sp>
        <p:nvSpPr>
          <p:cNvPr id="5" name="TextBox 4"/>
          <p:cNvSpPr txBox="1"/>
          <p:nvPr/>
        </p:nvSpPr>
        <p:spPr>
          <a:xfrm>
            <a:off x="457200" y="5181600"/>
            <a:ext cx="7848600" cy="1477328"/>
          </a:xfrm>
          <a:prstGeom prst="rect">
            <a:avLst/>
          </a:prstGeom>
          <a:noFill/>
        </p:spPr>
        <p:txBody>
          <a:bodyPr wrap="square" rtlCol="0">
            <a:spAutoFit/>
          </a:bodyPr>
          <a:lstStyle/>
          <a:p>
            <a:r>
              <a:rPr lang="en-US" dirty="0"/>
              <a:t>When a demand arises which cannot be satisfied from available inventory an inventory shortage occurs. Purchase, ordering and holding cost can be thought of as the cost of having inventories, while shortage cost result for not having inventory, or for not having enough inventory at the right place at the right time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Four specific case where shortage cost may exist are:</a:t>
            </a:r>
          </a:p>
        </p:txBody>
      </p:sp>
      <p:sp>
        <p:nvSpPr>
          <p:cNvPr id="4" name="TextBox 3"/>
          <p:cNvSpPr txBox="1"/>
          <p:nvPr/>
        </p:nvSpPr>
        <p:spPr>
          <a:xfrm>
            <a:off x="914400" y="2514600"/>
            <a:ext cx="6705600" cy="2677656"/>
          </a:xfrm>
          <a:prstGeom prst="rect">
            <a:avLst/>
          </a:prstGeom>
          <a:noFill/>
        </p:spPr>
        <p:txBody>
          <a:bodyPr wrap="square" rtlCol="0">
            <a:spAutoFit/>
          </a:bodyPr>
          <a:lstStyle/>
          <a:p>
            <a:pPr>
              <a:buFont typeface="Wingdings" pitchFamily="2" charset="2"/>
              <a:buChar char="Ø"/>
            </a:pPr>
            <a:r>
              <a:rPr lang="en-US" sz="2400" dirty="0"/>
              <a:t> Back orders</a:t>
            </a:r>
          </a:p>
          <a:p>
            <a:pPr>
              <a:buFont typeface="Wingdings" pitchFamily="2" charset="2"/>
              <a:buChar char="Ø"/>
            </a:pPr>
            <a:endParaRPr lang="en-US" sz="2400" dirty="0"/>
          </a:p>
          <a:p>
            <a:pPr>
              <a:buFont typeface="Wingdings" pitchFamily="2" charset="2"/>
              <a:buChar char="Ø"/>
            </a:pPr>
            <a:r>
              <a:rPr lang="en-US" sz="2400" dirty="0"/>
              <a:t> Lost sales</a:t>
            </a:r>
          </a:p>
          <a:p>
            <a:pPr>
              <a:buFont typeface="Wingdings" pitchFamily="2" charset="2"/>
              <a:buChar char="Ø"/>
            </a:pPr>
            <a:endParaRPr lang="en-US" sz="2400" dirty="0"/>
          </a:p>
          <a:p>
            <a:pPr>
              <a:buFont typeface="Wingdings" pitchFamily="2" charset="2"/>
              <a:buChar char="Ø"/>
            </a:pPr>
            <a:r>
              <a:rPr lang="en-US" sz="2400" dirty="0"/>
              <a:t> Lost customer cost</a:t>
            </a:r>
          </a:p>
          <a:p>
            <a:pPr>
              <a:buFont typeface="Wingdings" pitchFamily="2" charset="2"/>
              <a:buChar char="Ø"/>
            </a:pPr>
            <a:endParaRPr lang="en-US" sz="2400" dirty="0"/>
          </a:p>
          <a:p>
            <a:pPr>
              <a:buFont typeface="Wingdings" pitchFamily="2" charset="2"/>
              <a:buChar char="Ø"/>
            </a:pPr>
            <a:r>
              <a:rPr lang="en-US" sz="2400" dirty="0"/>
              <a:t> Disruption cost</a:t>
            </a:r>
          </a:p>
        </p:txBody>
      </p:sp>
      <p:pic>
        <p:nvPicPr>
          <p:cNvPr id="5" name="Picture 4" descr="purchasing-300x300.jpg"/>
          <p:cNvPicPr>
            <a:picLocks noChangeAspect="1"/>
          </p:cNvPicPr>
          <p:nvPr/>
        </p:nvPicPr>
        <p:blipFill>
          <a:blip r:embed="rId2" cstate="print"/>
          <a:stretch>
            <a:fillRect/>
          </a:stretch>
        </p:blipFill>
        <p:spPr>
          <a:xfrm>
            <a:off x="4114800" y="1066800"/>
            <a:ext cx="4648200" cy="464820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1000"/>
            <a:ext cx="6172200" cy="2053590"/>
          </a:xfrm>
        </p:spPr>
        <p:txBody>
          <a:bodyPr>
            <a:normAutofit/>
          </a:bodyPr>
          <a:lstStyle/>
          <a:p>
            <a:r>
              <a:rPr lang="en-US" sz="3600" dirty="0"/>
              <a:t>Inventory control:</a:t>
            </a:r>
          </a:p>
        </p:txBody>
      </p:sp>
      <p:sp>
        <p:nvSpPr>
          <p:cNvPr id="3" name="Text Placeholder 2"/>
          <p:cNvSpPr>
            <a:spLocks noGrp="1"/>
          </p:cNvSpPr>
          <p:nvPr>
            <p:ph type="body" idx="1"/>
          </p:nvPr>
        </p:nvSpPr>
        <p:spPr>
          <a:xfrm>
            <a:off x="2286000" y="3505200"/>
            <a:ext cx="6172200" cy="1371600"/>
          </a:xfrm>
        </p:spPr>
        <p:txBody>
          <a:bodyPr>
            <a:noAutofit/>
          </a:bodyPr>
          <a:lstStyle/>
          <a:p>
            <a:r>
              <a:rPr lang="en-US" sz="2000" dirty="0"/>
              <a:t>Inventory control is the means by which materials of the correct quality and in correct quantity are made available as and when required with due regard to economic in storage and ordering cost. Hear the desired level of inventory can neither be high or low because high level inventory will lead to increase in carrying cost while low level of inventory  will lead to increase in ordering cost</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1143000"/>
          </a:xfrm>
        </p:spPr>
        <p:txBody>
          <a:bodyPr/>
          <a:lstStyle/>
          <a:p>
            <a:r>
              <a:rPr lang="en-US" u="sng" dirty="0"/>
              <a:t>The activities of inventory control normally include the following:</a:t>
            </a:r>
          </a:p>
        </p:txBody>
      </p:sp>
      <p:sp>
        <p:nvSpPr>
          <p:cNvPr id="3" name="TextBox 2"/>
          <p:cNvSpPr txBox="1"/>
          <p:nvPr/>
        </p:nvSpPr>
        <p:spPr>
          <a:xfrm>
            <a:off x="381000" y="3048000"/>
            <a:ext cx="7239000" cy="2862322"/>
          </a:xfrm>
          <a:prstGeom prst="rect">
            <a:avLst/>
          </a:prstGeom>
          <a:noFill/>
        </p:spPr>
        <p:txBody>
          <a:bodyPr wrap="square" rtlCol="0">
            <a:spAutoFit/>
          </a:bodyPr>
          <a:lstStyle/>
          <a:p>
            <a:pPr>
              <a:buFont typeface="Arial" pitchFamily="34" charset="0"/>
              <a:buChar char="•"/>
            </a:pPr>
            <a:r>
              <a:rPr lang="en-US" sz="2000" dirty="0"/>
              <a:t> Determination of the limits of the inventories to be held.</a:t>
            </a:r>
          </a:p>
          <a:p>
            <a:pPr>
              <a:buFont typeface="Arial" pitchFamily="34" charset="0"/>
              <a:buChar char="•"/>
            </a:pPr>
            <a:endParaRPr lang="en-US" sz="2000" dirty="0"/>
          </a:p>
          <a:p>
            <a:pPr>
              <a:buFont typeface="Arial" pitchFamily="34" charset="0"/>
              <a:buChar char="•"/>
            </a:pPr>
            <a:r>
              <a:rPr lang="en-US" sz="2000" dirty="0"/>
              <a:t> Determination of inventory policies.</a:t>
            </a:r>
          </a:p>
          <a:p>
            <a:pPr>
              <a:buFont typeface="Arial" pitchFamily="34" charset="0"/>
              <a:buChar char="•"/>
            </a:pPr>
            <a:endParaRPr lang="en-US" sz="2000" dirty="0"/>
          </a:p>
          <a:p>
            <a:pPr>
              <a:buFont typeface="Arial" pitchFamily="34" charset="0"/>
              <a:buChar char="•"/>
            </a:pPr>
            <a:r>
              <a:rPr lang="en-US" sz="2000" dirty="0"/>
              <a:t> Selling out of investments pattern and its regulations as per individual and collective requirements.</a:t>
            </a:r>
          </a:p>
          <a:p>
            <a:pPr>
              <a:buFont typeface="Arial" pitchFamily="34" charset="0"/>
              <a:buChar char="•"/>
            </a:pPr>
            <a:endParaRPr lang="en-US" sz="2000" dirty="0"/>
          </a:p>
          <a:p>
            <a:pPr>
              <a:buFont typeface="Arial" pitchFamily="34" charset="0"/>
              <a:buChar char="•"/>
            </a:pPr>
            <a:r>
              <a:rPr lang="en-US" sz="2000" dirty="0"/>
              <a:t> Follow up to examine the work of inventory policy and effect change as and when needed. </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7467600" cy="1143000"/>
          </a:xfrm>
        </p:spPr>
        <p:txBody>
          <a:bodyPr/>
          <a:lstStyle/>
          <a:p>
            <a:r>
              <a:rPr lang="en-US" sz="3200" u="sng" dirty="0"/>
              <a:t>Scope of inventory control:</a:t>
            </a:r>
          </a:p>
        </p:txBody>
      </p:sp>
      <p:sp>
        <p:nvSpPr>
          <p:cNvPr id="3" name="Rectangle 2"/>
          <p:cNvSpPr/>
          <p:nvPr/>
        </p:nvSpPr>
        <p:spPr>
          <a:xfrm>
            <a:off x="1676400" y="2133600"/>
            <a:ext cx="594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 name="Straight Arrow Connector 4"/>
          <p:cNvCxnSpPr>
            <a:stCxn id="3" idx="2"/>
          </p:cNvCxnSpPr>
          <p:nvPr/>
        </p:nvCxnSpPr>
        <p:spPr>
          <a:xfrm rot="5400000">
            <a:off x="4343400" y="2971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4400" y="3276600"/>
            <a:ext cx="716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09800" y="2209800"/>
            <a:ext cx="5562600" cy="400110"/>
          </a:xfrm>
          <a:prstGeom prst="rect">
            <a:avLst/>
          </a:prstGeom>
          <a:noFill/>
        </p:spPr>
        <p:txBody>
          <a:bodyPr wrap="square" rtlCol="0">
            <a:spAutoFit/>
          </a:bodyPr>
          <a:lstStyle/>
          <a:p>
            <a:r>
              <a:rPr lang="en-US" sz="2000" dirty="0"/>
              <a:t>SCOPE OF INVENTORY CONTROL</a:t>
            </a:r>
          </a:p>
        </p:txBody>
      </p:sp>
      <p:cxnSp>
        <p:nvCxnSpPr>
          <p:cNvPr id="11" name="Straight Arrow Connector 10"/>
          <p:cNvCxnSpPr/>
          <p:nvPr/>
        </p:nvCxnSpPr>
        <p:spPr>
          <a:xfrm rot="5400000">
            <a:off x="6865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486694" y="40759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2491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5821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82294" y="40759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544594" y="3809206"/>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3886200"/>
            <a:ext cx="1676400" cy="923330"/>
          </a:xfrm>
          <a:prstGeom prst="rect">
            <a:avLst/>
          </a:prstGeom>
          <a:noFill/>
        </p:spPr>
        <p:txBody>
          <a:bodyPr wrap="square" rtlCol="0">
            <a:spAutoFit/>
          </a:bodyPr>
          <a:lstStyle/>
          <a:p>
            <a:r>
              <a:rPr lang="en-US" dirty="0"/>
              <a:t>Determination of inventory policies.</a:t>
            </a:r>
          </a:p>
        </p:txBody>
      </p:sp>
      <p:sp>
        <p:nvSpPr>
          <p:cNvPr id="18" name="TextBox 17"/>
          <p:cNvSpPr txBox="1"/>
          <p:nvPr/>
        </p:nvSpPr>
        <p:spPr>
          <a:xfrm>
            <a:off x="1600200" y="4800600"/>
            <a:ext cx="1447800" cy="923330"/>
          </a:xfrm>
          <a:prstGeom prst="rect">
            <a:avLst/>
          </a:prstGeom>
          <a:noFill/>
        </p:spPr>
        <p:txBody>
          <a:bodyPr wrap="square" rtlCol="0">
            <a:spAutoFit/>
          </a:bodyPr>
          <a:lstStyle/>
          <a:p>
            <a:r>
              <a:rPr lang="en-US" dirty="0"/>
              <a:t>Determining various stock levels</a:t>
            </a:r>
          </a:p>
        </p:txBody>
      </p:sp>
      <p:sp>
        <p:nvSpPr>
          <p:cNvPr id="20" name="TextBox 19"/>
          <p:cNvSpPr txBox="1"/>
          <p:nvPr/>
        </p:nvSpPr>
        <p:spPr>
          <a:xfrm>
            <a:off x="2743200" y="3810000"/>
            <a:ext cx="2286000" cy="646331"/>
          </a:xfrm>
          <a:prstGeom prst="rect">
            <a:avLst/>
          </a:prstGeom>
          <a:noFill/>
        </p:spPr>
        <p:txBody>
          <a:bodyPr wrap="square" rtlCol="0">
            <a:spAutoFit/>
          </a:bodyPr>
          <a:lstStyle/>
          <a:p>
            <a:r>
              <a:rPr lang="en-US" dirty="0"/>
              <a:t>Determining economic order size</a:t>
            </a:r>
          </a:p>
        </p:txBody>
      </p:sp>
      <p:sp>
        <p:nvSpPr>
          <p:cNvPr id="22" name="TextBox 21"/>
          <p:cNvSpPr txBox="1"/>
          <p:nvPr/>
        </p:nvSpPr>
        <p:spPr>
          <a:xfrm>
            <a:off x="4495800" y="5029200"/>
            <a:ext cx="1752600" cy="646331"/>
          </a:xfrm>
          <a:prstGeom prst="rect">
            <a:avLst/>
          </a:prstGeom>
          <a:noFill/>
        </p:spPr>
        <p:txBody>
          <a:bodyPr wrap="square" rtlCol="0">
            <a:spAutoFit/>
          </a:bodyPr>
          <a:lstStyle/>
          <a:p>
            <a:r>
              <a:rPr lang="en-US" dirty="0"/>
              <a:t>Safety or buffer stock</a:t>
            </a:r>
          </a:p>
        </p:txBody>
      </p:sp>
      <p:sp>
        <p:nvSpPr>
          <p:cNvPr id="23" name="TextBox 22"/>
          <p:cNvSpPr txBox="1"/>
          <p:nvPr/>
        </p:nvSpPr>
        <p:spPr>
          <a:xfrm>
            <a:off x="5715000" y="3810000"/>
            <a:ext cx="1828800" cy="646331"/>
          </a:xfrm>
          <a:prstGeom prst="rect">
            <a:avLst/>
          </a:prstGeom>
          <a:noFill/>
        </p:spPr>
        <p:txBody>
          <a:bodyPr wrap="square" rtlCol="0">
            <a:spAutoFit/>
          </a:bodyPr>
          <a:lstStyle/>
          <a:p>
            <a:r>
              <a:rPr lang="en-US" dirty="0"/>
              <a:t>Determining lead time</a:t>
            </a:r>
          </a:p>
        </p:txBody>
      </p:sp>
      <p:sp>
        <p:nvSpPr>
          <p:cNvPr id="28" name="TextBox 27"/>
          <p:cNvSpPr txBox="1"/>
          <p:nvPr/>
        </p:nvSpPr>
        <p:spPr>
          <a:xfrm>
            <a:off x="7391400" y="4343400"/>
            <a:ext cx="1447800" cy="1200329"/>
          </a:xfrm>
          <a:prstGeom prst="rect">
            <a:avLst/>
          </a:prstGeom>
          <a:noFill/>
        </p:spPr>
        <p:txBody>
          <a:bodyPr wrap="square" rtlCol="0">
            <a:spAutoFit/>
          </a:bodyPr>
          <a:lstStyle/>
          <a:p>
            <a:r>
              <a:rPr lang="en-US" dirty="0"/>
              <a:t>Examining the work of inventory policy</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Objectives of inventory control:</a:t>
            </a:r>
          </a:p>
        </p:txBody>
      </p:sp>
      <p:sp>
        <p:nvSpPr>
          <p:cNvPr id="3" name="TextBox 2"/>
          <p:cNvSpPr txBox="1"/>
          <p:nvPr/>
        </p:nvSpPr>
        <p:spPr>
          <a:xfrm>
            <a:off x="457200" y="1752600"/>
            <a:ext cx="8077200" cy="4801314"/>
          </a:xfrm>
          <a:prstGeom prst="rect">
            <a:avLst/>
          </a:prstGeom>
          <a:noFill/>
        </p:spPr>
        <p:txBody>
          <a:bodyPr wrap="square" rtlCol="0">
            <a:spAutoFit/>
          </a:bodyPr>
          <a:lstStyle/>
          <a:p>
            <a:pPr>
              <a:buFont typeface="Arial" pitchFamily="34" charset="0"/>
              <a:buChar char="•"/>
            </a:pPr>
            <a:r>
              <a:rPr lang="en-US" dirty="0"/>
              <a:t> To ensure smooth flow of stock.</a:t>
            </a:r>
          </a:p>
          <a:p>
            <a:pPr>
              <a:buFont typeface="Arial" pitchFamily="34" charset="0"/>
              <a:buChar char="•"/>
            </a:pPr>
            <a:endParaRPr lang="en-US" dirty="0"/>
          </a:p>
          <a:p>
            <a:pPr>
              <a:buFont typeface="Arial" pitchFamily="34" charset="0"/>
              <a:buChar char="•"/>
            </a:pPr>
            <a:r>
              <a:rPr lang="en-US" dirty="0"/>
              <a:t> To provide for required quality of materials.</a:t>
            </a:r>
          </a:p>
          <a:p>
            <a:pPr>
              <a:buFont typeface="Arial" pitchFamily="34" charset="0"/>
              <a:buChar char="•"/>
            </a:pPr>
            <a:endParaRPr lang="en-US" dirty="0"/>
          </a:p>
          <a:p>
            <a:pPr>
              <a:buFont typeface="Arial" pitchFamily="34" charset="0"/>
              <a:buChar char="•"/>
            </a:pPr>
            <a:r>
              <a:rPr lang="en-US" dirty="0"/>
              <a:t>To control investments in stock.</a:t>
            </a:r>
          </a:p>
          <a:p>
            <a:pPr>
              <a:buFont typeface="Arial" pitchFamily="34" charset="0"/>
              <a:buChar char="•"/>
            </a:pPr>
            <a:endParaRPr lang="en-US" dirty="0"/>
          </a:p>
          <a:p>
            <a:pPr>
              <a:buFont typeface="Arial" pitchFamily="34" charset="0"/>
              <a:buChar char="•"/>
            </a:pPr>
            <a:r>
              <a:rPr lang="en-US" dirty="0"/>
              <a:t> Protection against fluctuating demand.</a:t>
            </a:r>
          </a:p>
          <a:p>
            <a:pPr>
              <a:buFont typeface="Arial" pitchFamily="34" charset="0"/>
              <a:buChar char="•"/>
            </a:pPr>
            <a:endParaRPr lang="en-US" dirty="0"/>
          </a:p>
          <a:p>
            <a:pPr>
              <a:buFont typeface="Arial" pitchFamily="34" charset="0"/>
              <a:buChar char="•"/>
            </a:pPr>
            <a:r>
              <a:rPr lang="en-US" dirty="0"/>
              <a:t> Protection against fluctuations in output.</a:t>
            </a:r>
          </a:p>
          <a:p>
            <a:pPr>
              <a:buFont typeface="Arial" pitchFamily="34" charset="0"/>
              <a:buChar char="•"/>
            </a:pPr>
            <a:endParaRPr lang="en-US" dirty="0"/>
          </a:p>
          <a:p>
            <a:pPr>
              <a:buFont typeface="Arial" pitchFamily="34" charset="0"/>
              <a:buChar char="•"/>
            </a:pPr>
            <a:r>
              <a:rPr lang="en-US" dirty="0"/>
              <a:t> Minimization of risk and uncertainty.</a:t>
            </a:r>
          </a:p>
          <a:p>
            <a:pPr>
              <a:buFont typeface="Arial" pitchFamily="34" charset="0"/>
              <a:buChar char="•"/>
            </a:pPr>
            <a:endParaRPr lang="en-US" dirty="0"/>
          </a:p>
          <a:p>
            <a:pPr>
              <a:buFont typeface="Arial" pitchFamily="34" charset="0"/>
              <a:buChar char="•"/>
            </a:pPr>
            <a:r>
              <a:rPr lang="en-US" dirty="0"/>
              <a:t> Risk of obsolescence.</a:t>
            </a:r>
          </a:p>
          <a:p>
            <a:pPr>
              <a:buFont typeface="Arial" pitchFamily="34" charset="0"/>
              <a:buChar char="•"/>
            </a:pPr>
            <a:endParaRPr lang="en-US" dirty="0"/>
          </a:p>
          <a:p>
            <a:pPr>
              <a:buFont typeface="Arial" pitchFamily="34" charset="0"/>
              <a:buChar char="•"/>
            </a:pPr>
            <a:r>
              <a:rPr lang="en-US" dirty="0"/>
              <a:t>Minimization of material cost.</a:t>
            </a:r>
          </a:p>
          <a:p>
            <a:pPr>
              <a:buFont typeface="Arial" pitchFamily="34" charset="0"/>
              <a:buChar char="•"/>
            </a:pPr>
            <a:endParaRPr lang="en-US" dirty="0"/>
          </a:p>
          <a:p>
            <a:pPr>
              <a:buFont typeface="Arial" pitchFamily="34" charset="0"/>
              <a:buChar char="•"/>
            </a:pP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sz="quarter" idx="1"/>
          </p:nvPr>
        </p:nvSpPr>
        <p:spPr/>
        <p:txBody>
          <a:bodyPr/>
          <a:lstStyle/>
          <a:p>
            <a:r>
              <a:rPr lang="en-US" b="1" u="sng" dirty="0">
                <a:hlinkClick r:id="rId2"/>
              </a:rPr>
              <a:t>www.google.com</a:t>
            </a:r>
            <a:r>
              <a:rPr lang="en-US" b="1" u="sng" dirty="0"/>
              <a:t> </a:t>
            </a:r>
            <a:endParaRPr lang="en-US" dirty="0"/>
          </a:p>
          <a:p>
            <a:r>
              <a:rPr lang="en-US" b="1" u="sng" dirty="0">
                <a:hlinkClick r:id="rId3"/>
              </a:rPr>
              <a:t>www.wikipedia.com</a:t>
            </a:r>
            <a:r>
              <a:rPr lang="en-US" b="1" u="sng" dirty="0"/>
              <a:t> </a:t>
            </a:r>
            <a:endParaRPr lang="en-US" dirty="0"/>
          </a:p>
          <a:p>
            <a:r>
              <a:rPr lang="en-US" b="1" u="sng" dirty="0">
                <a:hlinkClick r:id="rId4"/>
              </a:rPr>
              <a:t>www.studymafia.org</a:t>
            </a:r>
            <a:r>
              <a:rPr lang="en-US" b="1" u="sng" dirty="0"/>
              <a:t> </a:t>
            </a:r>
            <a:endParaRPr lang="en-US" dirty="0"/>
          </a:p>
          <a:p>
            <a:r>
              <a:rPr lang="en-US" b="1" u="sng" dirty="0">
                <a:hlinkClick r:id="rId5"/>
              </a:rPr>
              <a:t>www.pptplanet.com</a:t>
            </a:r>
            <a:endParaRPr lang="en-US" dirty="0"/>
          </a:p>
          <a:p>
            <a:pPr>
              <a:buNone/>
            </a:pP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5786" y="2786058"/>
            <a:ext cx="7756263" cy="1054250"/>
          </a:xfrm>
        </p:spPr>
        <p:txBody>
          <a:bodyPr>
            <a:normAutofit fontScale="90000"/>
          </a:bodyPr>
          <a:lstStyle/>
          <a:p>
            <a:r>
              <a:rPr lang="en-US" sz="7200" dirty="0"/>
              <a:t>Thanks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CONTENT</a:t>
            </a:r>
          </a:p>
        </p:txBody>
      </p:sp>
      <p:sp>
        <p:nvSpPr>
          <p:cNvPr id="3" name="Content Placeholder 2"/>
          <p:cNvSpPr>
            <a:spLocks noGrp="1"/>
          </p:cNvSpPr>
          <p:nvPr>
            <p:ph sz="quarter" idx="1"/>
          </p:nvPr>
        </p:nvSpPr>
        <p:spPr/>
        <p:txBody>
          <a:bodyPr/>
          <a:lstStyle/>
          <a:p>
            <a:r>
              <a:rPr lang="en-US" dirty="0"/>
              <a:t>Introduction</a:t>
            </a:r>
          </a:p>
          <a:p>
            <a:r>
              <a:rPr lang="en-US" dirty="0"/>
              <a:t>Forms of Demand</a:t>
            </a:r>
          </a:p>
          <a:p>
            <a:r>
              <a:rPr lang="en-US" dirty="0"/>
              <a:t>Forms of Inventories</a:t>
            </a:r>
          </a:p>
          <a:p>
            <a:r>
              <a:rPr lang="en-US" dirty="0"/>
              <a:t>Classification of Inventories Cost </a:t>
            </a:r>
          </a:p>
          <a:p>
            <a:r>
              <a:rPr lang="en-US" dirty="0"/>
              <a:t>Inventory Control </a:t>
            </a:r>
          </a:p>
          <a:p>
            <a:r>
              <a:rPr lang="en-US" dirty="0"/>
              <a:t>Objectives of Inventory Control</a:t>
            </a:r>
          </a:p>
          <a:p>
            <a:r>
              <a:rPr lang="en-US" dirty="0"/>
              <a:t>References </a:t>
            </a:r>
            <a:br>
              <a:rPr lang="en-US" dirty="0"/>
            </a:b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INTRODUCTION</a:t>
            </a:r>
          </a:p>
        </p:txBody>
      </p:sp>
      <p:sp>
        <p:nvSpPr>
          <p:cNvPr id="3" name="TextBox 2"/>
          <p:cNvSpPr txBox="1"/>
          <p:nvPr/>
        </p:nvSpPr>
        <p:spPr>
          <a:xfrm>
            <a:off x="457200" y="2133600"/>
            <a:ext cx="8077200" cy="4154984"/>
          </a:xfrm>
          <a:prstGeom prst="rect">
            <a:avLst/>
          </a:prstGeom>
          <a:noFill/>
        </p:spPr>
        <p:txBody>
          <a:bodyPr wrap="square" rtlCol="0">
            <a:spAutoFit/>
          </a:bodyPr>
          <a:lstStyle/>
          <a:p>
            <a:r>
              <a:rPr lang="en-US" sz="2400" dirty="0"/>
              <a:t>Inventory is material that the firm obtains in advance of need, holds until it is needed, and then used, consumes, incorporates into a product, sells, or otherwise disposes it of. A business inventory is temporary in nature.</a:t>
            </a:r>
          </a:p>
          <a:p>
            <a:endParaRPr lang="en-US" sz="2400" dirty="0"/>
          </a:p>
          <a:p>
            <a:endParaRPr lang="en-US" sz="2400" dirty="0"/>
          </a:p>
          <a:p>
            <a:r>
              <a:rPr lang="en-US" sz="2400" dirty="0"/>
              <a:t>Inventories are stock of any kind like fuel and lubricants, spare parts and semi-processed materials to be stored for future use mainly in the process of production or it can be known as the ideal resource of any kind having some economic values.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a:t>Inventory valuation involves two process</a:t>
            </a:r>
          </a:p>
        </p:txBody>
      </p:sp>
      <p:sp>
        <p:nvSpPr>
          <p:cNvPr id="3" name="TextBox 2"/>
          <p:cNvSpPr txBox="1"/>
          <p:nvPr/>
        </p:nvSpPr>
        <p:spPr>
          <a:xfrm>
            <a:off x="609600" y="1905000"/>
            <a:ext cx="7696200" cy="2308324"/>
          </a:xfrm>
          <a:prstGeom prst="rect">
            <a:avLst/>
          </a:prstGeom>
          <a:noFill/>
        </p:spPr>
        <p:txBody>
          <a:bodyPr wrap="square" rtlCol="0">
            <a:spAutoFit/>
          </a:bodyPr>
          <a:lstStyle/>
          <a:p>
            <a:pPr>
              <a:buFont typeface="Wingdings" pitchFamily="2" charset="2"/>
              <a:buChar char="v"/>
            </a:pPr>
            <a:r>
              <a:rPr lang="en-US" sz="2400" dirty="0"/>
              <a:t> Determination of quality of each type of inventory        held.</a:t>
            </a:r>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r>
              <a:rPr lang="en-US" sz="2400" dirty="0"/>
              <a:t> Assignment of the values of the</a:t>
            </a:r>
          </a:p>
          <a:p>
            <a:r>
              <a:rPr lang="en-US" sz="2400" dirty="0"/>
              <a:t>units items of inventory</a:t>
            </a:r>
          </a:p>
        </p:txBody>
      </p:sp>
      <p:pic>
        <p:nvPicPr>
          <p:cNvPr id="4" name="Picture 3" descr="Green-Purchasing.jpg"/>
          <p:cNvPicPr>
            <a:picLocks noChangeAspect="1"/>
          </p:cNvPicPr>
          <p:nvPr/>
        </p:nvPicPr>
        <p:blipFill>
          <a:blip r:embed="rId2" cstate="print"/>
          <a:stretch>
            <a:fillRect/>
          </a:stretch>
        </p:blipFill>
        <p:spPr>
          <a:xfrm>
            <a:off x="5257800" y="3189992"/>
            <a:ext cx="3492357" cy="3668007"/>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dirty="0"/>
              <a:t>Two Forms of Demand</a:t>
            </a:r>
            <a:r>
              <a:rPr lang="en-US" dirty="0"/>
              <a:t/>
            </a:r>
            <a:br>
              <a:rPr lang="en-US" dirty="0"/>
            </a:br>
            <a:endParaRPr lang="en-US" dirty="0"/>
          </a:p>
        </p:txBody>
      </p:sp>
      <p:sp>
        <p:nvSpPr>
          <p:cNvPr id="3" name="Content Placeholder 2"/>
          <p:cNvSpPr>
            <a:spLocks noGrp="1"/>
          </p:cNvSpPr>
          <p:nvPr>
            <p:ph sz="quarter" idx="1"/>
          </p:nvPr>
        </p:nvSpPr>
        <p:spPr/>
        <p:txBody>
          <a:bodyPr/>
          <a:lstStyle/>
          <a:p>
            <a:pPr lvl="0"/>
            <a:r>
              <a:rPr lang="en-US" b="1" dirty="0"/>
              <a:t>Dependent</a:t>
            </a:r>
          </a:p>
          <a:p>
            <a:pPr lvl="1"/>
            <a:r>
              <a:rPr lang="en-US" dirty="0"/>
              <a:t>Demand for items used to produce final products </a:t>
            </a:r>
          </a:p>
          <a:p>
            <a:pPr lvl="1"/>
            <a:r>
              <a:rPr lang="en-US" dirty="0"/>
              <a:t>Tires stored at a Goodyear plant are an example of a dependent demand item</a:t>
            </a:r>
          </a:p>
          <a:p>
            <a:pPr lvl="0"/>
            <a:r>
              <a:rPr lang="en-US" b="1" dirty="0"/>
              <a:t>Independent</a:t>
            </a:r>
          </a:p>
          <a:p>
            <a:pPr lvl="1"/>
            <a:r>
              <a:rPr lang="en-US" dirty="0"/>
              <a:t>Demand for items used by external customers</a:t>
            </a:r>
          </a:p>
          <a:p>
            <a:pPr lvl="1"/>
            <a:r>
              <a:rPr lang="en-US" dirty="0"/>
              <a:t>Cars, appliances, computers, and houses are examples of independent demand inventory</a:t>
            </a:r>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172200" cy="2053590"/>
          </a:xfrm>
        </p:spPr>
        <p:txBody>
          <a:bodyPr>
            <a:normAutofit/>
          </a:bodyPr>
          <a:lstStyle/>
          <a:p>
            <a:r>
              <a:rPr lang="en-US" sz="4400" dirty="0"/>
              <a:t>Forms of inventories</a:t>
            </a:r>
          </a:p>
        </p:txBody>
      </p:sp>
      <p:sp>
        <p:nvSpPr>
          <p:cNvPr id="3" name="Text Placeholder 2"/>
          <p:cNvSpPr>
            <a:spLocks noGrp="1"/>
          </p:cNvSpPr>
          <p:nvPr>
            <p:ph type="body" idx="1"/>
          </p:nvPr>
        </p:nvSpPr>
        <p:spPr>
          <a:xfrm>
            <a:off x="2286000" y="3124200"/>
            <a:ext cx="6172200" cy="1371600"/>
          </a:xfrm>
        </p:spPr>
        <p:txBody>
          <a:bodyPr>
            <a:noAutofit/>
          </a:bodyPr>
          <a:lstStyle/>
          <a:p>
            <a:r>
              <a:rPr lang="en-US" sz="2400" dirty="0"/>
              <a:t>There are many types of inventory. The form of inventories depends upon the type of concern. All types of inventory do not require same treatment and therefore policy with regard to each may also differ.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7467600" cy="1143000"/>
          </a:xfrm>
        </p:spPr>
        <p:txBody>
          <a:bodyPr>
            <a:normAutofit/>
          </a:bodyPr>
          <a:lstStyle/>
          <a:p>
            <a:r>
              <a:rPr lang="en-US" sz="3600" u="sng" dirty="0"/>
              <a:t>Raw material inventories:</a:t>
            </a:r>
          </a:p>
        </p:txBody>
      </p:sp>
      <p:sp>
        <p:nvSpPr>
          <p:cNvPr id="3" name="TextBox 2"/>
          <p:cNvSpPr txBox="1"/>
          <p:nvPr/>
        </p:nvSpPr>
        <p:spPr>
          <a:xfrm>
            <a:off x="533400" y="2743200"/>
            <a:ext cx="7696200" cy="1015663"/>
          </a:xfrm>
          <a:prstGeom prst="rect">
            <a:avLst/>
          </a:prstGeom>
          <a:noFill/>
        </p:spPr>
        <p:txBody>
          <a:bodyPr wrap="square" rtlCol="0">
            <a:spAutoFit/>
          </a:bodyPr>
          <a:lstStyle/>
          <a:p>
            <a:r>
              <a:rPr lang="en-US" sz="2000" dirty="0"/>
              <a:t>There are raw materials and other supplies, parts and components, which enter into the product during the production process and generally form part of the product.</a:t>
            </a:r>
          </a:p>
        </p:txBody>
      </p:sp>
      <p:sp>
        <p:nvSpPr>
          <p:cNvPr id="4" name="Rectangle 3"/>
          <p:cNvSpPr/>
          <p:nvPr/>
        </p:nvSpPr>
        <p:spPr>
          <a:xfrm>
            <a:off x="609600" y="5105400"/>
            <a:ext cx="7391400" cy="707886"/>
          </a:xfrm>
          <a:prstGeom prst="rect">
            <a:avLst/>
          </a:prstGeom>
        </p:spPr>
        <p:txBody>
          <a:bodyPr wrap="square">
            <a:spAutoFit/>
          </a:bodyPr>
          <a:lstStyle/>
          <a:p>
            <a:r>
              <a:rPr lang="en-US" sz="2000" dirty="0"/>
              <a:t>These are semi finished, work in progress and partly finished products formed at the various stages of production.</a:t>
            </a:r>
          </a:p>
        </p:txBody>
      </p:sp>
      <p:sp>
        <p:nvSpPr>
          <p:cNvPr id="5" name="Title 1"/>
          <p:cNvSpPr txBox="1">
            <a:spLocks/>
          </p:cNvSpPr>
          <p:nvPr/>
        </p:nvSpPr>
        <p:spPr>
          <a:xfrm>
            <a:off x="457200" y="35814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u="sng" cap="small" dirty="0">
                <a:solidFill>
                  <a:schemeClr val="tx2"/>
                </a:solidFill>
                <a:latin typeface="+mj-lt"/>
                <a:ea typeface="+mj-ea"/>
                <a:cs typeface="+mj-cs"/>
              </a:rPr>
              <a:t>Work in process</a:t>
            </a:r>
            <a:r>
              <a:rPr kumimoji="0" lang="en-US" sz="3600" b="0" i="0" u="sng" strike="noStrike" kern="1200" cap="small" spc="0" normalizeH="0" baseline="0" noProof="0" dirty="0">
                <a:ln>
                  <a:noFill/>
                </a:ln>
                <a:solidFill>
                  <a:schemeClr val="tx2"/>
                </a:solidFill>
                <a:effectLst/>
                <a:uLnTx/>
                <a:uFillTx/>
                <a:latin typeface="+mj-lt"/>
                <a:ea typeface="+mj-ea"/>
                <a:cs typeface="+mj-cs"/>
              </a:rPr>
              <a:t> inventories: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7467600" cy="1143000"/>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u="sng" cap="small" dirty="0" err="1">
                <a:solidFill>
                  <a:schemeClr val="tx2"/>
                </a:solidFill>
                <a:latin typeface="+mj-lt"/>
                <a:ea typeface="+mj-ea"/>
                <a:cs typeface="+mj-cs"/>
              </a:rPr>
              <a:t>m.r.o</a:t>
            </a:r>
            <a:r>
              <a:rPr lang="en-US" sz="3600" u="sng" cap="small" dirty="0">
                <a:solidFill>
                  <a:schemeClr val="tx2"/>
                </a:solidFill>
                <a:latin typeface="+mj-lt"/>
                <a:ea typeface="+mj-ea"/>
                <a:cs typeface="+mj-cs"/>
              </a:rPr>
              <a:t> </a:t>
            </a:r>
            <a:r>
              <a:rPr kumimoji="0" lang="en-US" sz="3600" b="0" i="0" u="sng" strike="noStrike" kern="1200" cap="small" spc="0" normalizeH="0" baseline="0" noProof="0" dirty="0">
                <a:ln>
                  <a:noFill/>
                </a:ln>
                <a:solidFill>
                  <a:schemeClr val="tx2"/>
                </a:solidFill>
                <a:effectLst/>
                <a:uLnTx/>
                <a:uFillTx/>
                <a:latin typeface="+mj-lt"/>
                <a:ea typeface="+mj-ea"/>
                <a:cs typeface="+mj-cs"/>
              </a:rPr>
              <a:t>inventories/ Spare part inventories:</a:t>
            </a:r>
          </a:p>
        </p:txBody>
      </p:sp>
      <p:sp>
        <p:nvSpPr>
          <p:cNvPr id="3" name="Title 1"/>
          <p:cNvSpPr txBox="1">
            <a:spLocks/>
          </p:cNvSpPr>
          <p:nvPr/>
        </p:nvSpPr>
        <p:spPr>
          <a:xfrm>
            <a:off x="457200" y="2743200"/>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u="sng" cap="small" dirty="0">
                <a:solidFill>
                  <a:schemeClr val="tx2"/>
                </a:solidFill>
                <a:latin typeface="+mj-lt"/>
                <a:ea typeface="+mj-ea"/>
                <a:cs typeface="+mj-cs"/>
              </a:rPr>
              <a:t>Finished</a:t>
            </a:r>
            <a:r>
              <a:rPr kumimoji="0" lang="en-US" sz="3600" b="0" i="0" u="sng" strike="noStrike" kern="1200" cap="small" spc="0" normalizeH="0" baseline="0" noProof="0" dirty="0">
                <a:ln>
                  <a:noFill/>
                </a:ln>
                <a:solidFill>
                  <a:schemeClr val="tx2"/>
                </a:solidFill>
                <a:effectLst/>
                <a:uLnTx/>
                <a:uFillTx/>
                <a:latin typeface="+mj-lt"/>
                <a:ea typeface="+mj-ea"/>
                <a:cs typeface="+mj-cs"/>
              </a:rPr>
              <a:t> inventories:</a:t>
            </a:r>
          </a:p>
        </p:txBody>
      </p:sp>
      <p:sp>
        <p:nvSpPr>
          <p:cNvPr id="4" name="TextBox 3"/>
          <p:cNvSpPr txBox="1"/>
          <p:nvPr/>
        </p:nvSpPr>
        <p:spPr>
          <a:xfrm>
            <a:off x="533400" y="1524000"/>
            <a:ext cx="7848600" cy="1015663"/>
          </a:xfrm>
          <a:prstGeom prst="rect">
            <a:avLst/>
          </a:prstGeom>
          <a:noFill/>
        </p:spPr>
        <p:txBody>
          <a:bodyPr wrap="square" rtlCol="0">
            <a:spAutoFit/>
          </a:bodyPr>
          <a:lstStyle/>
          <a:p>
            <a:r>
              <a:rPr lang="en-US" sz="2000" dirty="0"/>
              <a:t>Maintenance, repairs and operating supplies which are consumed during the production process and generally do not form part of the product itself are referred to as spare part inventories.</a:t>
            </a:r>
          </a:p>
        </p:txBody>
      </p:sp>
      <p:sp>
        <p:nvSpPr>
          <p:cNvPr id="5" name="TextBox 4"/>
          <p:cNvSpPr txBox="1"/>
          <p:nvPr/>
        </p:nvSpPr>
        <p:spPr>
          <a:xfrm>
            <a:off x="457200" y="3657600"/>
            <a:ext cx="8077200" cy="2862322"/>
          </a:xfrm>
          <a:prstGeom prst="rect">
            <a:avLst/>
          </a:prstGeom>
          <a:noFill/>
        </p:spPr>
        <p:txBody>
          <a:bodyPr wrap="square" rtlCol="0">
            <a:spAutoFit/>
          </a:bodyPr>
          <a:lstStyle/>
          <a:p>
            <a:r>
              <a:rPr lang="en-US" sz="2000" dirty="0"/>
              <a:t>These are complete finished products ready for sales. In a manufacturing unit, they are the</a:t>
            </a:r>
          </a:p>
          <a:p>
            <a:r>
              <a:rPr lang="en-US" sz="2000" dirty="0"/>
              <a:t>final output of the production process. </a:t>
            </a:r>
          </a:p>
          <a:p>
            <a:r>
              <a:rPr lang="en-US" sz="2000" dirty="0"/>
              <a:t>They can also be classified as:-</a:t>
            </a:r>
          </a:p>
          <a:p>
            <a:pPr>
              <a:buFont typeface="Arial" pitchFamily="34" charset="0"/>
              <a:buChar char="•"/>
            </a:pPr>
            <a:r>
              <a:rPr lang="en-US" sz="2000" dirty="0"/>
              <a:t> Movement inventories</a:t>
            </a:r>
          </a:p>
          <a:p>
            <a:pPr>
              <a:buFont typeface="Arial" pitchFamily="34" charset="0"/>
              <a:buChar char="•"/>
            </a:pPr>
            <a:r>
              <a:rPr lang="en-US" sz="2000" dirty="0"/>
              <a:t> Lot size inventories</a:t>
            </a:r>
          </a:p>
          <a:p>
            <a:pPr>
              <a:buFont typeface="Arial" pitchFamily="34" charset="0"/>
              <a:buChar char="•"/>
            </a:pPr>
            <a:r>
              <a:rPr lang="en-US" sz="2000" dirty="0"/>
              <a:t> Anticipation inventories</a:t>
            </a:r>
          </a:p>
          <a:p>
            <a:pPr>
              <a:buFont typeface="Arial" pitchFamily="34" charset="0"/>
              <a:buChar char="•"/>
            </a:pPr>
            <a:r>
              <a:rPr lang="en-US" sz="2000" dirty="0"/>
              <a:t> Fluctuation inventories</a:t>
            </a:r>
          </a:p>
          <a:p>
            <a:endParaRPr lang="en-US" sz="2000" dirty="0"/>
          </a:p>
        </p:txBody>
      </p:sp>
      <p:pic>
        <p:nvPicPr>
          <p:cNvPr id="6" name="Picture 5" descr="4288374e30745cc24fdb5cd32c2fb462.jpg"/>
          <p:cNvPicPr>
            <a:picLocks noChangeAspect="1"/>
          </p:cNvPicPr>
          <p:nvPr/>
        </p:nvPicPr>
        <p:blipFill>
          <a:blip r:embed="rId2" cstate="print"/>
          <a:stretch>
            <a:fillRect/>
          </a:stretch>
        </p:blipFill>
        <p:spPr>
          <a:xfrm>
            <a:off x="5635671" y="4419600"/>
            <a:ext cx="3051129" cy="2286001"/>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3600" u="sng" dirty="0"/>
              <a:t>Cycle stock and safety stock</a:t>
            </a:r>
          </a:p>
        </p:txBody>
      </p:sp>
      <p:pic>
        <p:nvPicPr>
          <p:cNvPr id="4" name="Picture 3" descr="untitled.bmp"/>
          <p:cNvPicPr>
            <a:picLocks noChangeAspect="1"/>
          </p:cNvPicPr>
          <p:nvPr/>
        </p:nvPicPr>
        <p:blipFill>
          <a:blip r:embed="rId2" cstate="print"/>
          <a:stretch>
            <a:fillRect/>
          </a:stretch>
        </p:blipFill>
        <p:spPr>
          <a:xfrm>
            <a:off x="1295400" y="2057400"/>
            <a:ext cx="7037091" cy="4067175"/>
          </a:xfrm>
          <a:prstGeom prst="rect">
            <a:avLst/>
          </a:prstGeom>
        </p:spPr>
      </p:pic>
      <p:sp>
        <p:nvSpPr>
          <p:cNvPr id="5" name="TextBox 4"/>
          <p:cNvSpPr txBox="1"/>
          <p:nvPr/>
        </p:nvSpPr>
        <p:spPr>
          <a:xfrm>
            <a:off x="228600" y="3429000"/>
            <a:ext cx="1600200" cy="923330"/>
          </a:xfrm>
          <a:prstGeom prst="rect">
            <a:avLst/>
          </a:prstGeom>
          <a:noFill/>
        </p:spPr>
        <p:txBody>
          <a:bodyPr wrap="square" rtlCol="0">
            <a:spAutoFit/>
          </a:bodyPr>
          <a:lstStyle/>
          <a:p>
            <a:r>
              <a:rPr lang="en-US" b="1" dirty="0"/>
              <a:t>ON</a:t>
            </a:r>
          </a:p>
          <a:p>
            <a:r>
              <a:rPr lang="en-US" b="1" dirty="0"/>
              <a:t>HAND</a:t>
            </a:r>
          </a:p>
          <a:p>
            <a:r>
              <a:rPr lang="en-US" b="1" dirty="0"/>
              <a:t>INVENTORY</a:t>
            </a:r>
          </a:p>
        </p:txBody>
      </p:sp>
      <p:sp>
        <p:nvSpPr>
          <p:cNvPr id="6" name="TextBox 5"/>
          <p:cNvSpPr txBox="1"/>
          <p:nvPr/>
        </p:nvSpPr>
        <p:spPr>
          <a:xfrm>
            <a:off x="2133600" y="1828800"/>
            <a:ext cx="5334000" cy="369332"/>
          </a:xfrm>
          <a:prstGeom prst="rect">
            <a:avLst/>
          </a:prstGeom>
          <a:noFill/>
        </p:spPr>
        <p:txBody>
          <a:bodyPr wrap="square" rtlCol="0">
            <a:spAutoFit/>
          </a:bodyPr>
          <a:lstStyle/>
          <a:p>
            <a:r>
              <a:rPr lang="en-US" b="1" dirty="0"/>
              <a:t>CYCLE STOCK AND SAFETY STOCK</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FD630FAEC4D43ADCD90F8AC0914DA" ma:contentTypeVersion="8" ma:contentTypeDescription="Create a new document." ma:contentTypeScope="" ma:versionID="401ba93173c777d0c7d8539c4333d84f">
  <xsd:schema xmlns:xsd="http://www.w3.org/2001/XMLSchema" xmlns:xs="http://www.w3.org/2001/XMLSchema" xmlns:p="http://schemas.microsoft.com/office/2006/metadata/properties" xmlns:ns2="e3d627a6-de99-4439-a131-1ee683d1e85b" xmlns:ns3="7e533cc5-d806-4794-b983-b67e7aa5a35c" targetNamespace="http://schemas.microsoft.com/office/2006/metadata/properties" ma:root="true" ma:fieldsID="a61ff208fca011c105d6fd156e7380cc" ns2:_="" ns3:_="">
    <xsd:import namespace="e3d627a6-de99-4439-a131-1ee683d1e85b"/>
    <xsd:import namespace="7e533cc5-d806-4794-b983-b67e7aa5a3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627a6-de99-4439-a131-1ee683d1e8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982d53a-bb51-487e-8db8-b606b23a34a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533cc5-d806-4794-b983-b67e7aa5a35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4f90b8d-a3fa-40cb-b4be-d675473e23f3}" ma:internalName="TaxCatchAll" ma:showField="CatchAllData" ma:web="7e533cc5-d806-4794-b983-b67e7aa5a3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e533cc5-d806-4794-b983-b67e7aa5a35c" xsi:nil="true"/>
    <lcf76f155ced4ddcb4097134ff3c332f xmlns="e3d627a6-de99-4439-a131-1ee683d1e85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88F0A50-D2F0-4B2D-9040-BF2E3E13FC03}"/>
</file>

<file path=customXml/itemProps2.xml><?xml version="1.0" encoding="utf-8"?>
<ds:datastoreItem xmlns:ds="http://schemas.openxmlformats.org/officeDocument/2006/customXml" ds:itemID="{195C1786-5600-4B78-84B4-F3D79A2A1137}"/>
</file>

<file path=customXml/itemProps3.xml><?xml version="1.0" encoding="utf-8"?>
<ds:datastoreItem xmlns:ds="http://schemas.openxmlformats.org/officeDocument/2006/customXml" ds:itemID="{A05D7A12-0672-43D2-A47C-073AD320C4FE}"/>
</file>

<file path=docProps/app.xml><?xml version="1.0" encoding="utf-8"?>
<Properties xmlns="http://schemas.openxmlformats.org/officeDocument/2006/extended-properties" xmlns:vt="http://schemas.openxmlformats.org/officeDocument/2006/docPropsVTypes">
  <Template>Oriel</Template>
  <TotalTime>296</TotalTime>
  <Words>963</Words>
  <Application>Microsoft Office PowerPoint</Application>
  <PresentationFormat>On-screen Show (4:3)</PresentationFormat>
  <Paragraphs>119</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Times New Roman</vt:lpstr>
      <vt:lpstr>Wingdings</vt:lpstr>
      <vt:lpstr>Wingdings 2</vt:lpstr>
      <vt:lpstr>Oriel</vt:lpstr>
      <vt:lpstr>PowerPoint Presentation</vt:lpstr>
      <vt:lpstr>CONTENT</vt:lpstr>
      <vt:lpstr>INTRODUCTION</vt:lpstr>
      <vt:lpstr>Inventory valuation involves two process</vt:lpstr>
      <vt:lpstr>Two Forms of Demand </vt:lpstr>
      <vt:lpstr>Forms of inventories</vt:lpstr>
      <vt:lpstr>Raw material inventories:</vt:lpstr>
      <vt:lpstr>PowerPoint Presentation</vt:lpstr>
      <vt:lpstr>Cycle stock and safety stock</vt:lpstr>
      <vt:lpstr>Classification of inventories cost:</vt:lpstr>
      <vt:lpstr>Purchase cost:</vt:lpstr>
      <vt:lpstr>PowerPoint Presentation</vt:lpstr>
      <vt:lpstr>Four specific case where shortage cost may exist are:</vt:lpstr>
      <vt:lpstr>Inventory control:</vt:lpstr>
      <vt:lpstr>The activities of inventory control normally include the following:</vt:lpstr>
      <vt:lpstr>Scope of inventory control:</vt:lpstr>
      <vt:lpstr>Objectives of inventory control:</vt:lpstr>
      <vt:lpstr>References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user</dc:creator>
  <cp:lastModifiedBy>Syed Shahrooz Shamim</cp:lastModifiedBy>
  <cp:revision>69</cp:revision>
  <dcterms:created xsi:type="dcterms:W3CDTF">2011-09-15T14:46:40Z</dcterms:created>
  <dcterms:modified xsi:type="dcterms:W3CDTF">2022-11-23T10:30:19Z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0x010100639FD630FAEC4D43ADCD90F8AC0914DA</vt:lpwstr>
  </property>
</Properties>
</file>