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9" r:id="rId9"/>
    <p:sldId id="258" r:id="rId10"/>
    <p:sldId id="288" r:id="rId11"/>
    <p:sldId id="290" r:id="rId12"/>
    <p:sldId id="291" r:id="rId13"/>
    <p:sldId id="292" r:id="rId14"/>
    <p:sldId id="293" r:id="rId15"/>
    <p:sldId id="294" r:id="rId16"/>
    <p:sldId id="302" r:id="rId17"/>
    <p:sldId id="295" r:id="rId18"/>
    <p:sldId id="296" r:id="rId19"/>
    <p:sldId id="297" r:id="rId20"/>
    <p:sldId id="298" r:id="rId21"/>
    <p:sldId id="300" r:id="rId22"/>
    <p:sldId id="301" r:id="rId2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93969" autoAdjust="0"/>
  </p:normalViewPr>
  <p:slideViewPr>
    <p:cSldViewPr snapToGrid="0">
      <p:cViewPr>
        <p:scale>
          <a:sx n="68" d="100"/>
          <a:sy n="68" d="100"/>
        </p:scale>
        <p:origin x="756" y="186"/>
      </p:cViewPr>
      <p:guideLst/>
    </p:cSldViewPr>
  </p:slideViewPr>
  <p:outlineViewPr>
    <p:cViewPr>
      <p:scale>
        <a:sx n="33" d="100"/>
        <a:sy n="33" d="100"/>
      </p:scale>
      <p:origin x="0" y="-42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3406-2B08-A8AA-7B77-DE27CB37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8C6A7-EA3A-9CFD-4B65-31D9471C4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9D227-B341-D8F7-D068-22F06122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BA54-EFE5-4EDB-A2D3-CAF2BE522C2B}" type="datetimeFigureOut">
              <a:rPr lang="en-PK" smtClean="0"/>
              <a:t>12/28/2022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67D9-A1BD-DF7B-FB4E-AA30E4CC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D1FB-957A-4BF8-E7C2-E5148C58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7461-3E07-4A46-A544-49792B5D1F0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945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598D-5CA2-3E1F-BA6E-F03EF2E0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8EBA0-31EA-C42A-D26C-F970B7ECA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7BC1-179F-ADFF-211D-900F8481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BA54-EFE5-4EDB-A2D3-CAF2BE522C2B}" type="datetimeFigureOut">
              <a:rPr lang="en-PK" smtClean="0"/>
              <a:t>12/28/2022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21587-18CC-4C14-EB71-61DD8E9C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601B-B150-41C1-0A48-072105F9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7461-3E07-4A46-A544-49792B5D1F0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428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1EC0A-88FF-72AE-BF34-3FC47EA3D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AF51B-3CB4-6BD4-5BCB-D43DFBF93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02E76-E984-E04C-162B-D2D40FCC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BA54-EFE5-4EDB-A2D3-CAF2BE522C2B}" type="datetimeFigureOut">
              <a:rPr lang="en-PK" smtClean="0"/>
              <a:t>12/28/2022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30BA6-DED8-4A24-6D9E-9C7B30DF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1B0A-8353-AE3C-6816-CFBDEBE4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7461-3E07-4A46-A544-49792B5D1F0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5939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254B-CBB8-79F5-73BD-531D61AF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2098-2BB4-AEC4-20FA-D5B1EDF4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FFFF99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03D2-486E-F579-D18A-92039C24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85BA54-EFE5-4EDB-A2D3-CAF2BE522C2B}" type="datetimeFigureOut">
              <a:rPr lang="en-PK" smtClean="0"/>
              <a:t>12/28/2022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5A2A4-336E-AA34-1DED-8EA8893A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43DFB-6D54-8B3A-4D42-6281DA03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7D7461-3E07-4A46-A544-49792B5D1F0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583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C2D1-A8A2-791B-5B25-A25A15C6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87A30-7EBD-DB8A-AE1E-D17A3857A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D0A3-D5E0-B5B2-9567-AA63AFBE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BA54-EFE5-4EDB-A2D3-CAF2BE522C2B}" type="datetimeFigureOut">
              <a:rPr lang="en-PK" smtClean="0"/>
              <a:t>12/28/2022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FBB17-317A-492E-6824-9E101211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F881-64A2-102F-E1A8-305C9F3D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7461-3E07-4A46-A544-49792B5D1F0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2995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73A1-AEEE-FC52-900D-F263217E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FD15-22D4-1576-F163-ADCC786A1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CB267-B625-2F7D-EC2F-DBDBFC8E3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0331D-10A5-5640-590B-44DCE70F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BA54-EFE5-4EDB-A2D3-CAF2BE522C2B}" type="datetimeFigureOut">
              <a:rPr lang="en-PK" smtClean="0"/>
              <a:t>12/28/2022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DE3F3-C820-08A8-25D2-86832AA8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5DACD-8413-34CC-BF92-CDD3AB68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7461-3E07-4A46-A544-49792B5D1F0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9723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C928-488C-46C7-7A96-C67DA1A7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63DF2-F5DF-104B-4964-1CA24FA35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D185E-9C2F-7C91-2A05-1159431D8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585DA-5B41-0115-6EBB-653A42120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A2A37-7FEA-2AA9-8DEB-B8F8F5ADF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C3461-93EA-EAD6-B259-1D51D935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BA54-EFE5-4EDB-A2D3-CAF2BE522C2B}" type="datetimeFigureOut">
              <a:rPr lang="en-PK" smtClean="0"/>
              <a:t>12/28/2022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9C1EA-0364-216F-BB38-9017EE66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28635-6E4A-1AD5-EEDF-241EB14E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7461-3E07-4A46-A544-49792B5D1F0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6387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569B-668C-525E-74B3-EEE276BD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9FC4B-8290-08EB-AA13-8DD94AE8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BA54-EFE5-4EDB-A2D3-CAF2BE522C2B}" type="datetimeFigureOut">
              <a:rPr lang="en-PK" smtClean="0"/>
              <a:t>12/28/2022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83658-6367-1A82-F1D8-2A2210DC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97BFC-AC61-F999-183F-6CC4D56F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7461-3E07-4A46-A544-49792B5D1F0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880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BF5FB-124C-39E4-27FC-B95AEDD6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BA54-EFE5-4EDB-A2D3-CAF2BE522C2B}" type="datetimeFigureOut">
              <a:rPr lang="en-PK" smtClean="0"/>
              <a:t>12/28/2022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66802-8491-E98D-31B3-85BDCE03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218A2-50A0-FFD7-35FE-AA1FF339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7461-3E07-4A46-A544-49792B5D1F0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60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FC3E-EDD6-2174-2E96-D9960376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4778-7B20-25E2-3FA1-43F7016F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1C274-E19E-1159-0B58-134FEE6D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680F6-FD76-C004-3915-52A92BBA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BA54-EFE5-4EDB-A2D3-CAF2BE522C2B}" type="datetimeFigureOut">
              <a:rPr lang="en-PK" smtClean="0"/>
              <a:t>12/28/2022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13801-04B0-3399-67C2-4B12A6F1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246B-9C56-35E5-79CD-32FE20BE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7461-3E07-4A46-A544-49792B5D1F0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6336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B009-0C7F-7F35-BF2D-B15EC954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C4712-FB94-E16B-E8FC-31DC3E81C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F0337-B50C-27F6-A12A-FAFC93415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08957-C3ED-76BC-1D97-4350235B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BA54-EFE5-4EDB-A2D3-CAF2BE522C2B}" type="datetimeFigureOut">
              <a:rPr lang="en-PK" smtClean="0"/>
              <a:t>12/28/2022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8C1C0-0A47-39F9-E384-452DCB45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02A5-EE76-1693-E408-9F10B8AA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7461-3E07-4A46-A544-49792B5D1F0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2160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ass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88915-E187-6D38-5A59-A3E9E246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62D19-E45A-AF61-2E4F-62AE057C6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993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5940-1C41-CA5B-0897-E07768C6C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BA54-EFE5-4EDB-A2D3-CAF2BE522C2B}" type="datetimeFigureOut">
              <a:rPr lang="en-PK" smtClean="0"/>
              <a:t>12/28/2022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D640-3E74-695A-4D4E-55F4B5060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14B0F-D600-4782-8D49-490960A98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D7461-3E07-4A46-A544-49792B5D1F05}" type="slidenum">
              <a:rPr lang="en-PK" smtClean="0"/>
              <a:t>‹#›</a:t>
            </a:fld>
            <a:endParaRPr lang="en-P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5AE584-3968-D9F2-6404-8CF7C9DE722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069" y="233363"/>
            <a:ext cx="12382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2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FFFF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C0A6-1AF0-7E7D-B19C-96581C666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Goal-Directed Design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5848A-743D-ECF0-97A1-3B6E5BD6C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</a:t>
            </a:r>
            <a:r>
              <a:rPr lang="en-US" dirty="0" smtClean="0"/>
              <a:t>11</a:t>
            </a:r>
            <a:endParaRPr lang="en-US" dirty="0"/>
          </a:p>
          <a:p>
            <a:r>
              <a:rPr lang="en-US" dirty="0"/>
              <a:t>CS411 - Human Computer Interface</a:t>
            </a:r>
            <a:endParaRPr lang="en-PK" dirty="0"/>
          </a:p>
        </p:txBody>
      </p:sp>
      <p:pic>
        <p:nvPicPr>
          <p:cNvPr id="4" name="Picture 2" descr="No Cell Phone Sign on White Background. No Mobile Phones Icon Stock  Illustration - Illustration of cellular, cellphone: 124923379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1" y="4795248"/>
            <a:ext cx="1636032" cy="163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0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Goal-directed Design</a:t>
            </a:r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530916"/>
            <a:ext cx="10148888" cy="50884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Freeform 2"/>
          <p:cNvSpPr/>
          <p:nvPr/>
        </p:nvSpPr>
        <p:spPr>
          <a:xfrm>
            <a:off x="8651631" y="6240026"/>
            <a:ext cx="713433" cy="301451"/>
          </a:xfrm>
          <a:custGeom>
            <a:avLst/>
            <a:gdLst>
              <a:gd name="connsiteX0" fmla="*/ 0 w 713433"/>
              <a:gd name="connsiteY0" fmla="*/ 301451 h 301451"/>
              <a:gd name="connsiteX1" fmla="*/ 100483 w 713433"/>
              <a:gd name="connsiteY1" fmla="*/ 291403 h 301451"/>
              <a:gd name="connsiteX2" fmla="*/ 321547 w 713433"/>
              <a:gd name="connsiteY2" fmla="*/ 281354 h 301451"/>
              <a:gd name="connsiteX3" fmla="*/ 351692 w 713433"/>
              <a:gd name="connsiteY3" fmla="*/ 271306 h 301451"/>
              <a:gd name="connsiteX4" fmla="*/ 713433 w 713433"/>
              <a:gd name="connsiteY4" fmla="*/ 261258 h 301451"/>
              <a:gd name="connsiteX5" fmla="*/ 703384 w 713433"/>
              <a:gd name="connsiteY5" fmla="*/ 0 h 30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3433" h="301451">
                <a:moveTo>
                  <a:pt x="0" y="301451"/>
                </a:moveTo>
                <a:cubicBezTo>
                  <a:pt x="33494" y="298102"/>
                  <a:pt x="66887" y="293503"/>
                  <a:pt x="100483" y="291403"/>
                </a:cubicBezTo>
                <a:cubicBezTo>
                  <a:pt x="174103" y="286802"/>
                  <a:pt x="248018" y="287236"/>
                  <a:pt x="321547" y="281354"/>
                </a:cubicBezTo>
                <a:cubicBezTo>
                  <a:pt x="332105" y="280509"/>
                  <a:pt x="341114" y="271848"/>
                  <a:pt x="351692" y="271306"/>
                </a:cubicBezTo>
                <a:cubicBezTo>
                  <a:pt x="472161" y="265128"/>
                  <a:pt x="592853" y="264607"/>
                  <a:pt x="713433" y="261258"/>
                </a:cubicBezTo>
                <a:lnTo>
                  <a:pt x="703384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5717512" y="4240404"/>
            <a:ext cx="141287" cy="1858945"/>
          </a:xfrm>
          <a:custGeom>
            <a:avLst/>
            <a:gdLst>
              <a:gd name="connsiteX0" fmla="*/ 70339 w 141287"/>
              <a:gd name="connsiteY0" fmla="*/ 0 h 1858945"/>
              <a:gd name="connsiteX1" fmla="*/ 70339 w 141287"/>
              <a:gd name="connsiteY1" fmla="*/ 130629 h 1858945"/>
              <a:gd name="connsiteX2" fmla="*/ 60290 w 141287"/>
              <a:gd name="connsiteY2" fmla="*/ 281354 h 1858945"/>
              <a:gd name="connsiteX3" fmla="*/ 40193 w 141287"/>
              <a:gd name="connsiteY3" fmla="*/ 351693 h 1858945"/>
              <a:gd name="connsiteX4" fmla="*/ 30145 w 141287"/>
              <a:gd name="connsiteY4" fmla="*/ 391886 h 1858945"/>
              <a:gd name="connsiteX5" fmla="*/ 10048 w 141287"/>
              <a:gd name="connsiteY5" fmla="*/ 422031 h 1858945"/>
              <a:gd name="connsiteX6" fmla="*/ 0 w 141287"/>
              <a:gd name="connsiteY6" fmla="*/ 452176 h 1858945"/>
              <a:gd name="connsiteX7" fmla="*/ 50242 w 141287"/>
              <a:gd name="connsiteY7" fmla="*/ 552660 h 1858945"/>
              <a:gd name="connsiteX8" fmla="*/ 80387 w 141287"/>
              <a:gd name="connsiteY8" fmla="*/ 572756 h 1858945"/>
              <a:gd name="connsiteX9" fmla="*/ 90435 w 141287"/>
              <a:gd name="connsiteY9" fmla="*/ 602901 h 1858945"/>
              <a:gd name="connsiteX10" fmla="*/ 100484 w 141287"/>
              <a:gd name="connsiteY10" fmla="*/ 643095 h 1858945"/>
              <a:gd name="connsiteX11" fmla="*/ 120580 w 141287"/>
              <a:gd name="connsiteY11" fmla="*/ 673240 h 1858945"/>
              <a:gd name="connsiteX12" fmla="*/ 130629 w 141287"/>
              <a:gd name="connsiteY12" fmla="*/ 713433 h 1858945"/>
              <a:gd name="connsiteX13" fmla="*/ 130629 w 141287"/>
              <a:gd name="connsiteY13" fmla="*/ 1004836 h 1858945"/>
              <a:gd name="connsiteX14" fmla="*/ 110532 w 141287"/>
              <a:gd name="connsiteY14" fmla="*/ 1065126 h 1858945"/>
              <a:gd name="connsiteX15" fmla="*/ 100484 w 141287"/>
              <a:gd name="connsiteY15" fmla="*/ 1095271 h 1858945"/>
              <a:gd name="connsiteX16" fmla="*/ 90435 w 141287"/>
              <a:gd name="connsiteY16" fmla="*/ 1125416 h 1858945"/>
              <a:gd name="connsiteX17" fmla="*/ 100484 w 141287"/>
              <a:gd name="connsiteY17" fmla="*/ 1235948 h 1858945"/>
              <a:gd name="connsiteX18" fmla="*/ 110532 w 141287"/>
              <a:gd name="connsiteY18" fmla="*/ 1316334 h 1858945"/>
              <a:gd name="connsiteX19" fmla="*/ 100484 w 141287"/>
              <a:gd name="connsiteY19" fmla="*/ 1497205 h 1858945"/>
              <a:gd name="connsiteX20" fmla="*/ 50242 w 141287"/>
              <a:gd name="connsiteY20" fmla="*/ 1567543 h 1858945"/>
              <a:gd name="connsiteX21" fmla="*/ 60290 w 141287"/>
              <a:gd name="connsiteY21" fmla="*/ 1768510 h 1858945"/>
              <a:gd name="connsiteX22" fmla="*/ 100484 w 141287"/>
              <a:gd name="connsiteY22" fmla="*/ 1828800 h 1858945"/>
              <a:gd name="connsiteX23" fmla="*/ 120580 w 141287"/>
              <a:gd name="connsiteY23" fmla="*/ 1858945 h 185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1287" h="1858945">
                <a:moveTo>
                  <a:pt x="70339" y="0"/>
                </a:moveTo>
                <a:cubicBezTo>
                  <a:pt x="86897" y="99354"/>
                  <a:pt x="80226" y="21870"/>
                  <a:pt x="70339" y="130629"/>
                </a:cubicBezTo>
                <a:cubicBezTo>
                  <a:pt x="65780" y="180775"/>
                  <a:pt x="65561" y="231277"/>
                  <a:pt x="60290" y="281354"/>
                </a:cubicBezTo>
                <a:cubicBezTo>
                  <a:pt x="57671" y="306232"/>
                  <a:pt x="46941" y="328074"/>
                  <a:pt x="40193" y="351693"/>
                </a:cubicBezTo>
                <a:cubicBezTo>
                  <a:pt x="36399" y="364972"/>
                  <a:pt x="35585" y="379193"/>
                  <a:pt x="30145" y="391886"/>
                </a:cubicBezTo>
                <a:cubicBezTo>
                  <a:pt x="25388" y="402986"/>
                  <a:pt x="16747" y="411983"/>
                  <a:pt x="10048" y="422031"/>
                </a:cubicBezTo>
                <a:cubicBezTo>
                  <a:pt x="6699" y="432079"/>
                  <a:pt x="0" y="441584"/>
                  <a:pt x="0" y="452176"/>
                </a:cubicBezTo>
                <a:cubicBezTo>
                  <a:pt x="0" y="482397"/>
                  <a:pt x="30205" y="539303"/>
                  <a:pt x="50242" y="552660"/>
                </a:cubicBezTo>
                <a:lnTo>
                  <a:pt x="80387" y="572756"/>
                </a:lnTo>
                <a:cubicBezTo>
                  <a:pt x="83736" y="582804"/>
                  <a:pt x="87525" y="592717"/>
                  <a:pt x="90435" y="602901"/>
                </a:cubicBezTo>
                <a:cubicBezTo>
                  <a:pt x="94229" y="616180"/>
                  <a:pt x="95044" y="630401"/>
                  <a:pt x="100484" y="643095"/>
                </a:cubicBezTo>
                <a:cubicBezTo>
                  <a:pt x="105241" y="654195"/>
                  <a:pt x="113881" y="663192"/>
                  <a:pt x="120580" y="673240"/>
                </a:cubicBezTo>
                <a:cubicBezTo>
                  <a:pt x="123930" y="686638"/>
                  <a:pt x="128804" y="699744"/>
                  <a:pt x="130629" y="713433"/>
                </a:cubicBezTo>
                <a:cubicBezTo>
                  <a:pt x="144864" y="820195"/>
                  <a:pt x="144817" y="891329"/>
                  <a:pt x="130629" y="1004836"/>
                </a:cubicBezTo>
                <a:cubicBezTo>
                  <a:pt x="128001" y="1025856"/>
                  <a:pt x="117231" y="1045029"/>
                  <a:pt x="110532" y="1065126"/>
                </a:cubicBezTo>
                <a:lnTo>
                  <a:pt x="100484" y="1095271"/>
                </a:lnTo>
                <a:lnTo>
                  <a:pt x="90435" y="1125416"/>
                </a:lnTo>
                <a:cubicBezTo>
                  <a:pt x="93785" y="1162260"/>
                  <a:pt x="96611" y="1199155"/>
                  <a:pt x="100484" y="1235948"/>
                </a:cubicBezTo>
                <a:cubicBezTo>
                  <a:pt x="103311" y="1262803"/>
                  <a:pt x="110532" y="1289330"/>
                  <a:pt x="110532" y="1316334"/>
                </a:cubicBezTo>
                <a:cubicBezTo>
                  <a:pt x="110532" y="1376717"/>
                  <a:pt x="107974" y="1437288"/>
                  <a:pt x="100484" y="1497205"/>
                </a:cubicBezTo>
                <a:cubicBezTo>
                  <a:pt x="92329" y="1562446"/>
                  <a:pt x="92838" y="1553345"/>
                  <a:pt x="50242" y="1567543"/>
                </a:cubicBezTo>
                <a:cubicBezTo>
                  <a:pt x="53591" y="1634532"/>
                  <a:pt x="47623" y="1702644"/>
                  <a:pt x="60290" y="1768510"/>
                </a:cubicBezTo>
                <a:cubicBezTo>
                  <a:pt x="64851" y="1792229"/>
                  <a:pt x="87086" y="1808703"/>
                  <a:pt x="100484" y="1828800"/>
                </a:cubicBezTo>
                <a:lnTo>
                  <a:pt x="120580" y="1858945"/>
                </a:lnTo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6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Employs ethnographic </a:t>
            </a:r>
            <a:r>
              <a:rPr lang="en-US" altLang="en-US" dirty="0"/>
              <a:t>field study </a:t>
            </a:r>
            <a:r>
              <a:rPr lang="en-US" altLang="en-US" dirty="0" smtClean="0"/>
              <a:t>techniques.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 observation </a:t>
            </a:r>
            <a:r>
              <a:rPr lang="en-US" altLang="en-US" dirty="0"/>
              <a:t>and contextual </a:t>
            </a:r>
            <a:r>
              <a:rPr lang="en-US" altLang="en-US" dirty="0" smtClean="0"/>
              <a:t>interviews</a:t>
            </a:r>
          </a:p>
          <a:p>
            <a:r>
              <a:rPr lang="en-US" altLang="en-US" dirty="0" smtClean="0"/>
              <a:t>Provide </a:t>
            </a:r>
            <a:r>
              <a:rPr lang="en-US" altLang="en-US" dirty="0"/>
              <a:t>qualitative data about potential and/or actual </a:t>
            </a:r>
            <a:r>
              <a:rPr lang="en-US" altLang="en-US" dirty="0" smtClean="0"/>
              <a:t>users. </a:t>
            </a:r>
            <a:endParaRPr lang="en-US" altLang="en-US" dirty="0"/>
          </a:p>
          <a:p>
            <a:r>
              <a:rPr lang="en-US" altLang="en-US" dirty="0" smtClean="0"/>
              <a:t>Includes competitive </a:t>
            </a:r>
            <a:r>
              <a:rPr lang="en-US" altLang="en-US" dirty="0"/>
              <a:t>product audits, reviews of market research and technology. 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5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Usage patterns are used to build models</a:t>
            </a:r>
          </a:p>
          <a:p>
            <a:pPr lvl="1"/>
            <a:r>
              <a:rPr lang="en-US" altLang="en-US" dirty="0"/>
              <a:t>Domain model</a:t>
            </a:r>
          </a:p>
          <a:p>
            <a:pPr lvl="1"/>
            <a:r>
              <a:rPr lang="en-US" altLang="en-US" dirty="0"/>
              <a:t>User model</a:t>
            </a:r>
          </a:p>
          <a:p>
            <a:pPr marL="457200" lvl="1" indent="0"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5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We gather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User needs	</a:t>
            </a:r>
            <a:endParaRPr lang="en-US" altLang="en-US" dirty="0"/>
          </a:p>
          <a:p>
            <a:pPr lvl="1"/>
            <a:r>
              <a:rPr lang="en-US" altLang="en-US" dirty="0"/>
              <a:t>Business needs </a:t>
            </a:r>
          </a:p>
          <a:p>
            <a:pPr lvl="1"/>
            <a:r>
              <a:rPr lang="en-US" altLang="en-US" dirty="0"/>
              <a:t>Technical needs </a:t>
            </a:r>
          </a:p>
          <a:p>
            <a:r>
              <a:rPr lang="en-US" altLang="en-US" dirty="0" smtClean="0"/>
              <a:t>We </a:t>
            </a:r>
            <a:r>
              <a:rPr lang="en-US" altLang="en-US" dirty="0"/>
              <a:t>use scenario to see how </a:t>
            </a:r>
            <a:r>
              <a:rPr lang="en-US" altLang="en-US" dirty="0" smtClean="0"/>
              <a:t>the design </a:t>
            </a:r>
            <a:r>
              <a:rPr lang="en-US" altLang="en-US" dirty="0"/>
              <a:t>can meet goals and needs of specific personas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9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Define design structure and flow </a:t>
            </a:r>
          </a:p>
          <a:p>
            <a:r>
              <a:rPr lang="en-US" altLang="en-US" dirty="0"/>
              <a:t>Interaction design principles and interaction design patterns are used to define interaction framework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1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Forms, content and behaviors are prepared </a:t>
            </a:r>
          </a:p>
          <a:p>
            <a:r>
              <a:rPr lang="en-US" altLang="en-US" dirty="0"/>
              <a:t>Scenarios are used which shows the usage of product</a:t>
            </a:r>
          </a:p>
          <a:p>
            <a:pPr lvl="1"/>
            <a:r>
              <a:rPr lang="en-US" altLang="en-US" dirty="0"/>
              <a:t>Key path scenario</a:t>
            </a:r>
          </a:p>
          <a:p>
            <a:pPr lvl="1"/>
            <a:r>
              <a:rPr lang="en-US" altLang="en-US" dirty="0"/>
              <a:t>Validation scenario </a:t>
            </a:r>
          </a:p>
          <a:p>
            <a:r>
              <a:rPr lang="en-US" altLang="en-US" dirty="0"/>
              <a:t>Various specification which shows the form and behavior of product are build.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7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Goal-directed Design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hlinkClick r:id="rId2" action="ppaction://hlinksldjump"/>
              </a:rPr>
              <a:t>Goal-directed Design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70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12086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Group </a:t>
            </a:r>
            <a:r>
              <a:rPr lang="en-US" dirty="0" smtClean="0"/>
              <a:t>Practices/Standards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Team </a:t>
            </a:r>
            <a:r>
              <a:rPr lang="en-US" altLang="en-US" dirty="0"/>
              <a:t>structure and collaboration</a:t>
            </a:r>
          </a:p>
          <a:p>
            <a:r>
              <a:rPr lang="en-US" altLang="en-US" dirty="0"/>
              <a:t>Does not have Subjective opinion </a:t>
            </a:r>
          </a:p>
          <a:p>
            <a:r>
              <a:rPr lang="en-US" altLang="en-US" dirty="0"/>
              <a:t>Commitment to evolve and enhance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2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Designer Talent and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altLang="en-US" dirty="0"/>
              <a:t>Imagination </a:t>
            </a:r>
          </a:p>
          <a:p>
            <a:pPr lvl="1"/>
            <a:r>
              <a:rPr lang="en-US" altLang="en-US" dirty="0">
                <a:solidFill>
                  <a:srgbClr val="92D050"/>
                </a:solidFill>
              </a:rPr>
              <a:t>Conceptual skills </a:t>
            </a:r>
          </a:p>
          <a:p>
            <a:pPr lvl="1"/>
            <a:r>
              <a:rPr lang="en-US" altLang="en-US" dirty="0"/>
              <a:t>Visual skills </a:t>
            </a:r>
          </a:p>
          <a:p>
            <a:pPr lvl="1"/>
            <a:r>
              <a:rPr lang="en-US" altLang="en-US" dirty="0"/>
              <a:t>Written skills </a:t>
            </a:r>
          </a:p>
          <a:p>
            <a:pPr lvl="1"/>
            <a:r>
              <a:rPr lang="en-US" altLang="en-US" dirty="0"/>
              <a:t>Verbal skills </a:t>
            </a:r>
          </a:p>
          <a:p>
            <a:pPr lvl="1"/>
            <a:r>
              <a:rPr lang="en-US" altLang="en-US" dirty="0"/>
              <a:t>Empathy </a:t>
            </a:r>
          </a:p>
          <a:p>
            <a:pPr lvl="1"/>
            <a:r>
              <a:rPr lang="en-US" altLang="en-US" dirty="0"/>
              <a:t>Interpersonal skills </a:t>
            </a:r>
          </a:p>
          <a:p>
            <a:pPr lvl="1"/>
            <a:r>
              <a:rPr lang="en-US" altLang="en-US" dirty="0"/>
              <a:t>Brainstorming skills </a:t>
            </a:r>
          </a:p>
          <a:p>
            <a:pPr lvl="1"/>
            <a:r>
              <a:rPr lang="en-US" altLang="en-US" dirty="0">
                <a:solidFill>
                  <a:srgbClr val="92D050"/>
                </a:solidFill>
              </a:rPr>
              <a:t>Analytical skills </a:t>
            </a:r>
          </a:p>
          <a:p>
            <a:pPr lvl="1"/>
            <a:r>
              <a:rPr lang="en-US" altLang="en-US" dirty="0"/>
              <a:t>Consulting skills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12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Users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7" y="1695392"/>
            <a:ext cx="9819559" cy="516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9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8E22-00F6-96B3-7E3F-A6873988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</a:t>
            </a:r>
            <a:r>
              <a:rPr lang="en-US" dirty="0"/>
              <a:t>Lecture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7D50-88F4-78CE-8C9B-0067DBCD1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Software &amp; HCI </a:t>
            </a:r>
            <a:r>
              <a:rPr lang="en-US" altLang="en-US" dirty="0"/>
              <a:t>Lifecycle </a:t>
            </a:r>
            <a:r>
              <a:rPr lang="en-US" altLang="en-US" dirty="0" smtClean="0"/>
              <a:t>Models</a:t>
            </a:r>
            <a:endParaRPr lang="en-US" altLang="en-US" dirty="0"/>
          </a:p>
          <a:p>
            <a:r>
              <a:rPr lang="en-US" altLang="en-US" dirty="0"/>
              <a:t>Goal-Directed Design Model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68457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Nobody wants to remain a </a:t>
            </a:r>
            <a:r>
              <a:rPr lang="en-US" altLang="en-US" dirty="0" smtClean="0"/>
              <a:t>beginner</a:t>
            </a:r>
            <a:endParaRPr lang="en-US" altLang="en-US" dirty="0"/>
          </a:p>
          <a:p>
            <a:r>
              <a:rPr lang="en-US" altLang="en-US" dirty="0"/>
              <a:t>Make them understand cause and </a:t>
            </a:r>
            <a:r>
              <a:rPr lang="en-US" altLang="en-US" dirty="0" smtClean="0"/>
              <a:t>effect</a:t>
            </a:r>
            <a:endParaRPr lang="en-US" altLang="en-US" dirty="0"/>
          </a:p>
          <a:p>
            <a:r>
              <a:rPr lang="en-US" altLang="en-US" dirty="0"/>
              <a:t>Represented model should follow mental </a:t>
            </a:r>
            <a:r>
              <a:rPr lang="en-US" altLang="en-US" dirty="0" smtClean="0"/>
              <a:t>model</a:t>
            </a:r>
            <a:endParaRPr lang="en-US" altLang="en-US" dirty="0"/>
          </a:p>
          <a:p>
            <a:r>
              <a:rPr lang="en-US" altLang="en-US" dirty="0"/>
              <a:t>Guided tours (overviews) instead of 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85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Intermediates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838199" y="1899366"/>
            <a:ext cx="9442269" cy="4749627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Most users are </a:t>
            </a:r>
            <a:r>
              <a:rPr lang="en-US" altLang="en-US" sz="3200" dirty="0" smtClean="0"/>
              <a:t>intermediates</a:t>
            </a:r>
            <a:endParaRPr lang="en-US" altLang="en-US" sz="3200" dirty="0"/>
          </a:p>
          <a:p>
            <a:r>
              <a:rPr lang="en-US" altLang="en-US" sz="3200" dirty="0"/>
              <a:t>Nobody wants to remain a </a:t>
            </a:r>
            <a:r>
              <a:rPr lang="en-US" altLang="en-US" sz="3200" dirty="0" smtClean="0"/>
              <a:t>beginner</a:t>
            </a:r>
            <a:endParaRPr lang="en-US" altLang="en-US" sz="3200" dirty="0"/>
          </a:p>
          <a:p>
            <a:r>
              <a:rPr lang="en-US" altLang="en-US" sz="3200" dirty="0"/>
              <a:t>Programmers are </a:t>
            </a:r>
            <a:r>
              <a:rPr lang="en-US" altLang="en-US" sz="3200" dirty="0" smtClean="0"/>
              <a:t>experts</a:t>
            </a:r>
            <a:endParaRPr lang="en-US" altLang="en-US" sz="3200" dirty="0"/>
          </a:p>
          <a:p>
            <a:r>
              <a:rPr lang="en-US" altLang="en-US" sz="3200" dirty="0"/>
              <a:t>Sales people are beginners and lobby for product </a:t>
            </a:r>
            <a:r>
              <a:rPr lang="en-US" altLang="en-US" sz="3200" dirty="0" smtClean="0"/>
              <a:t>training</a:t>
            </a:r>
            <a:endParaRPr lang="en-US" altLang="en-US" sz="3200" dirty="0"/>
          </a:p>
          <a:p>
            <a:r>
              <a:rPr lang="en-US" altLang="en-US" sz="3200" dirty="0"/>
              <a:t>Optimize for </a:t>
            </a:r>
            <a:r>
              <a:rPr lang="en-US" altLang="en-US" sz="3200" dirty="0" smtClean="0"/>
              <a:t>intermediates</a:t>
            </a:r>
            <a:endParaRPr lang="en-US" altLang="en-US" sz="3200" dirty="0"/>
          </a:p>
          <a:p>
            <a:r>
              <a:rPr lang="en-US" altLang="en-US" sz="3200" dirty="0"/>
              <a:t>Need tool tips, can use reference material</a:t>
            </a:r>
          </a:p>
        </p:txBody>
      </p:sp>
    </p:spTree>
    <p:extLst>
      <p:ext uri="{BB962C8B-B14F-4D97-AF65-F5344CB8AC3E}">
        <p14:creationId xmlns:p14="http://schemas.microsoft.com/office/powerpoint/2010/main" val="11551801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Experts influence other </a:t>
            </a:r>
            <a:r>
              <a:rPr lang="en-US" altLang="en-US" dirty="0" smtClean="0"/>
              <a:t>buyers</a:t>
            </a:r>
            <a:endParaRPr lang="en-US" altLang="en-US" dirty="0"/>
          </a:p>
          <a:p>
            <a:r>
              <a:rPr lang="en-US" altLang="en-US" dirty="0"/>
              <a:t>Internalize the working of </a:t>
            </a:r>
            <a:r>
              <a:rPr lang="en-US" altLang="en-US" dirty="0" smtClean="0"/>
              <a:t>interfaces</a:t>
            </a:r>
            <a:endParaRPr lang="en-US" altLang="en-US" dirty="0"/>
          </a:p>
          <a:p>
            <a:r>
              <a:rPr lang="en-US" altLang="en-US" dirty="0"/>
              <a:t>Memorize functions due to frequency of </a:t>
            </a:r>
            <a:r>
              <a:rPr lang="en-US" altLang="en-US" dirty="0" smtClean="0"/>
              <a:t>use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537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8E22-00F6-96B3-7E3F-A6873988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7D50-88F4-78CE-8C9B-0067DBCD1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Goal-Directed  Design Model</a:t>
            </a:r>
          </a:p>
          <a:p>
            <a:r>
              <a:rPr lang="en-US" altLang="en-US" dirty="0"/>
              <a:t>Goal-Directed Design Methodology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2497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Factors for a Product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244" y="2094251"/>
            <a:ext cx="4200508" cy="3688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3295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Factors for a Product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22" y="1328520"/>
            <a:ext cx="8876516" cy="538861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0721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Software Development Process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99" y="2515307"/>
            <a:ext cx="11845609" cy="192810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4472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Goal-directed Design Model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86" y="2308379"/>
            <a:ext cx="11544828" cy="303514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6742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15D7-5018-AD2A-D396-3AF70F88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Goal-Directed </a:t>
            </a:r>
            <a:r>
              <a:rPr lang="en-US" dirty="0" smtClean="0"/>
              <a:t>Design </a:t>
            </a:r>
            <a:r>
              <a:rPr lang="en-US" dirty="0"/>
              <a:t>Approach</a:t>
            </a:r>
            <a:endParaRPr lang="en-PK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838200" y="188508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It provides solutions that meet </a:t>
            </a:r>
          </a:p>
          <a:p>
            <a:pPr lvl="1"/>
            <a:r>
              <a:rPr lang="en-US" altLang="en-US" dirty="0" smtClean="0"/>
              <a:t>The needs and goals of users</a:t>
            </a:r>
          </a:p>
          <a:p>
            <a:pPr lvl="1"/>
            <a:r>
              <a:rPr lang="en-US" altLang="en-US" dirty="0" smtClean="0"/>
              <a:t>Business/organizational and</a:t>
            </a:r>
          </a:p>
          <a:p>
            <a:pPr lvl="1"/>
            <a:r>
              <a:rPr lang="en-US" altLang="en-US" dirty="0" smtClean="0"/>
              <a:t>Technical imperatives. </a:t>
            </a:r>
          </a:p>
        </p:txBody>
      </p:sp>
    </p:spTree>
    <p:extLst>
      <p:ext uri="{BB962C8B-B14F-4D97-AF65-F5344CB8AC3E}">
        <p14:creationId xmlns:p14="http://schemas.microsoft.com/office/powerpoint/2010/main" val="362929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15D7-5018-AD2A-D396-3AF70F88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Goal-Directed </a:t>
            </a:r>
            <a:r>
              <a:rPr lang="en-US" dirty="0" smtClean="0"/>
              <a:t>Design </a:t>
            </a:r>
            <a:r>
              <a:rPr lang="en-US" dirty="0"/>
              <a:t>Approach</a:t>
            </a:r>
            <a:endParaRPr lang="en-PK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838200" y="188508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combines techniques of</a:t>
            </a:r>
          </a:p>
          <a:p>
            <a:pPr lvl="1"/>
            <a:r>
              <a:rPr lang="en-US" altLang="en-US" dirty="0" smtClean="0"/>
              <a:t>Ethnography</a:t>
            </a:r>
          </a:p>
          <a:p>
            <a:pPr lvl="1"/>
            <a:r>
              <a:rPr lang="en-US" altLang="en-US" dirty="0" smtClean="0"/>
              <a:t>Stakeholder interviews</a:t>
            </a:r>
          </a:p>
          <a:p>
            <a:pPr lvl="1"/>
            <a:r>
              <a:rPr lang="en-US" altLang="en-US" dirty="0" smtClean="0"/>
              <a:t>Market research</a:t>
            </a:r>
          </a:p>
          <a:p>
            <a:pPr lvl="1"/>
            <a:r>
              <a:rPr lang="en-US" altLang="en-US" dirty="0" smtClean="0"/>
              <a:t>Product/literature reviews</a:t>
            </a:r>
          </a:p>
          <a:p>
            <a:pPr lvl="1"/>
            <a:r>
              <a:rPr lang="en-US" altLang="en-US" dirty="0" smtClean="0"/>
              <a:t>Detailed user model</a:t>
            </a:r>
          </a:p>
          <a:p>
            <a:pPr lvl="1"/>
            <a:r>
              <a:rPr lang="en-US" altLang="en-US" dirty="0" smtClean="0"/>
              <a:t>Scenario-based design and a core set of interaction principles and patterns. </a:t>
            </a:r>
          </a:p>
        </p:txBody>
      </p:sp>
    </p:spTree>
    <p:extLst>
      <p:ext uri="{BB962C8B-B14F-4D97-AF65-F5344CB8AC3E}">
        <p14:creationId xmlns:p14="http://schemas.microsoft.com/office/powerpoint/2010/main" val="4190767871"/>
      </p:ext>
    </p:extLst>
  </p:cSld>
  <p:clrMapOvr>
    <a:masterClrMapping/>
  </p:clrMapOvr>
</p:sld>
</file>

<file path=ppt/theme/theme1.xml><?xml version="1.0" encoding="utf-8"?>
<a:theme xmlns:a="http://schemas.openxmlformats.org/drawingml/2006/main" name="UIT Theme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Theme" id="{224A41FC-73CC-4547-8F37-CCF90B971BA7}" vid="{029D4F9F-873E-4809-982E-7A1F8F2107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UIT Theme</Template>
  <TotalTime>322</TotalTime>
  <Words>324</Words>
  <Application>Microsoft Office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UIT Theme</vt:lpstr>
      <vt:lpstr>Goal-Directed Design Methodology</vt:lpstr>
      <vt:lpstr>Last Lecture</vt:lpstr>
      <vt:lpstr>Today’s Lecture</vt:lpstr>
      <vt:lpstr>Success Factors for a Product</vt:lpstr>
      <vt:lpstr>Success Factors for a Product</vt:lpstr>
      <vt:lpstr>The Software Development Process</vt:lpstr>
      <vt:lpstr>Goal-directed Design Model</vt:lpstr>
      <vt:lpstr>Goal-Directed Design Approach</vt:lpstr>
      <vt:lpstr>Goal-Directed Design Approach</vt:lpstr>
      <vt:lpstr>Goal-directed Design</vt:lpstr>
      <vt:lpstr>Research</vt:lpstr>
      <vt:lpstr>Modeling</vt:lpstr>
      <vt:lpstr>Requirement</vt:lpstr>
      <vt:lpstr>Framework </vt:lpstr>
      <vt:lpstr>Refinement</vt:lpstr>
      <vt:lpstr>Goal-directed Design Methodology</vt:lpstr>
      <vt:lpstr>Design Group Practices/Standards</vt:lpstr>
      <vt:lpstr>Designer Talent and Skills</vt:lpstr>
      <vt:lpstr>Types of Users</vt:lpstr>
      <vt:lpstr>Beginners</vt:lpstr>
      <vt:lpstr>Intermediates</vt:lpstr>
      <vt:lpstr>Experts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Processes and Methodology - II</dc:title>
  <dc:creator>Umair Khan</dc:creator>
  <cp:lastModifiedBy>Mr. Umair Khan</cp:lastModifiedBy>
  <cp:revision>22</cp:revision>
  <dcterms:created xsi:type="dcterms:W3CDTF">2022-12-20T15:07:50Z</dcterms:created>
  <dcterms:modified xsi:type="dcterms:W3CDTF">2022-12-28T07:42:36Z</dcterms:modified>
</cp:coreProperties>
</file>