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301" r:id="rId4"/>
    <p:sldId id="302" r:id="rId5"/>
    <p:sldId id="304" r:id="rId6"/>
    <p:sldId id="261" r:id="rId7"/>
    <p:sldId id="262" r:id="rId8"/>
    <p:sldId id="303" r:id="rId9"/>
    <p:sldId id="300" r:id="rId10"/>
    <p:sldId id="263" r:id="rId11"/>
    <p:sldId id="264" r:id="rId12"/>
    <p:sldId id="265" r:id="rId13"/>
    <p:sldId id="266" r:id="rId14"/>
    <p:sldId id="267" r:id="rId15"/>
    <p:sldId id="298" r:id="rId16"/>
    <p:sldId id="268" r:id="rId17"/>
    <p:sldId id="269" r:id="rId18"/>
    <p:sldId id="270" r:id="rId19"/>
    <p:sldId id="271" r:id="rId20"/>
    <p:sldId id="293" r:id="rId21"/>
    <p:sldId id="273" r:id="rId22"/>
    <p:sldId id="294" r:id="rId23"/>
    <p:sldId id="272" r:id="rId24"/>
    <p:sldId id="275" r:id="rId25"/>
    <p:sldId id="277" r:id="rId26"/>
    <p:sldId id="299" r:id="rId27"/>
    <p:sldId id="278" r:id="rId28"/>
    <p:sldId id="280" r:id="rId29"/>
    <p:sldId id="281" r:id="rId30"/>
    <p:sldId id="295" r:id="rId31"/>
    <p:sldId id="296" r:id="rId32"/>
    <p:sldId id="282" r:id="rId33"/>
    <p:sldId id="283" r:id="rId34"/>
    <p:sldId id="284" r:id="rId35"/>
    <p:sldId id="285" r:id="rId36"/>
    <p:sldId id="286" r:id="rId37"/>
    <p:sldId id="287" r:id="rId38"/>
    <p:sldId id="289" r:id="rId39"/>
    <p:sldId id="290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69" d="100"/>
          <a:sy n="69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C9E15-661E-40ED-BD1A-6140F50A9CAE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BF6B7-3C11-4560-895A-321116D77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D518-C797-4D1C-A8F5-C45AC7D0725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51C3-EB2C-4682-87CA-422EC34BA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D518-C797-4D1C-A8F5-C45AC7D0725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51C3-EB2C-4682-87CA-422EC34BA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D518-C797-4D1C-A8F5-C45AC7D0725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51C3-EB2C-4682-87CA-422EC34BA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6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198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D518-C797-4D1C-A8F5-C45AC7D0725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51C3-EB2C-4682-87CA-422EC34BA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D518-C797-4D1C-A8F5-C45AC7D0725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51C3-EB2C-4682-87CA-422EC34BA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D518-C797-4D1C-A8F5-C45AC7D0725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51C3-EB2C-4682-87CA-422EC34BA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D518-C797-4D1C-A8F5-C45AC7D0725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51C3-EB2C-4682-87CA-422EC34BA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D518-C797-4D1C-A8F5-C45AC7D0725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51C3-EB2C-4682-87CA-422EC34BA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D518-C797-4D1C-A8F5-C45AC7D0725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51C3-EB2C-4682-87CA-422EC34BA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D518-C797-4D1C-A8F5-C45AC7D0725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51C3-EB2C-4682-87CA-422EC34BA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D518-C797-4D1C-A8F5-C45AC7D0725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51C3-EB2C-4682-87CA-422EC34BA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1D518-C797-4D1C-A8F5-C45AC7D0725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751C3-EB2C-4682-87CA-422EC34BA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706582" y="2774949"/>
            <a:ext cx="7772400" cy="1470025"/>
          </a:xfrm>
        </p:spPr>
        <p:txBody>
          <a:bodyPr/>
          <a:lstStyle/>
          <a:p>
            <a:r>
              <a:rPr lang="en-US" dirty="0" smtClean="0"/>
              <a:t>Week 03</a:t>
            </a:r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136" y="528"/>
              <a:ext cx="624" cy="37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760" cy="672"/>
            </a:xfrm>
            <a:prstGeom prst="rect">
              <a:avLst/>
            </a:prstGeom>
            <a:solidFill>
              <a:srgbClr val="2E005D"/>
            </a:solidFill>
            <a:ln w="9525">
              <a:solidFill>
                <a:srgbClr val="2E005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67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80" y="0"/>
              <a:ext cx="17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84" y="0"/>
              <a:ext cx="17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" name="TextBox 11"/>
          <p:cNvSpPr txBox="1"/>
          <p:nvPr/>
        </p:nvSpPr>
        <p:spPr>
          <a:xfrm>
            <a:off x="1219200" y="0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HUMAN-COMPUTER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INTERACTION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67200" y="1524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Usman</a:t>
            </a:r>
            <a:r>
              <a:rPr lang="en-US" dirty="0" smtClean="0">
                <a:solidFill>
                  <a:schemeClr val="bg1"/>
                </a:solidFill>
              </a:rPr>
              <a:t> Institute of Technology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FALL 2021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33592" y="1407586"/>
            <a:ext cx="7045390" cy="769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CS411 Human </a:t>
            </a:r>
            <a:r>
              <a:rPr lang="en-US" sz="4400" dirty="0">
                <a:latin typeface="+mj-lt"/>
                <a:ea typeface="+mj-ea"/>
                <a:cs typeface="+mj-cs"/>
              </a:rPr>
              <a:t>Computer Interaction 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433592" y="4408487"/>
            <a:ext cx="6629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defRPr sz="2800">
                <a:solidFill>
                  <a:srgbClr val="397FCF"/>
                </a:solidFill>
                <a:latin typeface="Arial" panose="020B0604020202020204" pitchFamily="34" charset="0"/>
              </a:defRPr>
            </a:lvl1pPr>
            <a:lvl2pPr algn="l">
              <a:defRPr sz="2800">
                <a:solidFill>
                  <a:srgbClr val="397FCF"/>
                </a:solidFill>
                <a:latin typeface="Arial" panose="020B0604020202020204" pitchFamily="34" charset="0"/>
              </a:defRPr>
            </a:lvl2pPr>
            <a:lvl3pPr algn="l">
              <a:defRPr sz="2800">
                <a:solidFill>
                  <a:srgbClr val="397FCF"/>
                </a:solidFill>
                <a:latin typeface="Arial" panose="020B0604020202020204" pitchFamily="34" charset="0"/>
              </a:defRPr>
            </a:lvl3pPr>
            <a:lvl4pPr algn="l">
              <a:defRPr sz="2800">
                <a:solidFill>
                  <a:srgbClr val="397FCF"/>
                </a:solidFill>
                <a:latin typeface="Arial" panose="020B0604020202020204" pitchFamily="34" charset="0"/>
              </a:defRPr>
            </a:lvl4pPr>
            <a:lvl5pPr algn="l">
              <a:defRPr sz="2800">
                <a:solidFill>
                  <a:srgbClr val="397FCF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97FCF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97FCF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97FCF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97FCF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0" dirty="0">
                <a:solidFill>
                  <a:schemeClr val="tx1"/>
                </a:solidFill>
              </a:rPr>
              <a:t>Lecture </a:t>
            </a:r>
            <a:r>
              <a:rPr lang="en-US" altLang="en-US" sz="1800" b="0" dirty="0" smtClean="0">
                <a:solidFill>
                  <a:schemeClr val="tx1"/>
                </a:solidFill>
              </a:rPr>
              <a:t>3</a:t>
            </a:r>
            <a:r>
              <a:rPr lang="en-US" altLang="en-US" sz="1800" b="0" dirty="0">
                <a:solidFill>
                  <a:schemeClr val="tx1"/>
                </a:solidFill>
              </a:rPr>
              <a:t/>
            </a:r>
            <a:br>
              <a:rPr lang="en-US" altLang="en-US" sz="1800" b="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</a:rPr>
              <a:t>Human Side – Cognition Framework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Going for a Drive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Driving a Car with a Keyboard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Steering with Arrow keys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Brake – Space bar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Acceleration – Enter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Indicators 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Left – F1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Right – F2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Horn – F3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Headlights – F4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Windscreen Wipe – F5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3457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Going for a Drive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/>
              <a:t>Driving along on Highway</a:t>
            </a:r>
          </a:p>
          <a:p>
            <a:endParaRPr lang="en-US" altLang="en-US"/>
          </a:p>
          <a:p>
            <a:r>
              <a:rPr lang="en-US" altLang="en-US"/>
              <a:t>Suddenly a Cow comes in front</a:t>
            </a:r>
          </a:p>
          <a:p>
            <a:endParaRPr lang="en-US" altLang="en-US"/>
          </a:p>
          <a:p>
            <a:r>
              <a:rPr lang="en-US" altLang="en-US"/>
              <a:t>What do you do ?</a:t>
            </a:r>
          </a:p>
          <a:p>
            <a:endParaRPr lang="en-US" altLang="en-US"/>
          </a:p>
          <a:p>
            <a:r>
              <a:rPr lang="en-US" altLang="en-US"/>
              <a:t>What are your chances of survival</a:t>
            </a:r>
          </a:p>
        </p:txBody>
      </p:sp>
    </p:spTree>
    <p:extLst>
      <p:ext uri="{BB962C8B-B14F-4D97-AF65-F5344CB8AC3E}">
        <p14:creationId xmlns:p14="http://schemas.microsoft.com/office/powerpoint/2010/main" val="30350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Cognitive Psychology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 dirty="0"/>
              <a:t>Psychology primarily concerned with human behavior and the mental processes that underlie it.</a:t>
            </a:r>
          </a:p>
          <a:p>
            <a:endParaRPr lang="en-US" altLang="en-US" dirty="0"/>
          </a:p>
          <a:p>
            <a:r>
              <a:rPr lang="en-US" altLang="en-US" dirty="0"/>
              <a:t>It is primarily concerned with information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151500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Cognition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Process by which we became acquanted with things or in other words gain knowledge</a:t>
            </a:r>
          </a:p>
          <a:p>
            <a:pPr lvl="1"/>
            <a:r>
              <a:rPr lang="en-US" altLang="en-US"/>
              <a:t>Understanding</a:t>
            </a:r>
          </a:p>
          <a:p>
            <a:pPr lvl="1"/>
            <a:r>
              <a:rPr lang="en-US" altLang="en-US"/>
              <a:t>Remembering</a:t>
            </a:r>
          </a:p>
          <a:p>
            <a:pPr lvl="1"/>
            <a:r>
              <a:rPr lang="en-US" altLang="en-US"/>
              <a:t>Reasoning</a:t>
            </a:r>
          </a:p>
          <a:p>
            <a:pPr lvl="1"/>
            <a:r>
              <a:rPr lang="en-US" altLang="en-US"/>
              <a:t>Attending</a:t>
            </a:r>
          </a:p>
          <a:p>
            <a:pPr lvl="1"/>
            <a:r>
              <a:rPr lang="en-US" altLang="en-US"/>
              <a:t>Creating a new idea</a:t>
            </a:r>
          </a:p>
          <a:p>
            <a:pPr lvl="1"/>
            <a:endParaRPr lang="en-US" altLang="en-US"/>
          </a:p>
          <a:p>
            <a:r>
              <a:rPr lang="en-US" altLang="en-US"/>
              <a:t>How Humans and Computers interact with one another in terms of knowledge transmitted by them</a:t>
            </a:r>
          </a:p>
        </p:txBody>
      </p:sp>
    </p:spTree>
    <p:extLst>
      <p:ext uri="{BB962C8B-B14F-4D97-AF65-F5344CB8AC3E}">
        <p14:creationId xmlns:p14="http://schemas.microsoft.com/office/powerpoint/2010/main" val="34397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Cognition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743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Also described in terms of specific process</a:t>
            </a:r>
          </a:p>
          <a:p>
            <a:pPr lvl="1"/>
            <a:r>
              <a:rPr lang="en-US" altLang="en-US"/>
              <a:t>Attention</a:t>
            </a:r>
          </a:p>
          <a:p>
            <a:pPr lvl="1"/>
            <a:r>
              <a:rPr lang="en-US" altLang="en-US"/>
              <a:t>Perception</a:t>
            </a:r>
          </a:p>
          <a:p>
            <a:pPr lvl="1"/>
            <a:r>
              <a:rPr lang="en-US" altLang="en-US"/>
              <a:t>Memory</a:t>
            </a:r>
          </a:p>
          <a:p>
            <a:pPr lvl="1"/>
            <a:r>
              <a:rPr lang="en-US" altLang="en-US"/>
              <a:t>Learning</a:t>
            </a:r>
          </a:p>
          <a:p>
            <a:pPr lvl="1"/>
            <a:r>
              <a:rPr lang="en-US" altLang="en-US"/>
              <a:t>Reading, speaking and listening</a:t>
            </a:r>
          </a:p>
          <a:p>
            <a:pPr lvl="1"/>
            <a:r>
              <a:rPr lang="en-US" altLang="en-US"/>
              <a:t>Problem solving, planning, reasoning,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57382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scan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4800"/>
            <a:ext cx="51054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04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Cognition Modes </a:t>
            </a:r>
            <a:endParaRPr lang="en-US" altLang="en-US" dirty="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 dirty="0"/>
              <a:t>Experiential</a:t>
            </a:r>
          </a:p>
          <a:p>
            <a:pPr lvl="1"/>
            <a:r>
              <a:rPr lang="en-US" altLang="en-US" dirty="0"/>
              <a:t>We perceive, act and react to events around us effectively</a:t>
            </a:r>
          </a:p>
          <a:p>
            <a:pPr lvl="1"/>
            <a:r>
              <a:rPr lang="en-US" altLang="en-US" dirty="0"/>
              <a:t>Identify the cognitions shown in previous as experiential</a:t>
            </a:r>
          </a:p>
          <a:p>
            <a:pPr lvl="2"/>
            <a:r>
              <a:rPr lang="en-US" altLang="en-US" dirty="0"/>
              <a:t>Driving a car, reading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Reflective</a:t>
            </a:r>
          </a:p>
          <a:p>
            <a:pPr lvl="1"/>
            <a:r>
              <a:rPr lang="en-US" altLang="en-US" dirty="0"/>
              <a:t>Involves thinking , comparing and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76897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Goes inside the head</a:t>
            </a:r>
          </a:p>
        </p:txBody>
      </p:sp>
      <p:pic>
        <p:nvPicPr>
          <p:cNvPr id="281605" name="Picture 5" descr="j024071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82"/>
          <a:stretch>
            <a:fillRect/>
          </a:stretch>
        </p:blipFill>
        <p:spPr>
          <a:xfrm>
            <a:off x="3733800" y="2971800"/>
            <a:ext cx="2135188" cy="1905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1607" name="Text Box 7"/>
          <p:cNvSpPr txBox="1">
            <a:spLocks noChangeArrowheads="1"/>
          </p:cNvSpPr>
          <p:nvPr/>
        </p:nvSpPr>
        <p:spPr bwMode="blackWhite">
          <a:xfrm>
            <a:off x="660400" y="2144713"/>
            <a:ext cx="1887538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Perceiving</a:t>
            </a:r>
          </a:p>
          <a:p>
            <a:r>
              <a:rPr lang="en-US" altLang="en-US"/>
              <a:t>Thinking</a:t>
            </a:r>
          </a:p>
          <a:p>
            <a:r>
              <a:rPr lang="en-US" altLang="en-US"/>
              <a:t>Remembering</a:t>
            </a:r>
          </a:p>
          <a:p>
            <a:r>
              <a:rPr lang="en-US" altLang="en-US"/>
              <a:t>Learning</a:t>
            </a:r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blackWhite">
          <a:xfrm>
            <a:off x="568325" y="4165600"/>
            <a:ext cx="2125663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Planning a meal</a:t>
            </a:r>
          </a:p>
          <a:p>
            <a:r>
              <a:rPr lang="en-US" altLang="en-US"/>
              <a:t>Imaging a trip</a:t>
            </a:r>
          </a:p>
          <a:p>
            <a:r>
              <a:rPr lang="en-US" altLang="en-US"/>
              <a:t>Painting</a:t>
            </a:r>
          </a:p>
          <a:p>
            <a:r>
              <a:rPr lang="en-US" altLang="en-US"/>
              <a:t>Writing</a:t>
            </a:r>
          </a:p>
          <a:p>
            <a:r>
              <a:rPr lang="en-US" altLang="en-US"/>
              <a:t>Composing</a:t>
            </a: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blackWhite">
          <a:xfrm>
            <a:off x="5778500" y="2133600"/>
            <a:ext cx="2833688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Understanding others</a:t>
            </a:r>
          </a:p>
          <a:p>
            <a:r>
              <a:rPr lang="en-US" altLang="en-US"/>
              <a:t>Talking to others</a:t>
            </a:r>
          </a:p>
          <a:p>
            <a:r>
              <a:rPr lang="en-US" altLang="en-US"/>
              <a:t>Manipulation others</a:t>
            </a:r>
          </a:p>
        </p:txBody>
      </p:sp>
      <p:sp>
        <p:nvSpPr>
          <p:cNvPr id="281610" name="Text Box 10"/>
          <p:cNvSpPr txBox="1">
            <a:spLocks noChangeArrowheads="1"/>
          </p:cNvSpPr>
          <p:nvPr/>
        </p:nvSpPr>
        <p:spPr bwMode="blackWhite">
          <a:xfrm>
            <a:off x="6280150" y="4165600"/>
            <a:ext cx="23241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Making decisions</a:t>
            </a:r>
          </a:p>
          <a:p>
            <a:r>
              <a:rPr lang="en-US" altLang="en-US"/>
              <a:t>Solving problems</a:t>
            </a:r>
          </a:p>
          <a:p>
            <a:r>
              <a:rPr lang="en-US" altLang="en-US"/>
              <a:t>daydreaming</a:t>
            </a:r>
          </a:p>
        </p:txBody>
      </p:sp>
    </p:spTree>
    <p:extLst>
      <p:ext uri="{BB962C8B-B14F-4D97-AF65-F5344CB8AC3E}">
        <p14:creationId xmlns:p14="http://schemas.microsoft.com/office/powerpoint/2010/main" val="90010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 Processing …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05000"/>
            <a:ext cx="3733800" cy="4322618"/>
          </a:xfrm>
        </p:spPr>
        <p:txBody>
          <a:bodyPr/>
          <a:lstStyle/>
          <a:p>
            <a:r>
              <a:rPr lang="en-US" altLang="en-US" sz="1800" dirty="0"/>
              <a:t>Lets look at how humans process information</a:t>
            </a:r>
          </a:p>
          <a:p>
            <a:endParaRPr lang="en-US" altLang="en-US" sz="1800" dirty="0"/>
          </a:p>
          <a:p>
            <a:r>
              <a:rPr lang="en-US" altLang="en-US" sz="1800" dirty="0"/>
              <a:t>Identify the following:</a:t>
            </a:r>
          </a:p>
          <a:p>
            <a:endParaRPr lang="en-US" altLang="en-US" sz="1800" dirty="0"/>
          </a:p>
          <a:p>
            <a:endParaRPr lang="en-US" altLang="en-US" sz="1800" dirty="0"/>
          </a:p>
        </p:txBody>
      </p:sp>
      <p:pic>
        <p:nvPicPr>
          <p:cNvPr id="294916" name="Picture 4" descr="j028190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0" y="1905000"/>
            <a:ext cx="4379913" cy="434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798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 what was it ?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r>
              <a:rPr lang="en-US" altLang="en-US" b="1" dirty="0"/>
              <a:t>Was it :</a:t>
            </a:r>
          </a:p>
          <a:p>
            <a:pPr lvl="1"/>
            <a:r>
              <a:rPr lang="en-US" altLang="en-US" sz="1600" dirty="0"/>
              <a:t> An elephant ?</a:t>
            </a:r>
          </a:p>
          <a:p>
            <a:pPr lvl="1"/>
            <a:endParaRPr lang="en-US" altLang="en-US" sz="1600" dirty="0"/>
          </a:p>
          <a:p>
            <a:pPr lvl="1"/>
            <a:r>
              <a:rPr lang="en-US" altLang="en-US" sz="1600" dirty="0"/>
              <a:t>A Tiger</a:t>
            </a:r>
          </a:p>
          <a:p>
            <a:pPr lvl="1"/>
            <a:endParaRPr lang="en-US" altLang="en-US" sz="1600" dirty="0"/>
          </a:p>
          <a:p>
            <a:pPr lvl="1"/>
            <a:r>
              <a:rPr lang="en-US" altLang="en-US" sz="1600" dirty="0"/>
              <a:t>An Apple </a:t>
            </a:r>
          </a:p>
          <a:p>
            <a:pPr lvl="1"/>
            <a:endParaRPr lang="en-US" altLang="en-US" sz="1600" dirty="0"/>
          </a:p>
          <a:p>
            <a:pPr lvl="1"/>
            <a:r>
              <a:rPr lang="en-US" altLang="en-US" sz="1600" dirty="0"/>
              <a:t>Roses</a:t>
            </a:r>
          </a:p>
          <a:p>
            <a:pPr lvl="1"/>
            <a:endParaRPr lang="en-US" altLang="en-US" sz="1600" dirty="0"/>
          </a:p>
          <a:p>
            <a:r>
              <a:rPr lang="en-US" altLang="en-US" b="1" dirty="0"/>
              <a:t>Roses Of course</a:t>
            </a:r>
          </a:p>
          <a:p>
            <a:pPr lvl="1"/>
            <a:endParaRPr lang="en-US" altLang="en-US" b="1" dirty="0"/>
          </a:p>
          <a:p>
            <a:endParaRPr lang="en-US" altLang="en-US" sz="1800" dirty="0"/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23896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 the Last Lecture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Usability </a:t>
            </a:r>
            <a:r>
              <a:rPr lang="en-US" altLang="en-US" dirty="0"/>
              <a:t>and Quality</a:t>
            </a:r>
          </a:p>
          <a:p>
            <a:endParaRPr lang="en-US" altLang="en-US" dirty="0"/>
          </a:p>
          <a:p>
            <a:r>
              <a:rPr lang="en-US" altLang="en-US" dirty="0" smtClean="0"/>
              <a:t>Interaction Design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Interaction Framework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767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Human Information Processing Model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blackWhite">
          <a:xfrm>
            <a:off x="457200" y="2895600"/>
            <a:ext cx="17526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Encoding</a:t>
            </a:r>
          </a:p>
          <a:p>
            <a:pPr>
              <a:spcBef>
                <a:spcPct val="50000"/>
              </a:spcBef>
            </a:pPr>
            <a:endParaRPr lang="en-US" altLang="en-US" sz="1800"/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blackWhite">
          <a:xfrm>
            <a:off x="2667000" y="2895600"/>
            <a:ext cx="17526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Comparison</a:t>
            </a:r>
          </a:p>
          <a:p>
            <a:pPr>
              <a:spcBef>
                <a:spcPct val="50000"/>
              </a:spcBef>
            </a:pPr>
            <a:endParaRPr lang="en-US" altLang="en-US" sz="1800"/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blackWhite">
          <a:xfrm>
            <a:off x="4876800" y="2895600"/>
            <a:ext cx="17526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Response</a:t>
            </a:r>
          </a:p>
          <a:p>
            <a:pPr>
              <a:spcBef>
                <a:spcPct val="50000"/>
              </a:spcBef>
            </a:pPr>
            <a:r>
              <a:rPr lang="en-US" altLang="en-US" sz="1800"/>
              <a:t>Selection</a:t>
            </a:r>
          </a:p>
        </p:txBody>
      </p:sp>
      <p:sp>
        <p:nvSpPr>
          <p:cNvPr id="367622" name="Text Box 6"/>
          <p:cNvSpPr txBox="1">
            <a:spLocks noChangeArrowheads="1"/>
          </p:cNvSpPr>
          <p:nvPr/>
        </p:nvSpPr>
        <p:spPr bwMode="blackWhite">
          <a:xfrm>
            <a:off x="7162800" y="2895600"/>
            <a:ext cx="17526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Response</a:t>
            </a:r>
          </a:p>
          <a:p>
            <a:pPr>
              <a:spcBef>
                <a:spcPct val="50000"/>
              </a:spcBef>
            </a:pPr>
            <a:r>
              <a:rPr lang="en-US" altLang="en-US" sz="1800"/>
              <a:t>Execution</a:t>
            </a:r>
          </a:p>
        </p:txBody>
      </p:sp>
      <p:sp>
        <p:nvSpPr>
          <p:cNvPr id="367624" name="Line 8"/>
          <p:cNvSpPr>
            <a:spLocks noChangeShapeType="1"/>
          </p:cNvSpPr>
          <p:nvPr/>
        </p:nvSpPr>
        <p:spPr bwMode="blackWhite">
          <a:xfrm>
            <a:off x="2209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625" name="Line 9"/>
          <p:cNvSpPr>
            <a:spLocks noChangeShapeType="1"/>
          </p:cNvSpPr>
          <p:nvPr/>
        </p:nvSpPr>
        <p:spPr bwMode="blackWhite">
          <a:xfrm>
            <a:off x="67056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626" name="Line 10"/>
          <p:cNvSpPr>
            <a:spLocks noChangeShapeType="1"/>
          </p:cNvSpPr>
          <p:nvPr/>
        </p:nvSpPr>
        <p:spPr bwMode="blackWhite">
          <a:xfrm>
            <a:off x="44196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How come we all Recognized them as Roses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Behind the scenes of Information processing in Humans: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b="1"/>
              <a:t>Input Channels </a:t>
            </a:r>
            <a:r>
              <a:rPr lang="en-US" altLang="en-US"/>
              <a:t> Sight, hearing, touch, smell, taste</a:t>
            </a:r>
            <a:endParaRPr lang="en-US" altLang="en-US" b="1"/>
          </a:p>
          <a:p>
            <a:pPr lvl="1">
              <a:lnSpc>
                <a:spcPct val="90000"/>
              </a:lnSpc>
            </a:pPr>
            <a:endParaRPr lang="en-US" altLang="en-US" b="1"/>
          </a:p>
          <a:p>
            <a:pPr lvl="1">
              <a:lnSpc>
                <a:spcPct val="90000"/>
              </a:lnSpc>
            </a:pPr>
            <a:r>
              <a:rPr lang="en-US" altLang="en-US" b="1"/>
              <a:t>Encoding </a:t>
            </a:r>
            <a:r>
              <a:rPr lang="en-US" altLang="en-US"/>
              <a:t>information from environment in some kind of internal representation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Internal representation is compared with memorized representations </a:t>
            </a:r>
            <a:r>
              <a:rPr lang="en-US" altLang="en-US" b="1"/>
              <a:t>(Comparison)</a:t>
            </a: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Concerned with deciding on a response to the encoded stimulus </a:t>
            </a:r>
            <a:r>
              <a:rPr lang="en-US" altLang="en-US" b="1"/>
              <a:t>(Response Selection)</a:t>
            </a: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Organizing response and necessary action </a:t>
            </a:r>
            <a:r>
              <a:rPr lang="en-US" altLang="en-US" b="1"/>
              <a:t>(Response Execution)</a:t>
            </a: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92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Extension to the Information Processing Model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blackWhite">
          <a:xfrm>
            <a:off x="457200" y="2895600"/>
            <a:ext cx="17526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Encoding</a:t>
            </a:r>
          </a:p>
          <a:p>
            <a:pPr>
              <a:spcBef>
                <a:spcPct val="50000"/>
              </a:spcBef>
            </a:pPr>
            <a:endParaRPr lang="en-US" altLang="en-US" sz="1800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blackWhite">
          <a:xfrm>
            <a:off x="2667000" y="2895600"/>
            <a:ext cx="17526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Comparison</a:t>
            </a:r>
          </a:p>
          <a:p>
            <a:pPr>
              <a:spcBef>
                <a:spcPct val="50000"/>
              </a:spcBef>
            </a:pPr>
            <a:endParaRPr lang="en-US" altLang="en-US" sz="1800"/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blackWhite">
          <a:xfrm>
            <a:off x="4876800" y="2895600"/>
            <a:ext cx="17526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Response</a:t>
            </a:r>
          </a:p>
          <a:p>
            <a:pPr>
              <a:spcBef>
                <a:spcPct val="50000"/>
              </a:spcBef>
            </a:pPr>
            <a:r>
              <a:rPr lang="en-US" altLang="en-US" sz="1800"/>
              <a:t>Selection</a:t>
            </a:r>
          </a:p>
        </p:txBody>
      </p:sp>
      <p:sp>
        <p:nvSpPr>
          <p:cNvPr id="301064" name="Text Box 8"/>
          <p:cNvSpPr txBox="1">
            <a:spLocks noChangeArrowheads="1"/>
          </p:cNvSpPr>
          <p:nvPr/>
        </p:nvSpPr>
        <p:spPr bwMode="blackWhite">
          <a:xfrm>
            <a:off x="7162800" y="2895600"/>
            <a:ext cx="17526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Response</a:t>
            </a:r>
          </a:p>
          <a:p>
            <a:pPr>
              <a:spcBef>
                <a:spcPct val="50000"/>
              </a:spcBef>
            </a:pPr>
            <a:r>
              <a:rPr lang="en-US" altLang="en-US" sz="1800"/>
              <a:t>Execution</a:t>
            </a:r>
          </a:p>
        </p:txBody>
      </p:sp>
      <p:sp>
        <p:nvSpPr>
          <p:cNvPr id="301068" name="Rectangle 12"/>
          <p:cNvSpPr>
            <a:spLocks noChangeArrowheads="1"/>
          </p:cNvSpPr>
          <p:nvPr/>
        </p:nvSpPr>
        <p:spPr bwMode="blackWhite">
          <a:xfrm>
            <a:off x="2209800" y="4572000"/>
            <a:ext cx="4876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Memory</a:t>
            </a:r>
          </a:p>
        </p:txBody>
      </p:sp>
      <p:sp>
        <p:nvSpPr>
          <p:cNvPr id="301069" name="Line 13"/>
          <p:cNvSpPr>
            <a:spLocks noChangeShapeType="1"/>
          </p:cNvSpPr>
          <p:nvPr/>
        </p:nvSpPr>
        <p:spPr bwMode="blackWhite">
          <a:xfrm>
            <a:off x="2209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70" name="Line 14"/>
          <p:cNvSpPr>
            <a:spLocks noChangeShapeType="1"/>
          </p:cNvSpPr>
          <p:nvPr/>
        </p:nvSpPr>
        <p:spPr bwMode="blackWhite">
          <a:xfrm>
            <a:off x="67056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71" name="Line 15"/>
          <p:cNvSpPr>
            <a:spLocks noChangeShapeType="1"/>
          </p:cNvSpPr>
          <p:nvPr/>
        </p:nvSpPr>
        <p:spPr bwMode="blackWhite">
          <a:xfrm>
            <a:off x="44196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72" name="Line 16"/>
          <p:cNvSpPr>
            <a:spLocks noChangeShapeType="1"/>
          </p:cNvSpPr>
          <p:nvPr/>
        </p:nvSpPr>
        <p:spPr bwMode="blackWhite">
          <a:xfrm flipV="1">
            <a:off x="3656013" y="2357438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73" name="Line 17"/>
          <p:cNvSpPr>
            <a:spLocks noChangeShapeType="1"/>
          </p:cNvSpPr>
          <p:nvPr/>
        </p:nvSpPr>
        <p:spPr bwMode="blackWhite">
          <a:xfrm>
            <a:off x="32004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75" name="Line 19"/>
          <p:cNvSpPr>
            <a:spLocks noChangeShapeType="1"/>
          </p:cNvSpPr>
          <p:nvPr/>
        </p:nvSpPr>
        <p:spPr bwMode="blackWhite">
          <a:xfrm flipV="1">
            <a:off x="6018213" y="2362200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76" name="Line 20"/>
          <p:cNvSpPr>
            <a:spLocks noChangeShapeType="1"/>
          </p:cNvSpPr>
          <p:nvPr/>
        </p:nvSpPr>
        <p:spPr bwMode="blackWhite">
          <a:xfrm>
            <a:off x="5562600" y="23669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77" name="Line 21"/>
          <p:cNvSpPr>
            <a:spLocks noChangeShapeType="1"/>
          </p:cNvSpPr>
          <p:nvPr/>
        </p:nvSpPr>
        <p:spPr bwMode="blackWhite">
          <a:xfrm>
            <a:off x="3505200" y="3657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78" name="Line 22"/>
          <p:cNvSpPr>
            <a:spLocks noChangeShapeType="1"/>
          </p:cNvSpPr>
          <p:nvPr/>
        </p:nvSpPr>
        <p:spPr bwMode="blackWhite">
          <a:xfrm>
            <a:off x="5791200" y="3657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79" name="Line 23"/>
          <p:cNvSpPr>
            <a:spLocks noChangeShapeType="1"/>
          </p:cNvSpPr>
          <p:nvPr/>
        </p:nvSpPr>
        <p:spPr bwMode="blackWhite">
          <a:xfrm flipH="1">
            <a:off x="1371600" y="2362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80" name="Line 24"/>
          <p:cNvSpPr>
            <a:spLocks noChangeShapeType="1"/>
          </p:cNvSpPr>
          <p:nvPr/>
        </p:nvSpPr>
        <p:spPr bwMode="blackWhite">
          <a:xfrm flipV="1">
            <a:off x="1981200" y="2362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81" name="Line 25"/>
          <p:cNvSpPr>
            <a:spLocks noChangeShapeType="1"/>
          </p:cNvSpPr>
          <p:nvPr/>
        </p:nvSpPr>
        <p:spPr bwMode="blackWhite">
          <a:xfrm rot="16200000" flipH="1">
            <a:off x="7048500" y="23241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82" name="Line 26"/>
          <p:cNvSpPr>
            <a:spLocks noChangeShapeType="1"/>
          </p:cNvSpPr>
          <p:nvPr/>
        </p:nvSpPr>
        <p:spPr bwMode="blackWhite">
          <a:xfrm rot="16200000" flipV="1">
            <a:off x="7658100" y="23241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66" name="Rectangle 10"/>
          <p:cNvSpPr>
            <a:spLocks noChangeArrowheads="1"/>
          </p:cNvSpPr>
          <p:nvPr/>
        </p:nvSpPr>
        <p:spPr bwMode="blackWhite">
          <a:xfrm>
            <a:off x="2057400" y="1676400"/>
            <a:ext cx="5638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Attention</a:t>
            </a:r>
          </a:p>
        </p:txBody>
      </p:sp>
      <p:sp>
        <p:nvSpPr>
          <p:cNvPr id="301083" name="Line 27"/>
          <p:cNvSpPr>
            <a:spLocks noChangeShapeType="1"/>
          </p:cNvSpPr>
          <p:nvPr/>
        </p:nvSpPr>
        <p:spPr bwMode="blackWhite">
          <a:xfrm>
            <a:off x="1600200" y="3733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84" name="Line 28"/>
          <p:cNvSpPr>
            <a:spLocks noChangeShapeType="1"/>
          </p:cNvSpPr>
          <p:nvPr/>
        </p:nvSpPr>
        <p:spPr bwMode="blackWhite">
          <a:xfrm flipV="1">
            <a:off x="7086600" y="36576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 Processing Analysis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Trace mental operations</a:t>
            </a:r>
          </a:p>
          <a:p>
            <a:endParaRPr lang="en-US" altLang="en-US"/>
          </a:p>
          <a:p>
            <a:r>
              <a:rPr lang="en-US" altLang="en-US"/>
              <a:t>Example Retrieving a friends phone number</a:t>
            </a:r>
          </a:p>
          <a:p>
            <a:pPr lvl="1"/>
            <a:r>
              <a:rPr lang="en-US" altLang="en-US"/>
              <a:t>Identifying friends Name</a:t>
            </a:r>
          </a:p>
          <a:p>
            <a:pPr lvl="1"/>
            <a:r>
              <a:rPr lang="en-US" altLang="en-US"/>
              <a:t>Retrieving meaning of words</a:t>
            </a:r>
          </a:p>
          <a:p>
            <a:pPr lvl="1"/>
            <a:r>
              <a:rPr lang="en-US" altLang="en-US"/>
              <a:t>Understanding the meaning of set of words given in the exercise</a:t>
            </a:r>
          </a:p>
          <a:p>
            <a:pPr lvl="1"/>
            <a:r>
              <a:rPr lang="en-US" altLang="en-US"/>
              <a:t>Retrieve number from memory</a:t>
            </a:r>
          </a:p>
          <a:p>
            <a:pPr lvl="1"/>
            <a:r>
              <a:rPr lang="en-US" altLang="en-US"/>
              <a:t>Generate plan and formulate the answer</a:t>
            </a:r>
          </a:p>
          <a:p>
            <a:pPr lvl="1"/>
            <a:r>
              <a:rPr lang="en-US" altLang="en-US"/>
              <a:t>Recite digits or write them down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06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Extended Model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/>
              <a:t>How Information is perceived by the perceptual processors</a:t>
            </a:r>
          </a:p>
          <a:p>
            <a:endParaRPr lang="en-US" altLang="en-US"/>
          </a:p>
          <a:p>
            <a:r>
              <a:rPr lang="en-US" altLang="en-US"/>
              <a:t>How information is attended to</a:t>
            </a:r>
          </a:p>
          <a:p>
            <a:endParaRPr lang="en-US" altLang="en-US"/>
          </a:p>
          <a:p>
            <a:r>
              <a:rPr lang="en-US" altLang="en-US"/>
              <a:t>How information is processes and stored in Memory</a:t>
            </a:r>
          </a:p>
        </p:txBody>
      </p:sp>
    </p:spTree>
    <p:extLst>
      <p:ext uri="{BB962C8B-B14F-4D97-AF65-F5344CB8AC3E}">
        <p14:creationId xmlns:p14="http://schemas.microsoft.com/office/powerpoint/2010/main" val="27119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Human Processor Model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/>
              <a:t>Helps Conceptualize human behavior</a:t>
            </a:r>
          </a:p>
          <a:p>
            <a:endParaRPr lang="en-US" altLang="en-US"/>
          </a:p>
          <a:p>
            <a:r>
              <a:rPr lang="en-US" altLang="en-US"/>
              <a:t>Models of users: Model human Processor</a:t>
            </a:r>
          </a:p>
          <a:p>
            <a:pPr lvl="1"/>
            <a:r>
              <a:rPr lang="en-US" altLang="en-US"/>
              <a:t>Perceptual System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Motor System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Cognitive System</a:t>
            </a:r>
          </a:p>
        </p:txBody>
      </p:sp>
    </p:spTree>
    <p:extLst>
      <p:ext uri="{BB962C8B-B14F-4D97-AF65-F5344CB8AC3E}">
        <p14:creationId xmlns:p14="http://schemas.microsoft.com/office/powerpoint/2010/main" val="250342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uman processor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85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66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/>
              <a:t>Human Information Processing Models</a:t>
            </a:r>
          </a:p>
          <a:p>
            <a:endParaRPr lang="en-US" altLang="en-US"/>
          </a:p>
          <a:p>
            <a:r>
              <a:rPr lang="en-US" altLang="en-US"/>
              <a:t>Human Processor Models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These models assume that is based solely upon mental activities</a:t>
            </a:r>
          </a:p>
        </p:txBody>
      </p:sp>
    </p:spTree>
    <p:extLst>
      <p:ext uri="{BB962C8B-B14F-4D97-AF65-F5344CB8AC3E}">
        <p14:creationId xmlns:p14="http://schemas.microsoft.com/office/powerpoint/2010/main" val="107107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Models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Knowledge Representation Models</a:t>
            </a:r>
          </a:p>
          <a:p>
            <a:endParaRPr lang="en-US" altLang="en-US"/>
          </a:p>
          <a:p>
            <a:r>
              <a:rPr lang="en-US" altLang="en-US"/>
              <a:t>Mental Models</a:t>
            </a:r>
          </a:p>
          <a:p>
            <a:endParaRPr lang="en-US" altLang="en-US"/>
          </a:p>
          <a:p>
            <a:r>
              <a:rPr lang="en-US" altLang="en-US"/>
              <a:t>User Interaction Learning Models</a:t>
            </a:r>
          </a:p>
          <a:p>
            <a:endParaRPr lang="en-US" altLang="en-US"/>
          </a:p>
          <a:p>
            <a:r>
              <a:rPr lang="en-US" altLang="en-US"/>
              <a:t>Apply to HCI through </a:t>
            </a:r>
          </a:p>
          <a:p>
            <a:pPr lvl="1"/>
            <a:r>
              <a:rPr lang="en-US" altLang="en-US"/>
              <a:t>Conceptual Models</a:t>
            </a:r>
          </a:p>
          <a:p>
            <a:pPr lvl="1"/>
            <a:r>
              <a:rPr lang="en-US" altLang="en-US"/>
              <a:t>Interface Models</a:t>
            </a:r>
          </a:p>
        </p:txBody>
      </p:sp>
    </p:spTree>
    <p:extLst>
      <p:ext uri="{BB962C8B-B14F-4D97-AF65-F5344CB8AC3E}">
        <p14:creationId xmlns:p14="http://schemas.microsoft.com/office/powerpoint/2010/main" val="428072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Approaches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Computational Approach</a:t>
            </a:r>
          </a:p>
          <a:p>
            <a:pPr lvl="1"/>
            <a:r>
              <a:rPr lang="en-US" altLang="en-US" dirty="0"/>
              <a:t>Computer metaphor as theoretical </a:t>
            </a:r>
            <a:r>
              <a:rPr lang="en-US" altLang="en-US" dirty="0" smtClean="0"/>
              <a:t>framework</a:t>
            </a:r>
          </a:p>
          <a:p>
            <a:pPr lvl="1"/>
            <a:r>
              <a:rPr lang="en-US" altLang="en-US" dirty="0" smtClean="0"/>
              <a:t>What is involved when information is processed rather than how and when</a:t>
            </a:r>
          </a:p>
          <a:p>
            <a:pPr lvl="1"/>
            <a:r>
              <a:rPr lang="en-US" altLang="en-US" dirty="0" smtClean="0"/>
              <a:t>Conceptualization of the goals planning and action in terms of task performance is done.   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Emphasis on </a:t>
            </a:r>
          </a:p>
          <a:p>
            <a:pPr lvl="1"/>
            <a:r>
              <a:rPr lang="en-US" altLang="en-US" dirty="0"/>
              <a:t>What is important is processed</a:t>
            </a:r>
          </a:p>
        </p:txBody>
      </p:sp>
    </p:spTree>
    <p:extLst>
      <p:ext uri="{BB962C8B-B14F-4D97-AF65-F5344CB8AC3E}">
        <p14:creationId xmlns:p14="http://schemas.microsoft.com/office/powerpoint/2010/main" val="6359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short note on the role of HCI in software development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3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Approaches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Connectionist Approach</a:t>
            </a:r>
            <a:endParaRPr lang="en-US" altLang="en-US" dirty="0"/>
          </a:p>
          <a:p>
            <a:pPr lvl="1"/>
            <a:r>
              <a:rPr lang="en-US" altLang="en-US" dirty="0" smtClean="0"/>
              <a:t>Neural network or parallel distributed approach</a:t>
            </a:r>
          </a:p>
          <a:p>
            <a:pPr lvl="1"/>
            <a:r>
              <a:rPr lang="en-US" altLang="en-US" dirty="0" smtClean="0"/>
              <a:t>Rejects the computer metaphor</a:t>
            </a:r>
          </a:p>
          <a:p>
            <a:pPr lvl="1"/>
            <a:r>
              <a:rPr lang="en-US" altLang="en-US" dirty="0" smtClean="0"/>
              <a:t>Adopts brain metaphor  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98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of Experts in HCI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approach to the study of cognition is to look at the pure intellect isolated from distraction and from artificial aids experiments are performed in a closed isolated rooms with a minimum distracting lights and sounds. No other people to assist with the task and no aids to memory or thought.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Frameworks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 dirty="0"/>
              <a:t>External Cognition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Distributed Cognition</a:t>
            </a:r>
          </a:p>
        </p:txBody>
      </p:sp>
    </p:spTree>
    <p:extLst>
      <p:ext uri="{BB962C8B-B14F-4D97-AF65-F5344CB8AC3E}">
        <p14:creationId xmlns:p14="http://schemas.microsoft.com/office/powerpoint/2010/main" val="325793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External Cognition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/>
              <a:t>Externalizing to reduce memory load</a:t>
            </a:r>
          </a:p>
          <a:p>
            <a:endParaRPr lang="en-US" altLang="en-US"/>
          </a:p>
          <a:p>
            <a:r>
              <a:rPr lang="en-US" altLang="en-US"/>
              <a:t>Computational offloading</a:t>
            </a:r>
          </a:p>
          <a:p>
            <a:endParaRPr lang="en-US" altLang="en-US"/>
          </a:p>
          <a:p>
            <a:r>
              <a:rPr lang="en-US" altLang="en-US"/>
              <a:t>Annotating and Cognitive tracing</a:t>
            </a:r>
          </a:p>
        </p:txBody>
      </p:sp>
    </p:spTree>
    <p:extLst>
      <p:ext uri="{BB962C8B-B14F-4D97-AF65-F5344CB8AC3E}">
        <p14:creationId xmlns:p14="http://schemas.microsoft.com/office/powerpoint/2010/main" val="132165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External Cognition - Externalizing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Knowledge is transformed into external representations</a:t>
            </a:r>
          </a:p>
          <a:p>
            <a:endParaRPr lang="en-US" altLang="en-US"/>
          </a:p>
          <a:p>
            <a:pPr lvl="1"/>
            <a:r>
              <a:rPr lang="en-US" altLang="en-US"/>
              <a:t>Example birthdays</a:t>
            </a:r>
          </a:p>
          <a:p>
            <a:pPr lvl="1"/>
            <a:r>
              <a:rPr lang="en-US" altLang="en-US"/>
              <a:t>Phone numbers</a:t>
            </a:r>
          </a:p>
          <a:p>
            <a:pPr lvl="1"/>
            <a:r>
              <a:rPr lang="en-US" altLang="en-US"/>
              <a:t>Addresses</a:t>
            </a:r>
          </a:p>
          <a:p>
            <a:pPr lvl="1"/>
            <a:r>
              <a:rPr lang="en-US" altLang="en-US"/>
              <a:t>Appointments</a:t>
            </a:r>
          </a:p>
          <a:p>
            <a:r>
              <a:rPr lang="en-US" altLang="en-US"/>
              <a:t>Talk about Ghalib tying knots to remember whatever verses he created at night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28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External Cognition – Computational Offload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Computational Offloading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Try the following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2 X </a:t>
            </a:r>
            <a:r>
              <a:rPr lang="en-US" altLang="en-US" dirty="0" smtClean="0"/>
              <a:t>3</a:t>
            </a:r>
          </a:p>
          <a:p>
            <a:pPr lvl="1"/>
            <a:r>
              <a:rPr lang="en-US" altLang="en-US" dirty="0" smtClean="0"/>
              <a:t>234 X 456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12 X 15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12387 X 9875</a:t>
            </a:r>
          </a:p>
        </p:txBody>
      </p:sp>
    </p:spTree>
    <p:extLst>
      <p:ext uri="{BB962C8B-B14F-4D97-AF65-F5344CB8AC3E}">
        <p14:creationId xmlns:p14="http://schemas.microsoft.com/office/powerpoint/2010/main" val="219660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External Cognition – Annotating and Cognitive Tracing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 dirty="0"/>
              <a:t>Annotating and Cognitive tracing</a:t>
            </a:r>
          </a:p>
          <a:p>
            <a:endParaRPr lang="en-US" altLang="en-US" dirty="0"/>
          </a:p>
          <a:p>
            <a:r>
              <a:rPr lang="en-US" altLang="en-US" dirty="0"/>
              <a:t>Modify representation to reflect changes that are taking place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Annotating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Cognitive Tracing</a:t>
            </a:r>
          </a:p>
        </p:txBody>
      </p:sp>
    </p:spTree>
    <p:extLst>
      <p:ext uri="{BB962C8B-B14F-4D97-AF65-F5344CB8AC3E}">
        <p14:creationId xmlns:p14="http://schemas.microsoft.com/office/powerpoint/2010/main" val="167042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/>
          <a:p>
            <a:r>
              <a:rPr lang="en-US" altLang="en-US" dirty="0"/>
              <a:t>Information Visualization</a:t>
            </a:r>
          </a:p>
        </p:txBody>
      </p:sp>
      <p:pic>
        <p:nvPicPr>
          <p:cNvPr id="1026" name="Picture 2" descr="https://public-media.interaction-design.org/images/uploads/881c3edecde9cf4d858b592500d59ca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8991600" cy="553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3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Cognitive framework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b="1"/>
              <a:t>Describing cognition as it is distributed across individuals and settings (functional systems) in which it takes place.</a:t>
            </a:r>
          </a:p>
          <a:p>
            <a:endParaRPr lang="en-US" altLang="en-US" b="1"/>
          </a:p>
          <a:p>
            <a:r>
              <a:rPr lang="en-US" altLang="en-US" b="1"/>
              <a:t>To provide explanation to conceptualize cognitive activities</a:t>
            </a:r>
          </a:p>
          <a:p>
            <a:endParaRPr lang="en-US" altLang="en-US" b="1"/>
          </a:p>
          <a:p>
            <a:r>
              <a:rPr lang="en-US" altLang="en-US" b="1"/>
              <a:t>Analyze processing from the following aspect</a:t>
            </a:r>
          </a:p>
          <a:p>
            <a:pPr lvl="1"/>
            <a:r>
              <a:rPr lang="en-US" altLang="en-US" b="1"/>
              <a:t>Cognitive </a:t>
            </a:r>
          </a:p>
          <a:p>
            <a:pPr lvl="1"/>
            <a:r>
              <a:rPr lang="en-US" altLang="en-US" b="1"/>
              <a:t>Social</a:t>
            </a:r>
          </a:p>
          <a:p>
            <a:pPr lvl="1"/>
            <a:r>
              <a:rPr lang="en-US" altLang="en-US" b="1"/>
              <a:t>And Organization</a:t>
            </a:r>
          </a:p>
        </p:txBody>
      </p:sp>
    </p:spTree>
    <p:extLst>
      <p:ext uri="{BB962C8B-B14F-4D97-AF65-F5344CB8AC3E}">
        <p14:creationId xmlns:p14="http://schemas.microsoft.com/office/powerpoint/2010/main" val="87799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Cognitive framework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92500"/>
          </a:bodyPr>
          <a:lstStyle/>
          <a:p>
            <a:r>
              <a:rPr lang="en-US" altLang="en-US" b="1"/>
              <a:t>Consider an example taking a plane to higher altitude</a:t>
            </a:r>
          </a:p>
          <a:p>
            <a:endParaRPr lang="en-US" altLang="en-US" b="1"/>
          </a:p>
          <a:p>
            <a:pPr lvl="1"/>
            <a:r>
              <a:rPr lang="en-US" altLang="en-US" b="1"/>
              <a:t>ATC gives clearance to pilot to fly to higher altitude (verbal)</a:t>
            </a:r>
          </a:p>
          <a:p>
            <a:pPr lvl="1"/>
            <a:r>
              <a:rPr lang="en-US" altLang="en-US" b="1"/>
              <a:t>Pilot changes altitude meter (mental and physical)</a:t>
            </a:r>
          </a:p>
          <a:p>
            <a:pPr lvl="1"/>
            <a:r>
              <a:rPr lang="en-US" altLang="en-US" b="1"/>
              <a:t>Captain observes pilot (visual)</a:t>
            </a:r>
          </a:p>
          <a:p>
            <a:pPr lvl="1"/>
            <a:r>
              <a:rPr lang="en-US" altLang="en-US" b="1"/>
              <a:t>Captain flies to higher altitude (mental and physical)</a:t>
            </a:r>
          </a:p>
        </p:txBody>
      </p:sp>
    </p:spTree>
    <p:extLst>
      <p:ext uri="{BB962C8B-B14F-4D97-AF65-F5344CB8AC3E}">
        <p14:creationId xmlns:p14="http://schemas.microsoft.com/office/powerpoint/2010/main" val="65058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map usability goals to general development activities?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Summarize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 b="1" dirty="0"/>
              <a:t>In the Next Lecture</a:t>
            </a:r>
          </a:p>
          <a:p>
            <a:endParaRPr lang="en-US" altLang="en-US" b="1" dirty="0"/>
          </a:p>
          <a:p>
            <a:r>
              <a:rPr lang="en-US" altLang="en-US" b="1" dirty="0" smtClean="0"/>
              <a:t>More detail about the </a:t>
            </a:r>
            <a:r>
              <a:rPr lang="en-US" altLang="en-US" b="1" smtClean="0"/>
              <a:t>cognitive processes 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62780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practice, the makeup of a given design team depends on the kind of interactive product being built. Who do you think should be involved in developing: </a:t>
            </a:r>
          </a:p>
          <a:p>
            <a:pPr lvl="1"/>
            <a:r>
              <a:rPr lang="en-US" dirty="0" smtClean="0"/>
              <a:t>A public kiosk providing information about the exhibits available in a science museum </a:t>
            </a:r>
          </a:p>
          <a:p>
            <a:pPr lvl="1"/>
            <a:r>
              <a:rPr lang="en-US" dirty="0" smtClean="0"/>
              <a:t>An interactive educational website to accompany a TV series?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will we proceed now ?</a:t>
            </a: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blackWhite">
          <a:xfrm>
            <a:off x="3175000" y="1992313"/>
            <a:ext cx="15779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Foundation</a:t>
            </a:r>
          </a:p>
        </p:txBody>
      </p:sp>
      <p:sp>
        <p:nvSpPr>
          <p:cNvPr id="306182" name="Text Box 6"/>
          <p:cNvSpPr txBox="1">
            <a:spLocks noChangeArrowheads="1"/>
          </p:cNvSpPr>
          <p:nvPr/>
        </p:nvSpPr>
        <p:spPr bwMode="blackWhite">
          <a:xfrm>
            <a:off x="1152525" y="2906713"/>
            <a:ext cx="166211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Human Side</a:t>
            </a:r>
          </a:p>
        </p:txBody>
      </p:sp>
      <p:sp>
        <p:nvSpPr>
          <p:cNvPr id="306183" name="Text Box 7"/>
          <p:cNvSpPr txBox="1">
            <a:spLocks noChangeArrowheads="1"/>
          </p:cNvSpPr>
          <p:nvPr/>
        </p:nvSpPr>
        <p:spPr bwMode="blackWhite">
          <a:xfrm>
            <a:off x="5253038" y="2895600"/>
            <a:ext cx="20002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Computer Side</a:t>
            </a:r>
          </a:p>
        </p:txBody>
      </p:sp>
      <p:sp>
        <p:nvSpPr>
          <p:cNvPr id="306185" name="Text Box 9"/>
          <p:cNvSpPr txBox="1">
            <a:spLocks noChangeArrowheads="1"/>
          </p:cNvSpPr>
          <p:nvPr/>
        </p:nvSpPr>
        <p:spPr bwMode="blackWhite">
          <a:xfrm>
            <a:off x="2687638" y="3821113"/>
            <a:ext cx="240823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Interaction Design</a:t>
            </a:r>
          </a:p>
        </p:txBody>
      </p:sp>
      <p:sp>
        <p:nvSpPr>
          <p:cNvPr id="306186" name="Text Box 10"/>
          <p:cNvSpPr txBox="1">
            <a:spLocks noChangeArrowheads="1"/>
          </p:cNvSpPr>
          <p:nvPr/>
        </p:nvSpPr>
        <p:spPr bwMode="blackWhite">
          <a:xfrm>
            <a:off x="3270250" y="4430713"/>
            <a:ext cx="12382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Methods</a:t>
            </a:r>
          </a:p>
        </p:txBody>
      </p:sp>
      <p:sp>
        <p:nvSpPr>
          <p:cNvPr id="306187" name="Line 11"/>
          <p:cNvSpPr>
            <a:spLocks noChangeShapeType="1"/>
          </p:cNvSpPr>
          <p:nvPr/>
        </p:nvSpPr>
        <p:spPr bwMode="blackWhite">
          <a:xfrm flipH="1">
            <a:off x="2819400" y="2362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8" name="Line 12"/>
          <p:cNvSpPr>
            <a:spLocks noChangeShapeType="1"/>
          </p:cNvSpPr>
          <p:nvPr/>
        </p:nvSpPr>
        <p:spPr bwMode="blackWhite">
          <a:xfrm>
            <a:off x="4800600" y="2438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9" name="Line 13"/>
          <p:cNvSpPr>
            <a:spLocks noChangeShapeType="1"/>
          </p:cNvSpPr>
          <p:nvPr/>
        </p:nvSpPr>
        <p:spPr bwMode="blackWhite">
          <a:xfrm flipH="1">
            <a:off x="4876800" y="3276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0" name="Line 14"/>
          <p:cNvSpPr>
            <a:spLocks noChangeShapeType="1"/>
          </p:cNvSpPr>
          <p:nvPr/>
        </p:nvSpPr>
        <p:spPr bwMode="blackWhite">
          <a:xfrm>
            <a:off x="2819400" y="3276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 Today’s Lecture – Human Side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dirty="0"/>
              <a:t>Factors in HCI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Interdisciplinary </a:t>
            </a:r>
            <a:r>
              <a:rPr lang="en-US" altLang="en-US" dirty="0"/>
              <a:t>nature of HCI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Cognition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Cognitive Framework</a:t>
            </a:r>
          </a:p>
        </p:txBody>
      </p:sp>
    </p:spTree>
    <p:extLst>
      <p:ext uri="{BB962C8B-B14F-4D97-AF65-F5344CB8AC3E}">
        <p14:creationId xmlns:p14="http://schemas.microsoft.com/office/powerpoint/2010/main" val="42359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Factors in HCI</a:t>
            </a:r>
          </a:p>
        </p:txBody>
      </p:sp>
      <p:graphicFrame>
        <p:nvGraphicFramePr>
          <p:cNvPr id="373763" name="Group 3"/>
          <p:cNvGraphicFramePr>
            <a:graphicFrameLocks noGrp="1"/>
          </p:cNvGraphicFramePr>
          <p:nvPr>
            <p:ph idx="1"/>
          </p:nvPr>
        </p:nvGraphicFramePr>
        <p:xfrm>
          <a:off x="457200" y="1168400"/>
          <a:ext cx="8229600" cy="490728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361767951"/>
                    </a:ext>
                  </a:extLst>
                </a:gridCol>
                <a:gridCol w="2055813">
                  <a:extLst>
                    <a:ext uri="{9D8B030D-6E8A-4147-A177-3AD203B41FA5}">
                      <a16:colId xmlns:a16="http://schemas.microsoft.com/office/drawing/2014/main" val="1822751781"/>
                    </a:ext>
                  </a:extLst>
                </a:gridCol>
                <a:gridCol w="1830387">
                  <a:extLst>
                    <a:ext uri="{9D8B030D-6E8A-4147-A177-3AD203B41FA5}">
                      <a16:colId xmlns:a16="http://schemas.microsoft.com/office/drawing/2014/main" val="220474029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974400498"/>
                    </a:ext>
                  </a:extLst>
                </a:gridCol>
              </a:tblGrid>
              <a:tr h="222250">
                <a:tc grid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Organizational Factors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Training, job design, politics, roles Work organization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Environmental Factors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Noise, heating, ventilation,lighting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88400"/>
                  </a:ext>
                </a:extLst>
              </a:tr>
              <a:tr h="8556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 and Safety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Stress, headaches,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Musculo-skeleton,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disorders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Cognitive processes and capabilities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Motivation,  Enjoyment, Satisfaction, Personality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Experience level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Comfort Level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Seating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Equipment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426629"/>
                  </a:ext>
                </a:extLst>
              </a:tr>
              <a:tr h="273050">
                <a:tc gridSpan="4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Interface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devices, output displays, dialogue structures, User of colour, icons, commands, graphics, natural language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3-D, user support materials, multimedia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80390"/>
                  </a:ext>
                </a:extLst>
              </a:tr>
              <a:tr h="273050">
                <a:tc gridSpan="4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Factors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Easy, complex, novel, Task allocation, repetitive,Monitoring, skills, multi-media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25286"/>
                  </a:ext>
                </a:extLst>
              </a:tr>
              <a:tr h="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29572"/>
                  </a:ext>
                </a:extLst>
              </a:tr>
              <a:tr h="211138">
                <a:tc gridSpan="4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Costs, timescales, budgets, Staff, equipment, building structure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42399"/>
                  </a:ext>
                </a:extLst>
              </a:tr>
              <a:tr h="152400">
                <a:tc gridSpan="4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Functionality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Hardware, software, application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183234"/>
                  </a:ext>
                </a:extLst>
              </a:tr>
              <a:tr h="273050">
                <a:tc gridSpan="4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Productivity Factors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 output, increase quality, decrease costs, decrease errors,Decrease labour requirements, decrease production time,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 creative and innovative ideas leading to new products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560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890" name="Group 2"/>
          <p:cNvGrpSpPr>
            <a:grpSpLocks/>
          </p:cNvGrpSpPr>
          <p:nvPr/>
        </p:nvGrpSpPr>
        <p:grpSpPr bwMode="auto">
          <a:xfrm>
            <a:off x="1295400" y="504825"/>
            <a:ext cx="6248400" cy="6019800"/>
            <a:chOff x="816" y="336"/>
            <a:chExt cx="3936" cy="3792"/>
          </a:xfrm>
        </p:grpSpPr>
        <p:sp>
          <p:nvSpPr>
            <p:cNvPr id="293891" name="Oval 3"/>
            <p:cNvSpPr>
              <a:spLocks noChangeArrowheads="1"/>
            </p:cNvSpPr>
            <p:nvPr/>
          </p:nvSpPr>
          <p:spPr bwMode="blackWhite">
            <a:xfrm>
              <a:off x="1200" y="624"/>
              <a:ext cx="3168" cy="31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892" name="Oval 4"/>
            <p:cNvSpPr>
              <a:spLocks noChangeArrowheads="1"/>
            </p:cNvSpPr>
            <p:nvPr/>
          </p:nvSpPr>
          <p:spPr bwMode="blackWhite">
            <a:xfrm>
              <a:off x="912" y="1080"/>
              <a:ext cx="864" cy="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 b="0">
                  <a:solidFill>
                    <a:schemeClr val="bg1"/>
                  </a:solidFill>
                </a:rPr>
                <a:t>Anthropology</a:t>
              </a:r>
            </a:p>
          </p:txBody>
        </p:sp>
        <p:sp>
          <p:nvSpPr>
            <p:cNvPr id="293893" name="Oval 5"/>
            <p:cNvSpPr>
              <a:spLocks noChangeArrowheads="1"/>
            </p:cNvSpPr>
            <p:nvPr/>
          </p:nvSpPr>
          <p:spPr bwMode="blackWhite">
            <a:xfrm>
              <a:off x="2160" y="3264"/>
              <a:ext cx="864" cy="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 b="0">
                  <a:solidFill>
                    <a:schemeClr val="bg1"/>
                  </a:solidFill>
                </a:rPr>
                <a:t>Artificial</a:t>
              </a:r>
            </a:p>
            <a:p>
              <a:r>
                <a:rPr lang="en-US" altLang="en-US" sz="1600" b="0">
                  <a:solidFill>
                    <a:schemeClr val="bg1"/>
                  </a:solidFill>
                </a:rPr>
                <a:t>Intelligence</a:t>
              </a:r>
            </a:p>
          </p:txBody>
        </p:sp>
        <p:sp>
          <p:nvSpPr>
            <p:cNvPr id="293894" name="Oval 6"/>
            <p:cNvSpPr>
              <a:spLocks noChangeArrowheads="1"/>
            </p:cNvSpPr>
            <p:nvPr/>
          </p:nvSpPr>
          <p:spPr bwMode="blackWhite">
            <a:xfrm>
              <a:off x="3162" y="3171"/>
              <a:ext cx="864" cy="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 b="0">
                  <a:solidFill>
                    <a:schemeClr val="bg1"/>
                  </a:solidFill>
                </a:rPr>
                <a:t>Engineering</a:t>
              </a:r>
            </a:p>
          </p:txBody>
        </p:sp>
        <p:sp>
          <p:nvSpPr>
            <p:cNvPr id="293895" name="Oval 7"/>
            <p:cNvSpPr>
              <a:spLocks noChangeArrowheads="1"/>
            </p:cNvSpPr>
            <p:nvPr/>
          </p:nvSpPr>
          <p:spPr bwMode="blackWhite">
            <a:xfrm>
              <a:off x="3792" y="2400"/>
              <a:ext cx="864" cy="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 b="0">
                  <a:solidFill>
                    <a:schemeClr val="bg1"/>
                  </a:solidFill>
                </a:rPr>
                <a:t>Design</a:t>
              </a:r>
            </a:p>
          </p:txBody>
        </p:sp>
        <p:sp>
          <p:nvSpPr>
            <p:cNvPr id="293896" name="Oval 8"/>
            <p:cNvSpPr>
              <a:spLocks noChangeArrowheads="1"/>
            </p:cNvSpPr>
            <p:nvPr/>
          </p:nvSpPr>
          <p:spPr bwMode="blackWhite">
            <a:xfrm>
              <a:off x="3888" y="1392"/>
              <a:ext cx="864" cy="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 b="0">
                  <a:solidFill>
                    <a:schemeClr val="bg1"/>
                  </a:solidFill>
                </a:rPr>
                <a:t>Ergonomics</a:t>
              </a:r>
            </a:p>
            <a:p>
              <a:r>
                <a:rPr lang="en-US" altLang="en-US" sz="1600" b="0">
                  <a:solidFill>
                    <a:schemeClr val="bg1"/>
                  </a:solidFill>
                </a:rPr>
                <a:t> &amp; </a:t>
              </a:r>
            </a:p>
            <a:p>
              <a:r>
                <a:rPr lang="en-US" altLang="en-US" sz="1600" b="0">
                  <a:solidFill>
                    <a:schemeClr val="bg1"/>
                  </a:solidFill>
                </a:rPr>
                <a:t>Human</a:t>
              </a:r>
            </a:p>
            <a:p>
              <a:r>
                <a:rPr lang="en-US" altLang="en-US" sz="1600" b="0">
                  <a:solidFill>
                    <a:schemeClr val="bg1"/>
                  </a:solidFill>
                </a:rPr>
                <a:t> Factor</a:t>
              </a:r>
            </a:p>
          </p:txBody>
        </p:sp>
        <p:sp>
          <p:nvSpPr>
            <p:cNvPr id="293897" name="Oval 9"/>
            <p:cNvSpPr>
              <a:spLocks noChangeArrowheads="1"/>
            </p:cNvSpPr>
            <p:nvPr/>
          </p:nvSpPr>
          <p:spPr bwMode="blackWhite">
            <a:xfrm>
              <a:off x="3408" y="576"/>
              <a:ext cx="864" cy="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 b="0">
                  <a:solidFill>
                    <a:schemeClr val="bg1"/>
                  </a:solidFill>
                </a:rPr>
                <a:t>Linguistics</a:t>
              </a:r>
            </a:p>
          </p:txBody>
        </p:sp>
        <p:sp>
          <p:nvSpPr>
            <p:cNvPr id="293898" name="Oval 10"/>
            <p:cNvSpPr>
              <a:spLocks noChangeArrowheads="1"/>
            </p:cNvSpPr>
            <p:nvPr/>
          </p:nvSpPr>
          <p:spPr bwMode="blackWhite">
            <a:xfrm>
              <a:off x="2448" y="336"/>
              <a:ext cx="864" cy="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600" b="0">
                  <a:solidFill>
                    <a:schemeClr val="bg1"/>
                  </a:solidFill>
                </a:rPr>
                <a:t>Social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600" b="0">
                  <a:solidFill>
                    <a:schemeClr val="bg1"/>
                  </a:solidFill>
                </a:rPr>
                <a:t>Organizational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1600" b="0">
                  <a:solidFill>
                    <a:schemeClr val="bg1"/>
                  </a:solidFill>
                </a:rPr>
                <a:t> Psychology</a:t>
              </a:r>
            </a:p>
          </p:txBody>
        </p:sp>
        <p:sp>
          <p:nvSpPr>
            <p:cNvPr id="293899" name="Oval 11"/>
            <p:cNvSpPr>
              <a:spLocks noChangeArrowheads="1"/>
            </p:cNvSpPr>
            <p:nvPr/>
          </p:nvSpPr>
          <p:spPr bwMode="blackWhite">
            <a:xfrm>
              <a:off x="816" y="2052"/>
              <a:ext cx="864" cy="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 b="0">
                  <a:solidFill>
                    <a:schemeClr val="bg1"/>
                  </a:solidFill>
                </a:rPr>
                <a:t>Philosophy</a:t>
              </a:r>
            </a:p>
          </p:txBody>
        </p:sp>
        <p:sp>
          <p:nvSpPr>
            <p:cNvPr id="293900" name="Oval 12"/>
            <p:cNvSpPr>
              <a:spLocks noChangeArrowheads="1"/>
            </p:cNvSpPr>
            <p:nvPr/>
          </p:nvSpPr>
          <p:spPr bwMode="blackWhite">
            <a:xfrm>
              <a:off x="1248" y="2928"/>
              <a:ext cx="864" cy="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 b="0">
                  <a:solidFill>
                    <a:schemeClr val="bg1"/>
                  </a:solidFill>
                </a:rPr>
                <a:t>Computer</a:t>
              </a:r>
            </a:p>
            <a:p>
              <a:r>
                <a:rPr lang="en-US" altLang="en-US" sz="1600" b="0">
                  <a:solidFill>
                    <a:schemeClr val="bg1"/>
                  </a:solidFill>
                </a:rPr>
                <a:t>Science</a:t>
              </a:r>
            </a:p>
          </p:txBody>
        </p:sp>
        <p:sp>
          <p:nvSpPr>
            <p:cNvPr id="293901" name="Oval 13"/>
            <p:cNvSpPr>
              <a:spLocks noChangeArrowheads="1"/>
            </p:cNvSpPr>
            <p:nvPr/>
          </p:nvSpPr>
          <p:spPr bwMode="blackWhite">
            <a:xfrm>
              <a:off x="1536" y="384"/>
              <a:ext cx="864" cy="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 b="0" dirty="0">
                  <a:solidFill>
                    <a:schemeClr val="bg1"/>
                  </a:solidFill>
                </a:rPr>
                <a:t>Cognitive </a:t>
              </a:r>
            </a:p>
            <a:p>
              <a:r>
                <a:rPr lang="en-US" altLang="en-US" sz="1600" b="0" dirty="0">
                  <a:solidFill>
                    <a:schemeClr val="bg1"/>
                  </a:solidFill>
                </a:rPr>
                <a:t>Psychology</a:t>
              </a:r>
            </a:p>
          </p:txBody>
        </p:sp>
        <p:sp>
          <p:nvSpPr>
            <p:cNvPr id="293902" name="Oval 14"/>
            <p:cNvSpPr>
              <a:spLocks noChangeArrowheads="1"/>
            </p:cNvSpPr>
            <p:nvPr/>
          </p:nvSpPr>
          <p:spPr bwMode="blackWhite">
            <a:xfrm>
              <a:off x="2208" y="1584"/>
              <a:ext cx="1152" cy="11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HCI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03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4453</TotalTime>
  <Words>1099</Words>
  <Application>Microsoft Office PowerPoint</Application>
  <PresentationFormat>On-screen Show (4:3)</PresentationFormat>
  <Paragraphs>311</Paragraphs>
  <Slides>40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Week 03</vt:lpstr>
      <vt:lpstr>In the Last Lecture</vt:lpstr>
      <vt:lpstr>In class exercise 1</vt:lpstr>
      <vt:lpstr>In class exercise 2</vt:lpstr>
      <vt:lpstr>In class exercise 3</vt:lpstr>
      <vt:lpstr>How will we proceed now ?</vt:lpstr>
      <vt:lpstr>In Today’s Lecture – Human Side</vt:lpstr>
      <vt:lpstr>Factors in HCI</vt:lpstr>
      <vt:lpstr>PowerPoint Presentation</vt:lpstr>
      <vt:lpstr>Going for a Drive</vt:lpstr>
      <vt:lpstr>Going for a Drive</vt:lpstr>
      <vt:lpstr>Cognitive Psychology</vt:lpstr>
      <vt:lpstr>Cognition</vt:lpstr>
      <vt:lpstr>Cognition</vt:lpstr>
      <vt:lpstr>PowerPoint Presentation</vt:lpstr>
      <vt:lpstr>Cognition Modes </vt:lpstr>
      <vt:lpstr>What Goes inside the head</vt:lpstr>
      <vt:lpstr>Information Processing …</vt:lpstr>
      <vt:lpstr>So what was it ?</vt:lpstr>
      <vt:lpstr>Human Information Processing Model</vt:lpstr>
      <vt:lpstr>How come we all Recognized them as Roses</vt:lpstr>
      <vt:lpstr>Extension to the Information Processing Model</vt:lpstr>
      <vt:lpstr>Information Processing Analysis</vt:lpstr>
      <vt:lpstr>Extended Model</vt:lpstr>
      <vt:lpstr>Human Processor Model</vt:lpstr>
      <vt:lpstr>PowerPoint Presentation</vt:lpstr>
      <vt:lpstr>Models</vt:lpstr>
      <vt:lpstr>More Models</vt:lpstr>
      <vt:lpstr>Other Approaches</vt:lpstr>
      <vt:lpstr>Other Approaches</vt:lpstr>
      <vt:lpstr>Reports of Experts in HCI </vt:lpstr>
      <vt:lpstr>More Frameworks</vt:lpstr>
      <vt:lpstr>External Cognition</vt:lpstr>
      <vt:lpstr>External Cognition - Externalizing</vt:lpstr>
      <vt:lpstr>External Cognition – Computational Offload</vt:lpstr>
      <vt:lpstr>External Cognition – Annotating and Cognitive Tracing</vt:lpstr>
      <vt:lpstr>Information Visualization</vt:lpstr>
      <vt:lpstr>Distributed Cognitive framework</vt:lpstr>
      <vt:lpstr>Distributed Cognitive framework</vt:lpstr>
      <vt:lpstr>Summarize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plohana</dc:creator>
  <cp:lastModifiedBy>Parkash Lohana</cp:lastModifiedBy>
  <cp:revision>104</cp:revision>
  <dcterms:created xsi:type="dcterms:W3CDTF">2015-08-31T09:03:12Z</dcterms:created>
  <dcterms:modified xsi:type="dcterms:W3CDTF">2021-11-22T04:57:12Z</dcterms:modified>
</cp:coreProperties>
</file>