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94" r:id="rId7"/>
    <p:sldId id="295" r:id="rId8"/>
    <p:sldId id="296" r:id="rId9"/>
    <p:sldId id="300" r:id="rId10"/>
    <p:sldId id="297" r:id="rId11"/>
    <p:sldId id="298" r:id="rId12"/>
    <p:sldId id="299" r:id="rId13"/>
    <p:sldId id="302" r:id="rId14"/>
    <p:sldId id="301" r:id="rId15"/>
    <p:sldId id="303" r:id="rId16"/>
    <p:sldId id="304" r:id="rId17"/>
    <p:sldId id="269" r:id="rId18"/>
    <p:sldId id="270" r:id="rId19"/>
    <p:sldId id="271" r:id="rId20"/>
    <p:sldId id="272" r:id="rId21"/>
    <p:sldId id="273" r:id="rId22"/>
    <p:sldId id="274" r:id="rId23"/>
    <p:sldId id="305" r:id="rId24"/>
    <p:sldId id="314" r:id="rId25"/>
    <p:sldId id="315" r:id="rId26"/>
    <p:sldId id="306" r:id="rId27"/>
    <p:sldId id="307" r:id="rId28"/>
    <p:sldId id="308" r:id="rId29"/>
    <p:sldId id="310" r:id="rId30"/>
    <p:sldId id="311" r:id="rId31"/>
    <p:sldId id="312" r:id="rId32"/>
    <p:sldId id="313" r:id="rId33"/>
    <p:sldId id="318" r:id="rId34"/>
    <p:sldId id="316" r:id="rId35"/>
    <p:sldId id="317" r:id="rId36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63406-2B08-A8AA-7B77-DE27CB375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E8C6A7-EA3A-9CFD-4B65-31D9471C4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P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9D227-B341-D8F7-D068-22F06122D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A0BB9-818E-4F6F-8158-9869A7839A70}" type="datetimeFigureOut">
              <a:rPr lang="en-PK" smtClean="0"/>
              <a:t>11/16/2022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867D9-A1BD-DF7B-FB4E-AA30E4CC6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ED1FB-957A-4BF8-E7C2-E5148C583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E5D1-3E0A-4815-9E9F-69837B0D1AC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18447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9598D-5CA2-3E1F-BA6E-F03EF2E07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58EBA0-31EA-C42A-D26C-F970B7ECA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47BC1-179F-ADFF-211D-900F84819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A0BB9-818E-4F6F-8158-9869A7839A70}" type="datetimeFigureOut">
              <a:rPr lang="en-PK" smtClean="0"/>
              <a:t>11/16/2022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21587-18CC-4C14-EB71-61DD8E9C7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0601B-B150-41C1-0A48-072105F98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E5D1-3E0A-4815-9E9F-69837B0D1AC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52768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41EC0A-88FF-72AE-BF34-3FC47EA3D2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EAF51B-3CB4-6BD4-5BCB-D43DFBF93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02E76-E984-E04C-162B-D2D40FCC3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A0BB9-818E-4F6F-8158-9869A7839A70}" type="datetimeFigureOut">
              <a:rPr lang="en-PK" smtClean="0"/>
              <a:t>11/16/2022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30BA6-DED8-4A24-6D9E-9C7B30DF1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71B0A-8353-AE3C-6816-CFBDEBE4E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E5D1-3E0A-4815-9E9F-69837B0D1AC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62729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6254B-CBB8-79F5-73BD-531D61AF1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A2098-2BB4-AEC4-20FA-D5B1EDF43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rgbClr val="FFFF99"/>
                </a:solidFill>
              </a:defRPr>
            </a:lvl1pPr>
            <a:lvl2pPr>
              <a:defRPr sz="32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203D2-486E-F579-D18A-92039C241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9A0BB9-818E-4F6F-8158-9869A7839A70}" type="datetimeFigureOut">
              <a:rPr lang="en-PK" smtClean="0"/>
              <a:pPr/>
              <a:t>11/16/2022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5A2A4-336E-AA34-1DED-8EA8893AE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43DFB-6D54-8B3A-4D42-6281DA034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B71E5D1-3E0A-4815-9E9F-69837B0D1ACC}" type="slidenum">
              <a:rPr lang="en-PK" smtClean="0"/>
              <a:pPr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08228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CC2D1-A8A2-791B-5B25-A25A15C60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887A30-7EBD-DB8A-AE1E-D17A3857A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FD0A3-D5E0-B5B2-9567-AA63AFBEF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A0BB9-818E-4F6F-8158-9869A7839A70}" type="datetimeFigureOut">
              <a:rPr lang="en-PK" smtClean="0"/>
              <a:t>11/16/2022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FBB17-317A-492E-6824-9E101211B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8F881-64A2-102F-E1A8-305C9F3D0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E5D1-3E0A-4815-9E9F-69837B0D1AC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51340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173A1-AEEE-FC52-900D-F263217EE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3FD15-22D4-1576-F163-ADCC786A1F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DCB267-B625-2F7D-EC2F-DBDBFC8E3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20331D-10A5-5640-590B-44DCE70F3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A0BB9-818E-4F6F-8158-9869A7839A70}" type="datetimeFigureOut">
              <a:rPr lang="en-PK" smtClean="0"/>
              <a:t>11/16/2022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DE3F3-C820-08A8-25D2-86832AA8D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F5DACD-8413-34CC-BF92-CDD3AB68D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E5D1-3E0A-4815-9E9F-69837B0D1AC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93561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EC928-488C-46C7-7A96-C67DA1A72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63DF2-F5DF-104B-4964-1CA24FA35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8D185E-9C2F-7C91-2A05-1159431D8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A585DA-5B41-0115-6EBB-653A42120D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3A2A37-7FEA-2AA9-8DEB-B8F8F5ADF0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7C3461-93EA-EAD6-B259-1D51D935D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A0BB9-818E-4F6F-8158-9869A7839A70}" type="datetimeFigureOut">
              <a:rPr lang="en-PK" smtClean="0"/>
              <a:t>11/16/2022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19C1EA-0364-216F-BB38-9017EE669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128635-6E4A-1AD5-EEDF-241EB14EE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E5D1-3E0A-4815-9E9F-69837B0D1AC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46396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D569B-668C-525E-74B3-EEE276BD2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A9FC4B-8290-08EB-AA13-8DD94AE89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A0BB9-818E-4F6F-8158-9869A7839A70}" type="datetimeFigureOut">
              <a:rPr lang="en-PK" smtClean="0"/>
              <a:t>11/16/2022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C83658-6367-1A82-F1D8-2A2210DC2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97BFC-AC61-F999-183F-6CC4D56F5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E5D1-3E0A-4815-9E9F-69837B0D1AC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21955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BBF5FB-124C-39E4-27FC-B95AEDD6A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A0BB9-818E-4F6F-8158-9869A7839A70}" type="datetimeFigureOut">
              <a:rPr lang="en-PK" smtClean="0"/>
              <a:t>11/16/2022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866802-8491-E98D-31B3-85BDCE035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C218A2-50A0-FFD7-35FE-AA1FF339A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E5D1-3E0A-4815-9E9F-69837B0D1AC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90593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4FC3E-EDD6-2174-2E96-D99603764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04778-7B20-25E2-3FA1-43F7016F0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21C274-E19E-1159-0B58-134FEE6DF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6680F6-FD76-C004-3915-52A92BBA7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A0BB9-818E-4F6F-8158-9869A7839A70}" type="datetimeFigureOut">
              <a:rPr lang="en-PK" smtClean="0"/>
              <a:t>11/16/2022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13801-04B0-3399-67C2-4B12A6F17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D246B-9C56-35E5-79CD-32FE20BEB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E5D1-3E0A-4815-9E9F-69837B0D1AC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41308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6B009-0C7F-7F35-BF2D-B15EC954C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0C4712-FB94-E16B-E8FC-31DC3E81C3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8F0337-B50C-27F6-A12A-FAFC93415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908957-C3ED-76BC-1D97-4350235B4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A0BB9-818E-4F6F-8158-9869A7839A70}" type="datetimeFigureOut">
              <a:rPr lang="en-PK" smtClean="0"/>
              <a:t>11/16/2022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58C1C0-0A47-39F9-E384-452DCB459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9602A5-EE76-1693-E408-9F10B8AA1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E5D1-3E0A-4815-9E9F-69837B0D1AC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73262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Glass/>
                    </a14:imgEffect>
                  </a14:imgLayer>
                </a14:imgProps>
              </a:ext>
            </a:extLst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788915-E187-6D38-5A59-A3E9E246C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62D19-E45A-AF61-2E4F-62AE057C6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9936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75940-1C41-CA5B-0897-E07768C6C2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A0BB9-818E-4F6F-8158-9869A7839A70}" type="datetimeFigureOut">
              <a:rPr lang="en-PK" smtClean="0"/>
              <a:t>11/16/2022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ED640-3E74-695A-4D4E-55F4B50607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14B0F-D600-4782-8D49-490960A98C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1E5D1-3E0A-4815-9E9F-69837B0D1ACC}" type="slidenum">
              <a:rPr lang="en-PK" smtClean="0"/>
              <a:t>‹#›</a:t>
            </a:fld>
            <a:endParaRPr lang="en-P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5AE584-3968-D9F2-6404-8CF7C9DE722B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069" y="233363"/>
            <a:ext cx="12382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413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rgbClr val="FFFF99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78274-57AE-0D62-8106-A1CDEFCF6D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Cognitive Processes</a:t>
            </a:r>
            <a:endParaRPr lang="en-PK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A334F5-4043-C1B5-F02C-8DCBBAA72A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5</a:t>
            </a:r>
          </a:p>
          <a:p>
            <a:r>
              <a:rPr lang="en-US" dirty="0"/>
              <a:t>Human Computer Interaction</a:t>
            </a:r>
          </a:p>
          <a:p>
            <a:r>
              <a:rPr lang="en-US" dirty="0"/>
              <a:t>CS-411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793524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60EE9-FAF6-E84F-9F52-39D256344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Affecting Attention	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50AC5-4C93-1474-004F-3431CB370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Meaningfulness</a:t>
            </a:r>
          </a:p>
          <a:p>
            <a:pPr lvl="1"/>
            <a:r>
              <a:rPr lang="en-US" dirty="0"/>
              <a:t>Can any information be extracted?</a:t>
            </a:r>
          </a:p>
          <a:p>
            <a:r>
              <a:rPr lang="en-US" dirty="0"/>
              <a:t>Structure</a:t>
            </a:r>
          </a:p>
          <a:p>
            <a:pPr lvl="1"/>
            <a:r>
              <a:rPr lang="en-US" dirty="0"/>
              <a:t>Organized stimuli accelerates information processing.</a:t>
            </a:r>
          </a:p>
          <a:p>
            <a:r>
              <a:rPr lang="en-US" dirty="0"/>
              <a:t>Use of Colors</a:t>
            </a:r>
          </a:p>
          <a:p>
            <a:pPr lvl="1"/>
            <a:r>
              <a:rPr lang="en-US" dirty="0"/>
              <a:t>Highlight important objects, areas or text.</a:t>
            </a:r>
          </a:p>
          <a:p>
            <a:r>
              <a:rPr lang="en-US" dirty="0"/>
              <a:t>Use of Modals (Popups in Windows)</a:t>
            </a:r>
          </a:p>
          <a:p>
            <a:pPr lvl="1"/>
            <a:r>
              <a:rPr lang="en-US" dirty="0"/>
              <a:t>Visual Stimuli for directing attention.  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551844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0F9A8-A501-6560-D765-3A2F0A8A7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 and Automatic Actions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25233-48AB-9F2D-4ECE-483768ED7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99367"/>
            <a:ext cx="10619509" cy="4593508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2800" dirty="0"/>
              <a:t>Frequent activities become automatic.</a:t>
            </a:r>
          </a:p>
          <a:p>
            <a:r>
              <a:rPr lang="en-US" altLang="en-US" sz="2800" dirty="0"/>
              <a:t>Carried out without conscious attention.</a:t>
            </a:r>
          </a:p>
          <a:p>
            <a:r>
              <a:rPr lang="en-US" altLang="en-US" sz="2800" dirty="0"/>
              <a:t>User does not make conscious decision.</a:t>
            </a:r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r>
              <a:rPr lang="en-US" altLang="en-US" sz="2800" dirty="0"/>
              <a:t>FACT!!!</a:t>
            </a:r>
          </a:p>
          <a:p>
            <a:pPr lvl="1"/>
            <a:r>
              <a:rPr lang="en-US" altLang="en-US" sz="2400" dirty="0"/>
              <a:t> Requiring confirmation does not necessarily reduce errors!</a:t>
            </a:r>
          </a:p>
          <a:p>
            <a:endParaRPr lang="en-PK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9F50D8-6102-B568-2D8B-05F542818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809" y="3408218"/>
            <a:ext cx="6019800" cy="181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5925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12C44-39EA-2E73-7B92-CE803D40D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Consequences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FFC8E-6759-FE36-54D1-E94C16079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Q: What are implications of understanding ‘Attention’?</a:t>
            </a:r>
          </a:p>
          <a:p>
            <a:pPr marL="0" indent="0">
              <a:buNone/>
            </a:pPr>
            <a:r>
              <a:rPr lang="en-US" dirty="0"/>
              <a:t>A: </a:t>
            </a:r>
            <a:r>
              <a:rPr lang="en-US" dirty="0" smtClean="0"/>
              <a:t>An Interface that: </a:t>
            </a:r>
            <a:endParaRPr lang="en-US" dirty="0"/>
          </a:p>
          <a:p>
            <a:pPr lvl="1"/>
            <a:r>
              <a:rPr lang="en-US" dirty="0" smtClean="0"/>
              <a:t>Is designed </a:t>
            </a:r>
            <a:r>
              <a:rPr lang="en-US" dirty="0"/>
              <a:t>to focus attention at the right places.</a:t>
            </a:r>
          </a:p>
          <a:p>
            <a:pPr lvl="1"/>
            <a:r>
              <a:rPr lang="en-US" dirty="0"/>
              <a:t>Helps user with his/her task.</a:t>
            </a:r>
          </a:p>
          <a:p>
            <a:pPr lvl="2"/>
            <a:r>
              <a:rPr lang="en-US" dirty="0"/>
              <a:t>User must spend most of the time on task and not on interface.</a:t>
            </a:r>
          </a:p>
          <a:p>
            <a:pPr lvl="2"/>
            <a:r>
              <a:rPr lang="en-US" dirty="0"/>
              <a:t>User must be able to focus on what is required to do the task.</a:t>
            </a:r>
          </a:p>
          <a:p>
            <a:pPr lvl="2"/>
            <a:r>
              <a:rPr lang="en-US" dirty="0"/>
              <a:t>Does not create unnecessary distractions.</a:t>
            </a:r>
          </a:p>
          <a:p>
            <a:pPr lvl="2"/>
            <a:r>
              <a:rPr lang="en-US" dirty="0"/>
              <a:t>Structures/Organizes the task.	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964306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12C44-39EA-2E73-7B92-CE803D40D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Consequences (</a:t>
            </a:r>
            <a:r>
              <a:rPr lang="en-US" dirty="0" err="1"/>
              <a:t>contd</a:t>
            </a:r>
            <a:r>
              <a:rPr lang="en-US" dirty="0"/>
              <a:t>)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FFC8E-6759-FE36-54D1-E94C16079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A: A Good Interface: </a:t>
            </a:r>
          </a:p>
          <a:p>
            <a:pPr lvl="1"/>
            <a:r>
              <a:rPr lang="en-US" dirty="0"/>
              <a:t>Highlights important information.</a:t>
            </a:r>
          </a:p>
          <a:p>
            <a:pPr lvl="1"/>
            <a:r>
              <a:rPr lang="en-US" dirty="0" smtClean="0"/>
              <a:t>Minimize </a:t>
            </a:r>
            <a:r>
              <a:rPr lang="en-US" dirty="0"/>
              <a:t>Clutter.</a:t>
            </a:r>
          </a:p>
          <a:p>
            <a:pPr lvl="1"/>
            <a:r>
              <a:rPr lang="en-US" dirty="0"/>
              <a:t>Uses design elements for visual emphasis</a:t>
            </a:r>
          </a:p>
          <a:p>
            <a:pPr lvl="2"/>
            <a:r>
              <a:rPr lang="en-US" dirty="0"/>
              <a:t>Grouping elements using spacers</a:t>
            </a:r>
          </a:p>
          <a:p>
            <a:pPr lvl="2"/>
            <a:r>
              <a:rPr lang="en-US" dirty="0"/>
              <a:t>Dividing interface into sequenced elements.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Colors</a:t>
            </a:r>
            <a:r>
              <a:rPr lang="en-US" dirty="0"/>
              <a:t> have </a:t>
            </a:r>
            <a:r>
              <a:rPr lang="en-US" dirty="0">
                <a:solidFill>
                  <a:srgbClr val="92D050"/>
                </a:solidFill>
              </a:rPr>
              <a:t>meanings</a:t>
            </a:r>
            <a:r>
              <a:rPr lang="en-US" dirty="0"/>
              <a:t>!</a:t>
            </a:r>
          </a:p>
          <a:p>
            <a:pPr lvl="2"/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561469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F0EDF-607D-A909-B934-95E22556E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test our knowledge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F93F1-531F-EB29-F683-311104BF2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Notice anything?</a:t>
            </a:r>
            <a:endParaRPr lang="en-PK" dirty="0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DDE5932F-9DD3-2C7D-0570-A0125C6C1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636" y="1796180"/>
            <a:ext cx="5943600" cy="445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2455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DADFE-BE2D-8685-E615-21B112570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E593A-14F4-96A1-2D47-1A5F216C2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Stores Knowledge.</a:t>
            </a:r>
          </a:p>
          <a:p>
            <a:pPr lvl="1"/>
            <a:r>
              <a:rPr lang="en-US" dirty="0"/>
              <a:t>Encoding, storing and recall.</a:t>
            </a:r>
          </a:p>
          <a:p>
            <a:pPr lvl="1"/>
            <a:r>
              <a:rPr lang="en-US" dirty="0"/>
              <a:t>May involve acting appropriately.</a:t>
            </a:r>
          </a:p>
          <a:p>
            <a:r>
              <a:rPr lang="en-US" dirty="0"/>
              <a:t>Involves Filter and Processing</a:t>
            </a:r>
          </a:p>
          <a:p>
            <a:pPr lvl="1"/>
            <a:r>
              <a:rPr lang="en-US" dirty="0"/>
              <a:t>We don’t remember everything.</a:t>
            </a:r>
          </a:p>
          <a:p>
            <a:pPr lvl="1"/>
            <a:r>
              <a:rPr lang="en-US" dirty="0"/>
              <a:t>We may remember something but not its detail.</a:t>
            </a:r>
          </a:p>
          <a:p>
            <a:r>
              <a:rPr lang="en-US" dirty="0"/>
              <a:t>Context is important.</a:t>
            </a:r>
          </a:p>
          <a:p>
            <a:pPr lvl="1"/>
            <a:r>
              <a:rPr lang="en-US" dirty="0"/>
              <a:t>“I think I have seen you somewhere….”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862555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ACB21-32CA-A9D2-F2C3-EFD187FBE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931CC-E51A-644E-FBD7-07D0A0781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Recognizing objects Vs </a:t>
            </a:r>
            <a:r>
              <a:rPr lang="en-US" dirty="0" smtClean="0"/>
              <a:t>Recalling </a:t>
            </a:r>
            <a:r>
              <a:rPr lang="en-US" dirty="0"/>
              <a:t>Objects</a:t>
            </a:r>
          </a:p>
          <a:p>
            <a:pPr lvl="1"/>
            <a:r>
              <a:rPr lang="en-US" dirty="0"/>
              <a:t>We recognize better than we </a:t>
            </a:r>
            <a:r>
              <a:rPr lang="en-US" dirty="0" smtClean="0"/>
              <a:t>recall.</a:t>
            </a:r>
            <a:endParaRPr lang="en-US" dirty="0"/>
          </a:p>
          <a:p>
            <a:pPr lvl="1"/>
            <a:r>
              <a:rPr lang="en-US" dirty="0"/>
              <a:t>Example: You may recognize someone but you may not remember where you met.</a:t>
            </a:r>
          </a:p>
          <a:p>
            <a:r>
              <a:rPr lang="en-US" dirty="0" smtClean="0"/>
              <a:t>Recalling </a:t>
            </a:r>
            <a:r>
              <a:rPr lang="en-US" dirty="0"/>
              <a:t>Images vs Words</a:t>
            </a:r>
          </a:p>
          <a:p>
            <a:pPr lvl="1"/>
            <a:r>
              <a:rPr lang="en-US" dirty="0"/>
              <a:t>We </a:t>
            </a:r>
            <a:r>
              <a:rPr lang="en-US" dirty="0" smtClean="0"/>
              <a:t>recall </a:t>
            </a:r>
            <a:r>
              <a:rPr lang="en-US" dirty="0"/>
              <a:t>images better than words (Picture Superiority Effect) </a:t>
            </a:r>
          </a:p>
          <a:p>
            <a:pPr lvl="1"/>
            <a:r>
              <a:rPr lang="en-US" dirty="0"/>
              <a:t>Example:  Define </a:t>
            </a:r>
            <a:r>
              <a:rPr lang="en-US" dirty="0" smtClean="0"/>
              <a:t>water filtration  </a:t>
            </a:r>
            <a:r>
              <a:rPr lang="en-US" dirty="0"/>
              <a:t>(Image vs Text)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578968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Model of Memory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199" y="1600201"/>
            <a:ext cx="5133107" cy="4525963"/>
          </a:xfrm>
        </p:spPr>
        <p:txBody>
          <a:bodyPr>
            <a:noAutofit/>
          </a:bodyPr>
          <a:lstStyle/>
          <a:p>
            <a:r>
              <a:rPr lang="en-US" altLang="en-US" dirty="0"/>
              <a:t>Three memory stores</a:t>
            </a:r>
          </a:p>
          <a:p>
            <a:pPr lvl="1"/>
            <a:r>
              <a:rPr lang="en-US" altLang="en-US" sz="2800" dirty="0"/>
              <a:t>Sensory Memory</a:t>
            </a:r>
          </a:p>
          <a:p>
            <a:pPr lvl="2"/>
            <a:r>
              <a:rPr lang="en-US" altLang="en-US" sz="2400" dirty="0"/>
              <a:t>input buffer</a:t>
            </a:r>
          </a:p>
          <a:p>
            <a:pPr lvl="2"/>
            <a:r>
              <a:rPr lang="en-US" altLang="en-US" sz="2400" dirty="0"/>
              <a:t>visual or acoustic</a:t>
            </a:r>
          </a:p>
          <a:p>
            <a:pPr lvl="1"/>
            <a:r>
              <a:rPr lang="en-US" altLang="en-US" sz="2800" dirty="0"/>
              <a:t>Short Term Memory</a:t>
            </a:r>
          </a:p>
          <a:p>
            <a:pPr lvl="2"/>
            <a:r>
              <a:rPr lang="en-US" altLang="en-US" sz="2400" dirty="0"/>
              <a:t>‘scratchpad’ store</a:t>
            </a:r>
          </a:p>
          <a:p>
            <a:pPr lvl="2"/>
            <a:r>
              <a:rPr lang="en-US" altLang="en-US" sz="2400" dirty="0"/>
              <a:t>visual or acoustic</a:t>
            </a:r>
          </a:p>
          <a:p>
            <a:pPr lvl="1"/>
            <a:r>
              <a:rPr lang="en-US" altLang="en-US" sz="2800" dirty="0"/>
              <a:t>Long term memory</a:t>
            </a:r>
          </a:p>
          <a:p>
            <a:pPr lvl="2"/>
            <a:r>
              <a:rPr lang="en-US" altLang="en-US" sz="2400" dirty="0"/>
              <a:t>stores facts and meanings</a:t>
            </a:r>
          </a:p>
          <a:p>
            <a:pPr lvl="2"/>
            <a:r>
              <a:rPr lang="en-US" altLang="en-US" sz="2400" dirty="0"/>
              <a:t>semantically organized</a:t>
            </a:r>
          </a:p>
        </p:txBody>
      </p:sp>
      <p:sp>
        <p:nvSpPr>
          <p:cNvPr id="444421" name="Oval 5"/>
          <p:cNvSpPr>
            <a:spLocks noChangeArrowheads="1"/>
          </p:cNvSpPr>
          <p:nvPr/>
        </p:nvSpPr>
        <p:spPr bwMode="auto">
          <a:xfrm>
            <a:off x="8780318" y="3733800"/>
            <a:ext cx="1371600" cy="11430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4422" name="Text Box 6"/>
          <p:cNvSpPr txBox="1">
            <a:spLocks noChangeArrowheads="1"/>
          </p:cNvSpPr>
          <p:nvPr/>
        </p:nvSpPr>
        <p:spPr bwMode="auto">
          <a:xfrm>
            <a:off x="8094518" y="2133600"/>
            <a:ext cx="1676400" cy="8509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400" dirty="0">
                <a:solidFill>
                  <a:schemeClr val="bg1"/>
                </a:solidFill>
                <a:latin typeface="Tahoma" panose="020B0604030504040204" pitchFamily="34" charset="0"/>
              </a:rPr>
              <a:t>Sensory memory</a:t>
            </a:r>
          </a:p>
        </p:txBody>
      </p:sp>
      <p:sp>
        <p:nvSpPr>
          <p:cNvPr id="444423" name="Text Box 7"/>
          <p:cNvSpPr txBox="1">
            <a:spLocks noChangeArrowheads="1"/>
          </p:cNvSpPr>
          <p:nvPr/>
        </p:nvSpPr>
        <p:spPr bwMode="auto">
          <a:xfrm>
            <a:off x="8094518" y="3581400"/>
            <a:ext cx="1676400" cy="8509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400">
                <a:latin typeface="Tahoma" panose="020B0604030504040204" pitchFamily="34" charset="0"/>
              </a:rPr>
              <a:t>Short term memory</a:t>
            </a:r>
          </a:p>
        </p:txBody>
      </p:sp>
      <p:sp>
        <p:nvSpPr>
          <p:cNvPr id="444424" name="Text Box 8"/>
          <p:cNvSpPr txBox="1">
            <a:spLocks noChangeArrowheads="1"/>
          </p:cNvSpPr>
          <p:nvPr/>
        </p:nvSpPr>
        <p:spPr bwMode="auto">
          <a:xfrm>
            <a:off x="8094518" y="5029200"/>
            <a:ext cx="1676400" cy="8509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400" dirty="0">
                <a:solidFill>
                  <a:schemeClr val="bg1"/>
                </a:solidFill>
                <a:latin typeface="Tahoma" panose="020B0604030504040204" pitchFamily="34" charset="0"/>
              </a:rPr>
              <a:t>Long term memory</a:t>
            </a:r>
          </a:p>
        </p:txBody>
      </p:sp>
      <p:sp>
        <p:nvSpPr>
          <p:cNvPr id="444425" name="Line 9"/>
          <p:cNvSpPr>
            <a:spLocks noChangeShapeType="1"/>
          </p:cNvSpPr>
          <p:nvPr/>
        </p:nvSpPr>
        <p:spPr bwMode="auto">
          <a:xfrm>
            <a:off x="8780318" y="1600200"/>
            <a:ext cx="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4426" name="Line 10"/>
          <p:cNvSpPr>
            <a:spLocks noChangeShapeType="1"/>
          </p:cNvSpPr>
          <p:nvPr/>
        </p:nvSpPr>
        <p:spPr bwMode="auto">
          <a:xfrm>
            <a:off x="8780318" y="3048000"/>
            <a:ext cx="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4427" name="Line 11"/>
          <p:cNvSpPr>
            <a:spLocks noChangeShapeType="1"/>
          </p:cNvSpPr>
          <p:nvPr/>
        </p:nvSpPr>
        <p:spPr bwMode="auto">
          <a:xfrm>
            <a:off x="8780318" y="4495800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285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Revised Memory Model</a:t>
            </a:r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199" y="1600201"/>
            <a:ext cx="5770419" cy="4525963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Working memory is a subset of LTM.</a:t>
            </a:r>
          </a:p>
          <a:p>
            <a:r>
              <a:rPr lang="en-US" altLang="en-US" dirty="0"/>
              <a:t>Items are semantically linked.</a:t>
            </a:r>
          </a:p>
          <a:p>
            <a:r>
              <a:rPr lang="en-US" altLang="en-US" dirty="0"/>
              <a:t>I</a:t>
            </a:r>
            <a:r>
              <a:rPr lang="en-US" altLang="en-US" dirty="0" smtClean="0"/>
              <a:t>tems </a:t>
            </a:r>
            <a:r>
              <a:rPr lang="en-US" altLang="en-US" dirty="0"/>
              <a:t>in working memory are activated.</a:t>
            </a:r>
          </a:p>
          <a:p>
            <a:r>
              <a:rPr lang="en-US" altLang="en-US" dirty="0"/>
              <a:t>A</a:t>
            </a:r>
            <a:r>
              <a:rPr lang="en-US" altLang="en-US" dirty="0" smtClean="0"/>
              <a:t>ctivation </a:t>
            </a:r>
            <a:r>
              <a:rPr lang="en-US" altLang="en-US" dirty="0"/>
              <a:t>is supplied from links in LTM and from sensory input.</a:t>
            </a:r>
          </a:p>
          <a:p>
            <a:r>
              <a:rPr lang="en-US" altLang="en-US" dirty="0"/>
              <a:t>Analogy: Data Storage?</a:t>
            </a: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7446818" y="2011364"/>
            <a:ext cx="3429000" cy="411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3877" name="Rectangle 5"/>
          <p:cNvSpPr>
            <a:spLocks noChangeArrowheads="1"/>
          </p:cNvSpPr>
          <p:nvPr/>
        </p:nvSpPr>
        <p:spPr bwMode="auto">
          <a:xfrm>
            <a:off x="7675418" y="2163764"/>
            <a:ext cx="2971800" cy="2667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3878" name="Rectangle 6"/>
          <p:cNvSpPr>
            <a:spLocks noChangeArrowheads="1"/>
          </p:cNvSpPr>
          <p:nvPr/>
        </p:nvSpPr>
        <p:spPr bwMode="auto">
          <a:xfrm>
            <a:off x="7980218" y="2316164"/>
            <a:ext cx="2438400" cy="10668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3879" name="Text Box 7"/>
          <p:cNvSpPr txBox="1">
            <a:spLocks noChangeArrowheads="1"/>
          </p:cNvSpPr>
          <p:nvPr/>
        </p:nvSpPr>
        <p:spPr bwMode="auto">
          <a:xfrm>
            <a:off x="8132618" y="2468565"/>
            <a:ext cx="2133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400">
                <a:latin typeface="Tahoma" panose="020B0604030504040204" pitchFamily="34" charset="0"/>
              </a:rPr>
              <a:t>Sensory memory</a:t>
            </a:r>
          </a:p>
        </p:txBody>
      </p:sp>
      <p:sp>
        <p:nvSpPr>
          <p:cNvPr id="463880" name="Text Box 8"/>
          <p:cNvSpPr txBox="1">
            <a:spLocks noChangeArrowheads="1"/>
          </p:cNvSpPr>
          <p:nvPr/>
        </p:nvSpPr>
        <p:spPr bwMode="auto">
          <a:xfrm>
            <a:off x="8285018" y="3840165"/>
            <a:ext cx="2057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400">
                <a:latin typeface="Tahoma" panose="020B0604030504040204" pitchFamily="34" charset="0"/>
              </a:rPr>
              <a:t>Working memory</a:t>
            </a:r>
          </a:p>
        </p:txBody>
      </p:sp>
      <p:sp>
        <p:nvSpPr>
          <p:cNvPr id="463881" name="Text Box 9"/>
          <p:cNvSpPr txBox="1">
            <a:spLocks noChangeArrowheads="1"/>
          </p:cNvSpPr>
          <p:nvPr/>
        </p:nvSpPr>
        <p:spPr bwMode="auto">
          <a:xfrm>
            <a:off x="8361218" y="5135565"/>
            <a:ext cx="2057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400">
                <a:latin typeface="Tahoma" panose="020B0604030504040204" pitchFamily="34" charset="0"/>
              </a:rPr>
              <a:t>Long term memory</a:t>
            </a:r>
          </a:p>
        </p:txBody>
      </p:sp>
      <p:sp>
        <p:nvSpPr>
          <p:cNvPr id="463882" name="Line 10"/>
          <p:cNvSpPr>
            <a:spLocks noChangeShapeType="1"/>
          </p:cNvSpPr>
          <p:nvPr/>
        </p:nvSpPr>
        <p:spPr bwMode="auto">
          <a:xfrm>
            <a:off x="9123218" y="1630364"/>
            <a:ext cx="0" cy="762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3883" name="Line 11"/>
          <p:cNvSpPr>
            <a:spLocks noChangeShapeType="1"/>
          </p:cNvSpPr>
          <p:nvPr/>
        </p:nvSpPr>
        <p:spPr bwMode="auto">
          <a:xfrm>
            <a:off x="9199418" y="3230564"/>
            <a:ext cx="0" cy="762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3884" name="Line 12"/>
          <p:cNvSpPr>
            <a:spLocks noChangeShapeType="1"/>
          </p:cNvSpPr>
          <p:nvPr/>
        </p:nvSpPr>
        <p:spPr bwMode="auto">
          <a:xfrm>
            <a:off x="9199418" y="4602164"/>
            <a:ext cx="0" cy="762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4201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3074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9386454" cy="1325563"/>
          </a:xfrm>
        </p:spPr>
        <p:txBody>
          <a:bodyPr>
            <a:normAutofit/>
          </a:bodyPr>
          <a:lstStyle/>
          <a:p>
            <a:r>
              <a:rPr lang="en-GB" altLang="en-US" dirty="0"/>
              <a:t>Revised Human Processor Model and Related Memory</a:t>
            </a:r>
            <a:endParaRPr lang="en-US" altLang="en-US" dirty="0"/>
          </a:p>
        </p:txBody>
      </p:sp>
      <p:grpSp>
        <p:nvGrpSpPr>
          <p:cNvPr id="465924" name="Group 3076"/>
          <p:cNvGrpSpPr>
            <a:grpSpLocks/>
          </p:cNvGrpSpPr>
          <p:nvPr/>
        </p:nvGrpSpPr>
        <p:grpSpPr bwMode="auto">
          <a:xfrm>
            <a:off x="6096000" y="2057400"/>
            <a:ext cx="3429000" cy="4343400"/>
            <a:chOff x="3168" y="1056"/>
            <a:chExt cx="2160" cy="2736"/>
          </a:xfrm>
        </p:grpSpPr>
        <p:sp>
          <p:nvSpPr>
            <p:cNvPr id="465925" name="Rectangle 3077"/>
            <p:cNvSpPr>
              <a:spLocks noChangeArrowheads="1"/>
            </p:cNvSpPr>
            <p:nvPr/>
          </p:nvSpPr>
          <p:spPr bwMode="auto">
            <a:xfrm>
              <a:off x="3168" y="1200"/>
              <a:ext cx="2160" cy="2592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5926" name="Rectangle 3078"/>
            <p:cNvSpPr>
              <a:spLocks noChangeArrowheads="1"/>
            </p:cNvSpPr>
            <p:nvPr/>
          </p:nvSpPr>
          <p:spPr bwMode="auto">
            <a:xfrm>
              <a:off x="3312" y="1296"/>
              <a:ext cx="1872" cy="168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5927" name="Rectangle 3079"/>
            <p:cNvSpPr>
              <a:spLocks noChangeArrowheads="1"/>
            </p:cNvSpPr>
            <p:nvPr/>
          </p:nvSpPr>
          <p:spPr bwMode="auto">
            <a:xfrm>
              <a:off x="3504" y="1392"/>
              <a:ext cx="1536" cy="67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5928" name="Text Box 3080"/>
            <p:cNvSpPr txBox="1">
              <a:spLocks noChangeArrowheads="1"/>
            </p:cNvSpPr>
            <p:nvPr/>
          </p:nvSpPr>
          <p:spPr bwMode="auto">
            <a:xfrm>
              <a:off x="3600" y="1488"/>
              <a:ext cx="672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>
                  <a:latin typeface="Tahoma" panose="020B0604030504040204" pitchFamily="34" charset="0"/>
                </a:rPr>
                <a:t>Visual image store</a:t>
              </a:r>
            </a:p>
          </p:txBody>
        </p:sp>
        <p:sp>
          <p:nvSpPr>
            <p:cNvPr id="465929" name="Text Box 3081"/>
            <p:cNvSpPr txBox="1">
              <a:spLocks noChangeArrowheads="1"/>
            </p:cNvSpPr>
            <p:nvPr/>
          </p:nvSpPr>
          <p:spPr bwMode="auto">
            <a:xfrm>
              <a:off x="3696" y="2352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sz="2400">
                  <a:latin typeface="Tahoma" panose="020B0604030504040204" pitchFamily="34" charset="0"/>
                </a:rPr>
                <a:t>Working memory</a:t>
              </a:r>
            </a:p>
          </p:txBody>
        </p:sp>
        <p:sp>
          <p:nvSpPr>
            <p:cNvPr id="465930" name="Text Box 3082"/>
            <p:cNvSpPr txBox="1">
              <a:spLocks noChangeArrowheads="1"/>
            </p:cNvSpPr>
            <p:nvPr/>
          </p:nvSpPr>
          <p:spPr bwMode="auto">
            <a:xfrm>
              <a:off x="3744" y="3168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sz="2400">
                  <a:latin typeface="Tahoma" panose="020B0604030504040204" pitchFamily="34" charset="0"/>
                </a:rPr>
                <a:t>Long term memory</a:t>
              </a:r>
            </a:p>
          </p:txBody>
        </p:sp>
        <p:sp>
          <p:nvSpPr>
            <p:cNvPr id="465931" name="Line 3083"/>
            <p:cNvSpPr>
              <a:spLocks noChangeShapeType="1"/>
            </p:cNvSpPr>
            <p:nvPr/>
          </p:nvSpPr>
          <p:spPr bwMode="auto">
            <a:xfrm>
              <a:off x="3936" y="1968"/>
              <a:ext cx="0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5932" name="Line 3084"/>
            <p:cNvSpPr>
              <a:spLocks noChangeShapeType="1"/>
            </p:cNvSpPr>
            <p:nvPr/>
          </p:nvSpPr>
          <p:spPr bwMode="auto">
            <a:xfrm>
              <a:off x="4272" y="2832"/>
              <a:ext cx="0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5933" name="Text Box 3085"/>
            <p:cNvSpPr txBox="1">
              <a:spLocks noChangeArrowheads="1"/>
            </p:cNvSpPr>
            <p:nvPr/>
          </p:nvSpPr>
          <p:spPr bwMode="auto">
            <a:xfrm>
              <a:off x="4320" y="1488"/>
              <a:ext cx="720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GB" altLang="en-US"/>
                <a:t>Auditory image store</a:t>
              </a:r>
            </a:p>
          </p:txBody>
        </p:sp>
        <p:sp>
          <p:nvSpPr>
            <p:cNvPr id="465934" name="Line 3086"/>
            <p:cNvSpPr>
              <a:spLocks noChangeShapeType="1"/>
            </p:cNvSpPr>
            <p:nvPr/>
          </p:nvSpPr>
          <p:spPr bwMode="auto">
            <a:xfrm>
              <a:off x="4272" y="1392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5935" name="Line 3087"/>
            <p:cNvSpPr>
              <a:spLocks noChangeShapeType="1"/>
            </p:cNvSpPr>
            <p:nvPr/>
          </p:nvSpPr>
          <p:spPr bwMode="auto">
            <a:xfrm>
              <a:off x="4512" y="1968"/>
              <a:ext cx="0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5936" name="Line 3088"/>
            <p:cNvSpPr>
              <a:spLocks noChangeShapeType="1"/>
            </p:cNvSpPr>
            <p:nvPr/>
          </p:nvSpPr>
          <p:spPr bwMode="auto">
            <a:xfrm>
              <a:off x="4512" y="1056"/>
              <a:ext cx="0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5937" name="Line 3089"/>
            <p:cNvSpPr>
              <a:spLocks noChangeShapeType="1"/>
            </p:cNvSpPr>
            <p:nvPr/>
          </p:nvSpPr>
          <p:spPr bwMode="auto">
            <a:xfrm>
              <a:off x="3936" y="1056"/>
              <a:ext cx="0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5938" name="Text Box 3090"/>
          <p:cNvSpPr txBox="1">
            <a:spLocks noChangeArrowheads="1"/>
          </p:cNvSpPr>
          <p:nvPr/>
        </p:nvSpPr>
        <p:spPr bwMode="auto">
          <a:xfrm>
            <a:off x="6019800" y="1676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GB" altLang="en-US" sz="2400"/>
              <a:t>Visual   Stimulus</a:t>
            </a:r>
          </a:p>
        </p:txBody>
      </p:sp>
      <p:sp>
        <p:nvSpPr>
          <p:cNvPr id="465939" name="Text Box 3091"/>
          <p:cNvSpPr txBox="1">
            <a:spLocks noChangeArrowheads="1"/>
          </p:cNvSpPr>
          <p:nvPr/>
        </p:nvSpPr>
        <p:spPr bwMode="auto">
          <a:xfrm>
            <a:off x="3657600" y="1981200"/>
            <a:ext cx="198120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GB" altLang="en-US" sz="2400"/>
              <a:t>Perceptual processor</a:t>
            </a:r>
          </a:p>
        </p:txBody>
      </p:sp>
      <p:sp>
        <p:nvSpPr>
          <p:cNvPr id="465940" name="Line 3092"/>
          <p:cNvSpPr>
            <a:spLocks noChangeShapeType="1"/>
          </p:cNvSpPr>
          <p:nvPr/>
        </p:nvSpPr>
        <p:spPr bwMode="auto">
          <a:xfrm flipH="1">
            <a:off x="5638800" y="2209800"/>
            <a:ext cx="2590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5941" name="Text Box 3093"/>
          <p:cNvSpPr txBox="1">
            <a:spLocks noChangeArrowheads="1"/>
          </p:cNvSpPr>
          <p:nvPr/>
        </p:nvSpPr>
        <p:spPr bwMode="auto">
          <a:xfrm>
            <a:off x="3581400" y="3352800"/>
            <a:ext cx="220980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GB" altLang="en-US" sz="2400"/>
              <a:t>Motor processor</a:t>
            </a:r>
          </a:p>
        </p:txBody>
      </p:sp>
      <p:sp>
        <p:nvSpPr>
          <p:cNvPr id="465942" name="Line 3094"/>
          <p:cNvSpPr>
            <a:spLocks noChangeShapeType="1"/>
          </p:cNvSpPr>
          <p:nvPr/>
        </p:nvSpPr>
        <p:spPr bwMode="auto">
          <a:xfrm flipH="1">
            <a:off x="5791200" y="36576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5943" name="Text Box 3095"/>
          <p:cNvSpPr txBox="1">
            <a:spLocks noChangeArrowheads="1"/>
          </p:cNvSpPr>
          <p:nvPr/>
        </p:nvSpPr>
        <p:spPr bwMode="auto">
          <a:xfrm>
            <a:off x="3581400" y="4876800"/>
            <a:ext cx="213360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GB" altLang="en-US" sz="2400"/>
              <a:t>Cognitive Processor</a:t>
            </a:r>
          </a:p>
        </p:txBody>
      </p:sp>
      <p:sp>
        <p:nvSpPr>
          <p:cNvPr id="465944" name="Line 3096"/>
          <p:cNvSpPr>
            <a:spLocks noChangeShapeType="1"/>
          </p:cNvSpPr>
          <p:nvPr/>
        </p:nvSpPr>
        <p:spPr bwMode="auto">
          <a:xfrm flipH="1">
            <a:off x="5715000" y="5257800"/>
            <a:ext cx="213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5945" name="Line 3097"/>
          <p:cNvSpPr>
            <a:spLocks noChangeShapeType="1"/>
          </p:cNvSpPr>
          <p:nvPr/>
        </p:nvSpPr>
        <p:spPr bwMode="auto">
          <a:xfrm flipH="1">
            <a:off x="5715000" y="49530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5946" name="Line 3098"/>
          <p:cNvSpPr>
            <a:spLocks noChangeShapeType="1"/>
          </p:cNvSpPr>
          <p:nvPr/>
        </p:nvSpPr>
        <p:spPr bwMode="auto">
          <a:xfrm flipH="1">
            <a:off x="5715000" y="55626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2A3FB-90C6-2F9F-1CEE-152B8EAE2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Last Lecture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90E95-751C-0991-83C1-693243490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Cognition</a:t>
            </a:r>
          </a:p>
          <a:p>
            <a:r>
              <a:rPr lang="en-US" dirty="0" smtClean="0"/>
              <a:t>Cognition Frameworks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58991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9899073" cy="1325563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Sensory Memory/ Perceptual Store</a:t>
            </a:r>
          </a:p>
        </p:txBody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Visual and auditory impressions</a:t>
            </a:r>
          </a:p>
          <a:p>
            <a:pPr lvl="1"/>
            <a:r>
              <a:rPr lang="en-US" altLang="en-US" dirty="0"/>
              <a:t>visuospatial sketchpad, phonological loop</a:t>
            </a:r>
          </a:p>
          <a:p>
            <a:endParaRPr lang="en-US" altLang="en-US" dirty="0"/>
          </a:p>
          <a:p>
            <a:r>
              <a:rPr lang="en-US" altLang="en-US" dirty="0"/>
              <a:t>Very brief, but real representation of what was perceived</a:t>
            </a:r>
          </a:p>
          <a:p>
            <a:pPr lvl="1"/>
            <a:r>
              <a:rPr lang="en-US" altLang="en-US" dirty="0"/>
              <a:t>Details decay quickly (~.5 sec)</a:t>
            </a:r>
          </a:p>
          <a:p>
            <a:pPr lvl="1"/>
            <a:r>
              <a:rPr lang="en-US" altLang="en-US" dirty="0"/>
              <a:t>Rehearsal prevents decay</a:t>
            </a:r>
          </a:p>
          <a:p>
            <a:pPr marL="0" indent="0">
              <a:buNone/>
            </a:pPr>
            <a:endParaRPr lang="en-US" altLang="en-US" dirty="0"/>
          </a:p>
          <a:p>
            <a:pPr lvl="1"/>
            <a:endParaRPr lang="en-US" altLang="en-US" dirty="0"/>
          </a:p>
          <a:p>
            <a:pPr lvl="1">
              <a:buFontTx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625013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Sensory Memory/ Perceptual Store</a:t>
            </a:r>
          </a:p>
        </p:txBody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/>
              <a:t>Buffers for stimuli received through senses</a:t>
            </a:r>
          </a:p>
          <a:p>
            <a:pPr lvl="1"/>
            <a:r>
              <a:rPr lang="en-GB" altLang="en-US" dirty="0"/>
              <a:t>iconic memory: visual stimuli</a:t>
            </a:r>
          </a:p>
          <a:p>
            <a:pPr lvl="1"/>
            <a:r>
              <a:rPr lang="en-GB" altLang="en-US" dirty="0"/>
              <a:t>echoic memory: aural stimuli</a:t>
            </a:r>
          </a:p>
          <a:p>
            <a:pPr lvl="1"/>
            <a:r>
              <a:rPr lang="en-GB" altLang="en-US" dirty="0"/>
              <a:t>haptic memory: tactile stimuli</a:t>
            </a:r>
          </a:p>
          <a:p>
            <a:r>
              <a:rPr lang="en-GB" altLang="en-US" dirty="0"/>
              <a:t>Examples</a:t>
            </a:r>
          </a:p>
          <a:p>
            <a:pPr lvl="1"/>
            <a:r>
              <a:rPr lang="en-GB" altLang="en-US" dirty="0"/>
              <a:t>“sparkler” trail, finger moving</a:t>
            </a:r>
          </a:p>
          <a:p>
            <a:pPr lvl="1"/>
            <a:r>
              <a:rPr lang="en-GB" altLang="en-US" dirty="0" smtClean="0"/>
              <a:t>Surround Sound</a:t>
            </a:r>
            <a:endParaRPr lang="en-GB" altLang="en-US" dirty="0"/>
          </a:p>
          <a:p>
            <a:r>
              <a:rPr lang="en-GB" altLang="en-US" dirty="0" smtClean="0"/>
              <a:t>Continuously </a:t>
            </a:r>
            <a:r>
              <a:rPr lang="en-GB" altLang="en-US" dirty="0"/>
              <a:t>overwritten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32211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Short Term Memory</a:t>
            </a:r>
          </a:p>
        </p:txBody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99367"/>
            <a:ext cx="10515600" cy="4462244"/>
          </a:xfrm>
        </p:spPr>
        <p:txBody>
          <a:bodyPr>
            <a:normAutofit/>
          </a:bodyPr>
          <a:lstStyle/>
          <a:p>
            <a:r>
              <a:rPr lang="en-GB" altLang="en-US" dirty="0" smtClean="0"/>
              <a:t>Scratch-pad </a:t>
            </a:r>
            <a:r>
              <a:rPr lang="en-GB" altLang="en-US" dirty="0"/>
              <a:t>for temporary recall</a:t>
            </a:r>
          </a:p>
          <a:p>
            <a:endParaRPr lang="en-GB" altLang="en-US" sz="1200" dirty="0"/>
          </a:p>
          <a:p>
            <a:pPr lvl="1"/>
            <a:r>
              <a:rPr lang="en-GB" altLang="en-US" dirty="0"/>
              <a:t>R</a:t>
            </a:r>
            <a:r>
              <a:rPr lang="en-GB" altLang="en-US" dirty="0" smtClean="0"/>
              <a:t>apid </a:t>
            </a:r>
            <a:r>
              <a:rPr lang="en-GB" altLang="en-US" dirty="0"/>
              <a:t>access ~ </a:t>
            </a:r>
            <a:r>
              <a:rPr lang="en-GB" altLang="en-US" dirty="0" smtClean="0"/>
              <a:t>70ms, </a:t>
            </a:r>
            <a:r>
              <a:rPr lang="en-GB" altLang="en-US" dirty="0" smtClean="0"/>
              <a:t>decay </a:t>
            </a:r>
            <a:r>
              <a:rPr lang="en-GB" altLang="en-US" dirty="0"/>
              <a:t>~ </a:t>
            </a:r>
            <a:r>
              <a:rPr lang="en-GB" altLang="en-US" dirty="0" smtClean="0"/>
              <a:t>15-30 sec,</a:t>
            </a:r>
            <a:endParaRPr lang="en-GB" altLang="en-US" dirty="0"/>
          </a:p>
          <a:p>
            <a:pPr lvl="1"/>
            <a:endParaRPr lang="en-GB" altLang="en-US" sz="1200" dirty="0"/>
          </a:p>
          <a:p>
            <a:pPr lvl="1"/>
            <a:r>
              <a:rPr lang="en-GB" altLang="en-US" dirty="0"/>
              <a:t>L</a:t>
            </a:r>
            <a:r>
              <a:rPr lang="en-GB" altLang="en-US" dirty="0" smtClean="0"/>
              <a:t>imited </a:t>
            </a:r>
            <a:r>
              <a:rPr lang="en-GB" altLang="en-US" dirty="0"/>
              <a:t>capacity - 7± 2 chunks</a:t>
            </a:r>
            <a:r>
              <a:rPr lang="en-US" altLang="en-US" dirty="0"/>
              <a:t> </a:t>
            </a:r>
            <a:r>
              <a:rPr lang="en-US" altLang="en-US" dirty="0" smtClean="0"/>
              <a:t>(Miller’s Theory)</a:t>
            </a:r>
          </a:p>
          <a:p>
            <a:pPr lvl="1"/>
            <a:r>
              <a:rPr lang="en-US" altLang="en-US" dirty="0" smtClean="0"/>
              <a:t>(“</a:t>
            </a:r>
            <a:r>
              <a:rPr lang="en-US" altLang="en-US" dirty="0"/>
              <a:t>closure</a:t>
            </a:r>
            <a:r>
              <a:rPr lang="en-US" altLang="en-US" dirty="0" smtClean="0"/>
              <a:t>”) = inbuilt desire to chunk </a:t>
            </a:r>
            <a:r>
              <a:rPr lang="en-US" altLang="en-US" dirty="0" smtClean="0"/>
              <a:t>information</a:t>
            </a:r>
          </a:p>
          <a:p>
            <a:r>
              <a:rPr lang="en-US" altLang="en-US" dirty="0"/>
              <a:t>New info can interfere with old </a:t>
            </a:r>
            <a:r>
              <a:rPr lang="en-US" altLang="en-US" dirty="0" smtClean="0"/>
              <a:t>info</a:t>
            </a:r>
            <a:endParaRPr lang="en-US" altLang="en-US" dirty="0"/>
          </a:p>
          <a:p>
            <a:r>
              <a:rPr lang="en-GB" altLang="en-US" dirty="0" smtClean="0"/>
              <a:t>Tends to get flushed after closure.</a:t>
            </a:r>
            <a:endParaRPr lang="en-GB" altLang="en-US" dirty="0"/>
          </a:p>
          <a:p>
            <a:pPr lvl="1"/>
            <a:r>
              <a:rPr lang="en-GB" altLang="en-US" dirty="0"/>
              <a:t>ATM machine provides ATM card to user before cash</a:t>
            </a:r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104693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3A3A9-332E-D4E0-2D8E-F59599C84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Term Memory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B26C3-CA74-BA87-F5CD-6890FFCDB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transferred to long term memory</a:t>
            </a:r>
          </a:p>
          <a:p>
            <a:pPr lvl="1"/>
            <a:r>
              <a:rPr lang="en-US" dirty="0"/>
              <a:t>Chunking	</a:t>
            </a:r>
          </a:p>
          <a:p>
            <a:pPr lvl="2"/>
            <a:r>
              <a:rPr lang="en-US" dirty="0"/>
              <a:t>03223278865  vs 0322 327 8865</a:t>
            </a:r>
          </a:p>
          <a:p>
            <a:pPr lvl="2"/>
            <a:r>
              <a:rPr lang="en-US" dirty="0"/>
              <a:t>Which one is easier to remember?</a:t>
            </a:r>
          </a:p>
          <a:p>
            <a:pPr lvl="1"/>
            <a:r>
              <a:rPr lang="en-US" dirty="0"/>
              <a:t>Repetition</a:t>
            </a:r>
          </a:p>
          <a:p>
            <a:pPr lvl="1"/>
            <a:r>
              <a:rPr lang="en-US" dirty="0"/>
              <a:t>Rhyming</a:t>
            </a:r>
          </a:p>
          <a:p>
            <a:pPr lvl="1"/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8262062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Miller Theory Dilemma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Designers often misinterpret what </a:t>
            </a:r>
            <a:r>
              <a:rPr lang="en-GB" altLang="en-US" dirty="0"/>
              <a:t>7± </a:t>
            </a:r>
            <a:r>
              <a:rPr lang="en-GB" altLang="en-US" dirty="0" smtClean="0"/>
              <a:t>2 means.</a:t>
            </a:r>
          </a:p>
          <a:p>
            <a:pPr lvl="1"/>
            <a:r>
              <a:rPr lang="en-US" dirty="0"/>
              <a:t>Present only 7 options on a menu</a:t>
            </a:r>
          </a:p>
          <a:p>
            <a:pPr lvl="1"/>
            <a:r>
              <a:rPr lang="en-US" dirty="0"/>
              <a:t>Display only 7 icons on a tool bar</a:t>
            </a:r>
          </a:p>
          <a:p>
            <a:pPr lvl="1"/>
            <a:r>
              <a:rPr lang="en-US" dirty="0"/>
              <a:t>Have no more than 7 bullets in a list</a:t>
            </a:r>
          </a:p>
          <a:p>
            <a:pPr lvl="1"/>
            <a:r>
              <a:rPr lang="en-US" dirty="0"/>
              <a:t>Place only 7 items on a pull down menu</a:t>
            </a:r>
          </a:p>
          <a:p>
            <a:pPr lvl="1"/>
            <a:endParaRPr lang="en-US" dirty="0"/>
          </a:p>
          <a:p>
            <a:r>
              <a:rPr lang="en-US" dirty="0" smtClean="0"/>
              <a:t>Why is it </a:t>
            </a:r>
            <a:r>
              <a:rPr lang="en-US" dirty="0" smtClean="0"/>
              <a:t>not always correct?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157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Miller Theory Dilemma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Answer:</a:t>
            </a:r>
          </a:p>
          <a:p>
            <a:pPr lvl="1"/>
            <a:r>
              <a:rPr lang="en-US" dirty="0"/>
              <a:t>People can scan lists of bullets, tabs, menu items till they see the one they </a:t>
            </a:r>
            <a:r>
              <a:rPr lang="en-US" dirty="0" smtClean="0"/>
              <a:t>want</a:t>
            </a:r>
            <a:endParaRPr lang="en-US" dirty="0"/>
          </a:p>
          <a:p>
            <a:pPr lvl="1"/>
            <a:r>
              <a:rPr lang="en-US" dirty="0" smtClean="0"/>
              <a:t>Sometimes </a:t>
            </a:r>
            <a:r>
              <a:rPr lang="en-US" dirty="0"/>
              <a:t>a small number of items is good </a:t>
            </a:r>
            <a:r>
              <a:rPr lang="en-US" dirty="0" smtClean="0"/>
              <a:t>design</a:t>
            </a:r>
            <a:endParaRPr lang="en-US" dirty="0"/>
          </a:p>
          <a:p>
            <a:pPr lvl="1"/>
            <a:r>
              <a:rPr lang="en-US" dirty="0" smtClean="0"/>
              <a:t>Task and </a:t>
            </a:r>
            <a:r>
              <a:rPr lang="en-US" dirty="0"/>
              <a:t>available screen </a:t>
            </a:r>
            <a:r>
              <a:rPr lang="en-US" dirty="0" smtClean="0"/>
              <a:t>estate are important factors.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7299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4622F-1466-C152-D866-883E9421C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Position Effect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0141A-6D70-4AE2-757F-E86D0A4EC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dirty="0" smtClean="0"/>
              <a:t>265397620853</a:t>
            </a:r>
          </a:p>
          <a:p>
            <a:r>
              <a:rPr lang="en-US" dirty="0" err="1" smtClean="0"/>
              <a:t>Recency</a:t>
            </a:r>
            <a:r>
              <a:rPr lang="en-US" dirty="0" smtClean="0"/>
              <a:t> Effect</a:t>
            </a:r>
          </a:p>
          <a:p>
            <a:pPr lvl="1"/>
            <a:r>
              <a:rPr lang="en-US" dirty="0" smtClean="0"/>
              <a:t>Can you recall the last digits?</a:t>
            </a:r>
          </a:p>
          <a:p>
            <a:pPr lvl="1"/>
            <a:r>
              <a:rPr lang="en-US" dirty="0" smtClean="0"/>
              <a:t>Ability to recall last digits is better than others.</a:t>
            </a:r>
          </a:p>
          <a:p>
            <a:pPr lvl="1"/>
            <a:endParaRPr lang="en-US" dirty="0"/>
          </a:p>
          <a:p>
            <a:r>
              <a:rPr lang="en-US" dirty="0" smtClean="0"/>
              <a:t>Primacy Effect</a:t>
            </a:r>
          </a:p>
          <a:p>
            <a:pPr lvl="1"/>
            <a:r>
              <a:rPr lang="en-US" dirty="0" smtClean="0"/>
              <a:t>Can you recall the first digits?</a:t>
            </a:r>
          </a:p>
          <a:p>
            <a:pPr lvl="1"/>
            <a:r>
              <a:rPr lang="en-US" dirty="0" smtClean="0"/>
              <a:t>First digits are easier to recall because of LTM.</a:t>
            </a:r>
          </a:p>
          <a:p>
            <a:pPr lvl="1"/>
            <a:endParaRPr lang="en-US" dirty="0" smtClean="0"/>
          </a:p>
          <a:p>
            <a:pPr lvl="1"/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1975019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Term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altLang="en-US" dirty="0"/>
              <a:t>Repository for all our knowledge</a:t>
            </a:r>
          </a:p>
          <a:p>
            <a:pPr lvl="1"/>
            <a:r>
              <a:rPr lang="en-GB" altLang="en-US" dirty="0"/>
              <a:t>slow access ~ </a:t>
            </a:r>
            <a:r>
              <a:rPr lang="en-GB" altLang="en-US" dirty="0" smtClean="0"/>
              <a:t>200 </a:t>
            </a:r>
            <a:r>
              <a:rPr lang="en-GB" altLang="en-US" dirty="0" err="1" smtClean="0"/>
              <a:t>ms</a:t>
            </a:r>
            <a:endParaRPr lang="en-GB" altLang="en-US" dirty="0"/>
          </a:p>
          <a:p>
            <a:pPr lvl="1"/>
            <a:r>
              <a:rPr lang="en-GB" altLang="en-US" dirty="0"/>
              <a:t>slow decay, if any</a:t>
            </a:r>
          </a:p>
          <a:p>
            <a:pPr lvl="1"/>
            <a:r>
              <a:rPr lang="en-GB" altLang="en-US" dirty="0"/>
              <a:t>huge or unlimited capacity</a:t>
            </a:r>
            <a:endParaRPr lang="en-US" altLang="en-US" dirty="0"/>
          </a:p>
          <a:p>
            <a:endParaRPr lang="en-US" altLang="en-US" dirty="0" smtClean="0"/>
          </a:p>
          <a:p>
            <a:r>
              <a:rPr lang="en-US" altLang="en-US" dirty="0" smtClean="0"/>
              <a:t>Organized </a:t>
            </a:r>
            <a:r>
              <a:rPr lang="en-US" altLang="en-US" dirty="0"/>
              <a:t>as a network of connected chunks of knowledge</a:t>
            </a:r>
          </a:p>
          <a:p>
            <a:endParaRPr lang="en-US" altLang="en-US" dirty="0"/>
          </a:p>
          <a:p>
            <a:r>
              <a:rPr lang="en-US" altLang="en-US" dirty="0" smtClean="0"/>
              <a:t>Knowledge moves between LTM and WORKING MEMORY by Activation.</a:t>
            </a:r>
          </a:p>
          <a:p>
            <a:endParaRPr lang="en-US" altLang="en-US" dirty="0"/>
          </a:p>
          <a:p>
            <a:endParaRPr lang="en-GB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1775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</a:t>
            </a:r>
            <a:r>
              <a:rPr lang="en-US" dirty="0" smtClean="0"/>
              <a:t>of LTM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/>
              <a:t>Episodic memory</a:t>
            </a:r>
          </a:p>
          <a:p>
            <a:pPr lvl="1"/>
            <a:r>
              <a:rPr lang="en-US" altLang="en-US" dirty="0"/>
              <a:t>Events &amp; experiences in serial form</a:t>
            </a:r>
          </a:p>
          <a:p>
            <a:pPr lvl="2"/>
            <a:r>
              <a:rPr lang="en-US" altLang="en-US" dirty="0" smtClean="0"/>
              <a:t>Example: Remembering an event from childhood</a:t>
            </a:r>
            <a:endParaRPr lang="en-US" altLang="en-US" dirty="0"/>
          </a:p>
          <a:p>
            <a:r>
              <a:rPr lang="en-US" altLang="en-US" dirty="0"/>
              <a:t>Semantic memory</a:t>
            </a:r>
          </a:p>
          <a:p>
            <a:pPr lvl="1"/>
            <a:r>
              <a:rPr lang="en-US" altLang="en-US" dirty="0"/>
              <a:t>Structured record of facts, concepts &amp; </a:t>
            </a:r>
            <a:r>
              <a:rPr lang="en-US" altLang="en-US" dirty="0" smtClean="0"/>
              <a:t>skills</a:t>
            </a:r>
          </a:p>
          <a:p>
            <a:pPr lvl="2"/>
            <a:r>
              <a:rPr lang="en-US" altLang="en-US" dirty="0" smtClean="0"/>
              <a:t>How we make sense of things.</a:t>
            </a:r>
            <a:endParaRPr lang="en-US" altLang="en-US" dirty="0"/>
          </a:p>
          <a:p>
            <a:pPr lvl="2"/>
            <a:r>
              <a:rPr lang="en-US" altLang="en-US" dirty="0" smtClean="0"/>
              <a:t>Has been modeled as a network, frames </a:t>
            </a:r>
            <a:r>
              <a:rPr lang="en-US" altLang="en-US" dirty="0"/>
              <a:t>&amp; scripts (like record </a:t>
            </a:r>
            <a:r>
              <a:rPr lang="en-US" altLang="en-US" dirty="0" smtClean="0"/>
              <a:t>structures</a:t>
            </a:r>
            <a:r>
              <a:rPr lang="en-US" altLang="en-US" dirty="0" smtClean="0"/>
              <a:t>)</a:t>
            </a:r>
          </a:p>
          <a:p>
            <a:pPr lvl="1"/>
            <a:r>
              <a:rPr lang="en-GB" altLang="en-US" dirty="0" smtClean="0"/>
              <a:t>Represents </a:t>
            </a:r>
            <a:r>
              <a:rPr lang="en-GB" altLang="en-US" dirty="0"/>
              <a:t>relationships between bits of information</a:t>
            </a:r>
          </a:p>
          <a:p>
            <a:pPr lvl="1"/>
            <a:r>
              <a:rPr lang="en-GB" altLang="en-US" dirty="0" smtClean="0"/>
              <a:t>Supports </a:t>
            </a:r>
            <a:r>
              <a:rPr lang="en-GB" altLang="en-US" dirty="0"/>
              <a:t>inference</a:t>
            </a:r>
          </a:p>
          <a:p>
            <a:pPr lvl="1"/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599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Model -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altLang="en-US" dirty="0"/>
              <a:t>I</a:t>
            </a:r>
            <a:r>
              <a:rPr lang="en-GB" altLang="en-US" dirty="0" smtClean="0"/>
              <a:t>nheritance </a:t>
            </a:r>
            <a:r>
              <a:rPr lang="en-GB" altLang="en-US" dirty="0"/>
              <a:t>– child nodes inherit properties of parent nodes</a:t>
            </a:r>
          </a:p>
          <a:p>
            <a:pPr lvl="1"/>
            <a:r>
              <a:rPr lang="en-GB" altLang="en-US" dirty="0" smtClean="0"/>
              <a:t>Relationships - </a:t>
            </a:r>
            <a:r>
              <a:rPr lang="en-GB" altLang="en-US" dirty="0"/>
              <a:t>between bits of information explicit</a:t>
            </a:r>
          </a:p>
          <a:p>
            <a:pPr lvl="1"/>
            <a:r>
              <a:rPr lang="en-GB" altLang="en-US" dirty="0" smtClean="0"/>
              <a:t>Supports inference through inheritance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514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82D20-73A5-5663-C0D1-9093FEA93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Today’s Lecture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AFF16-04D6-4A72-F70A-845E996E8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Cognition In-Depth</a:t>
            </a:r>
          </a:p>
          <a:p>
            <a:pPr lvl="1"/>
            <a:r>
              <a:rPr lang="en-US" dirty="0"/>
              <a:t>Attention</a:t>
            </a:r>
          </a:p>
          <a:p>
            <a:pPr lvl="2"/>
            <a:r>
              <a:rPr lang="en-US" dirty="0"/>
              <a:t>Models of Attentions</a:t>
            </a:r>
          </a:p>
          <a:p>
            <a:pPr lvl="2"/>
            <a:r>
              <a:rPr lang="en-US" dirty="0"/>
              <a:t>Consequences	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Memory</a:t>
            </a:r>
          </a:p>
          <a:p>
            <a:pPr lvl="2"/>
            <a:r>
              <a:rPr lang="en-US" dirty="0"/>
              <a:t>Models of Memory</a:t>
            </a:r>
          </a:p>
          <a:p>
            <a:pPr lvl="3"/>
            <a:r>
              <a:rPr lang="en-US" dirty="0"/>
              <a:t>Short Term Memory</a:t>
            </a:r>
          </a:p>
          <a:p>
            <a:pPr lvl="3"/>
            <a:r>
              <a:rPr lang="en-US" dirty="0"/>
              <a:t>Long Term Memory</a:t>
            </a:r>
          </a:p>
          <a:p>
            <a:pPr lvl="3"/>
            <a:r>
              <a:rPr lang="en-US" dirty="0"/>
              <a:t>Sensory Memory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0010793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Model - Network</a:t>
            </a:r>
            <a:endParaRPr lang="en-US" altLang="en-US" dirty="0"/>
          </a:p>
        </p:txBody>
      </p:sp>
      <p:pic>
        <p:nvPicPr>
          <p:cNvPr id="4761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263" y="1528354"/>
            <a:ext cx="7086600" cy="506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51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Models- Frames	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90600" y="2051767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dirty="0"/>
              <a:t>Information organized in data structures</a:t>
            </a:r>
          </a:p>
          <a:p>
            <a:r>
              <a:rPr lang="en-GB" altLang="en-US" dirty="0"/>
              <a:t>S</a:t>
            </a:r>
            <a:r>
              <a:rPr lang="en-GB" altLang="en-US" dirty="0" smtClean="0"/>
              <a:t>tructure </a:t>
            </a:r>
            <a:r>
              <a:rPr lang="en-GB" altLang="en-US" dirty="0"/>
              <a:t>instantiated with values for instance of </a:t>
            </a:r>
            <a:r>
              <a:rPr lang="en-GB" altLang="en-US" dirty="0" smtClean="0"/>
              <a:t>data</a:t>
            </a:r>
          </a:p>
          <a:p>
            <a:r>
              <a:rPr lang="en-GB" altLang="en-US" dirty="0" smtClean="0"/>
              <a:t>Can have actions associated with a slot.</a:t>
            </a:r>
            <a:endParaRPr lang="en-GB" altLang="en-US" dirty="0"/>
          </a:p>
          <a:p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196046" y="3914503"/>
            <a:ext cx="2438400" cy="25908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en-US" sz="1600" b="0" dirty="0">
                <a:latin typeface="Times New Roman" panose="02020603050405020304" pitchFamily="18" charset="0"/>
              </a:rPr>
              <a:t>                  </a:t>
            </a:r>
            <a:r>
              <a:rPr lang="en-US" altLang="en-US" sz="1600" dirty="0">
                <a:latin typeface="Times New Roman" panose="02020603050405020304" pitchFamily="18" charset="0"/>
              </a:rPr>
              <a:t>DOG</a:t>
            </a:r>
            <a:endParaRPr lang="en-US" altLang="en-US" sz="1400" b="0" dirty="0">
              <a:latin typeface="Times New Roman" panose="02020603050405020304" pitchFamily="18" charset="0"/>
            </a:endParaRPr>
          </a:p>
          <a:p>
            <a:pPr algn="l"/>
            <a:endParaRPr lang="en-US" altLang="en-US" sz="1400" b="0" dirty="0">
              <a:latin typeface="Times New Roman" panose="02020603050405020304" pitchFamily="18" charset="0"/>
            </a:endParaRPr>
          </a:p>
          <a:p>
            <a:pPr algn="l"/>
            <a:r>
              <a:rPr lang="en-US" altLang="en-US" sz="1400" b="0" dirty="0">
                <a:latin typeface="Times New Roman" panose="02020603050405020304" pitchFamily="18" charset="0"/>
              </a:rPr>
              <a:t>  Fixed</a:t>
            </a:r>
          </a:p>
          <a:p>
            <a:pPr algn="l"/>
            <a:r>
              <a:rPr lang="en-US" altLang="en-US" sz="1400" b="0" dirty="0">
                <a:latin typeface="Times New Roman" panose="02020603050405020304" pitchFamily="18" charset="0"/>
              </a:rPr>
              <a:t>       legs: 4</a:t>
            </a:r>
          </a:p>
          <a:p>
            <a:pPr algn="l"/>
            <a:endParaRPr lang="en-US" altLang="en-US" sz="800" b="0" dirty="0">
              <a:latin typeface="Times New Roman" panose="02020603050405020304" pitchFamily="18" charset="0"/>
            </a:endParaRPr>
          </a:p>
          <a:p>
            <a:pPr algn="l"/>
            <a:r>
              <a:rPr lang="en-US" altLang="en-US" sz="1400" b="0" dirty="0">
                <a:latin typeface="Times New Roman" panose="02020603050405020304" pitchFamily="18" charset="0"/>
              </a:rPr>
              <a:t>  Default</a:t>
            </a:r>
          </a:p>
          <a:p>
            <a:pPr algn="l"/>
            <a:r>
              <a:rPr lang="en-US" altLang="en-US" sz="1400" b="0" dirty="0">
                <a:latin typeface="Times New Roman" panose="02020603050405020304" pitchFamily="18" charset="0"/>
              </a:rPr>
              <a:t>       diet:  </a:t>
            </a:r>
            <a:r>
              <a:rPr lang="en-US" altLang="en-US" sz="1400" b="0" dirty="0" smtClean="0">
                <a:latin typeface="Times New Roman" panose="02020603050405020304" pitchFamily="18" charset="0"/>
              </a:rPr>
              <a:t>carnivorous</a:t>
            </a:r>
            <a:endParaRPr lang="en-US" altLang="en-US" sz="1400" b="0" dirty="0">
              <a:latin typeface="Times New Roman" panose="02020603050405020304" pitchFamily="18" charset="0"/>
            </a:endParaRPr>
          </a:p>
          <a:p>
            <a:pPr algn="l"/>
            <a:r>
              <a:rPr lang="en-US" altLang="en-US" sz="1400" b="0" dirty="0">
                <a:latin typeface="Times New Roman" panose="02020603050405020304" pitchFamily="18" charset="0"/>
              </a:rPr>
              <a:t>       sound:  bark</a:t>
            </a:r>
          </a:p>
          <a:p>
            <a:pPr algn="l"/>
            <a:endParaRPr lang="en-US" altLang="en-US" sz="800" b="0" dirty="0">
              <a:latin typeface="Times New Roman" panose="02020603050405020304" pitchFamily="18" charset="0"/>
            </a:endParaRPr>
          </a:p>
          <a:p>
            <a:pPr algn="l"/>
            <a:r>
              <a:rPr lang="en-US" altLang="en-US" sz="1400" b="0" dirty="0">
                <a:latin typeface="Times New Roman" panose="02020603050405020304" pitchFamily="18" charset="0"/>
              </a:rPr>
              <a:t>  Variable</a:t>
            </a:r>
          </a:p>
          <a:p>
            <a:pPr algn="l"/>
            <a:r>
              <a:rPr lang="en-US" altLang="en-US" sz="1400" b="0" dirty="0">
                <a:latin typeface="Times New Roman" panose="02020603050405020304" pitchFamily="18" charset="0"/>
              </a:rPr>
              <a:t>       size:</a:t>
            </a:r>
            <a:br>
              <a:rPr lang="en-US" altLang="en-US" sz="1400" b="0" dirty="0">
                <a:latin typeface="Times New Roman" panose="02020603050405020304" pitchFamily="18" charset="0"/>
              </a:rPr>
            </a:br>
            <a:r>
              <a:rPr lang="en-US" altLang="en-US" sz="1400" b="0" dirty="0">
                <a:latin typeface="Times New Roman" panose="02020603050405020304" pitchFamily="18" charset="0"/>
              </a:rPr>
              <a:t>       </a:t>
            </a:r>
            <a:r>
              <a:rPr lang="en-US" altLang="en-US" sz="1400" b="0" dirty="0" smtClean="0">
                <a:latin typeface="Times New Roman" panose="02020603050405020304" pitchFamily="18" charset="0"/>
              </a:rPr>
              <a:t>color</a:t>
            </a:r>
            <a:endParaRPr lang="en-US" altLang="en-US" sz="1400" b="0" dirty="0">
              <a:latin typeface="Times New Roman" panose="02020603050405020304" pitchFamily="18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777446" y="3914503"/>
            <a:ext cx="2438400" cy="25908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en-US" sz="1600" b="0" dirty="0">
                <a:latin typeface="Times New Roman" panose="02020603050405020304" pitchFamily="18" charset="0"/>
              </a:rPr>
              <a:t>               </a:t>
            </a:r>
            <a:r>
              <a:rPr lang="en-US" altLang="en-US" sz="1600" dirty="0">
                <a:latin typeface="Times New Roman" panose="02020603050405020304" pitchFamily="18" charset="0"/>
              </a:rPr>
              <a:t>COLLIE</a:t>
            </a:r>
            <a:endParaRPr lang="en-US" altLang="en-US" sz="1400" dirty="0">
              <a:latin typeface="Times New Roman" panose="02020603050405020304" pitchFamily="18" charset="0"/>
            </a:endParaRPr>
          </a:p>
          <a:p>
            <a:pPr algn="l"/>
            <a:endParaRPr lang="en-US" altLang="en-US" sz="1400" b="0" dirty="0">
              <a:latin typeface="Times New Roman" panose="02020603050405020304" pitchFamily="18" charset="0"/>
            </a:endParaRPr>
          </a:p>
          <a:p>
            <a:pPr algn="l"/>
            <a:r>
              <a:rPr lang="en-US" altLang="en-US" sz="1400" b="0" dirty="0">
                <a:latin typeface="Times New Roman" panose="02020603050405020304" pitchFamily="18" charset="0"/>
              </a:rPr>
              <a:t>  Fixed</a:t>
            </a:r>
          </a:p>
          <a:p>
            <a:pPr algn="l"/>
            <a:r>
              <a:rPr lang="en-US" altLang="en-US" sz="1400" b="0" dirty="0">
                <a:latin typeface="Times New Roman" panose="02020603050405020304" pitchFamily="18" charset="0"/>
              </a:rPr>
              <a:t>       breed of:  DOG</a:t>
            </a:r>
          </a:p>
          <a:p>
            <a:pPr algn="l"/>
            <a:r>
              <a:rPr lang="en-US" altLang="en-US" sz="1400" b="0" dirty="0">
                <a:latin typeface="Times New Roman" panose="02020603050405020304" pitchFamily="18" charset="0"/>
              </a:rPr>
              <a:t>       type:  sheepdog</a:t>
            </a:r>
          </a:p>
          <a:p>
            <a:pPr algn="l"/>
            <a:endParaRPr lang="en-US" altLang="en-US" sz="800" b="0" dirty="0">
              <a:latin typeface="Times New Roman" panose="02020603050405020304" pitchFamily="18" charset="0"/>
            </a:endParaRPr>
          </a:p>
          <a:p>
            <a:pPr algn="l"/>
            <a:r>
              <a:rPr lang="en-US" altLang="en-US" sz="1400" b="0" dirty="0">
                <a:latin typeface="Times New Roman" panose="02020603050405020304" pitchFamily="18" charset="0"/>
              </a:rPr>
              <a:t>  Default</a:t>
            </a:r>
          </a:p>
          <a:p>
            <a:pPr algn="l"/>
            <a:r>
              <a:rPr lang="en-US" altLang="en-US" sz="1400" b="0" dirty="0">
                <a:latin typeface="Times New Roman" panose="02020603050405020304" pitchFamily="18" charset="0"/>
              </a:rPr>
              <a:t>       size:  65 cm</a:t>
            </a:r>
          </a:p>
          <a:p>
            <a:pPr algn="l"/>
            <a:endParaRPr lang="en-US" altLang="en-US" sz="800" b="0" dirty="0">
              <a:latin typeface="Times New Roman" panose="02020603050405020304" pitchFamily="18" charset="0"/>
            </a:endParaRPr>
          </a:p>
          <a:p>
            <a:pPr algn="l"/>
            <a:r>
              <a:rPr lang="en-US" altLang="en-US" sz="1400" b="0" dirty="0">
                <a:latin typeface="Times New Roman" panose="02020603050405020304" pitchFamily="18" charset="0"/>
              </a:rPr>
              <a:t>  Variable</a:t>
            </a:r>
          </a:p>
          <a:p>
            <a:pPr algn="l"/>
            <a:r>
              <a:rPr lang="en-US" altLang="en-US" sz="1400" b="0" dirty="0">
                <a:latin typeface="Times New Roman" panose="02020603050405020304" pitchFamily="18" charset="0"/>
              </a:rPr>
              <a:t>       </a:t>
            </a:r>
            <a:r>
              <a:rPr lang="en-US" altLang="en-US" sz="1400" b="0" dirty="0" smtClean="0">
                <a:latin typeface="Times New Roman" panose="02020603050405020304" pitchFamily="18" charset="0"/>
              </a:rPr>
              <a:t>color</a:t>
            </a:r>
            <a:endParaRPr lang="en-US" altLang="en-US" sz="1400" b="0" dirty="0">
              <a:latin typeface="Times New Roman" panose="02020603050405020304" pitchFamily="18" charset="0"/>
            </a:endParaRPr>
          </a:p>
          <a:p>
            <a:pPr algn="l"/>
            <a:endParaRPr lang="en-US" altLang="en-US" sz="1400" b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037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Models - Scripts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38201" y="1731713"/>
            <a:ext cx="4343400" cy="44849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dirty="0" smtClean="0"/>
              <a:t>Model of transparent information required to interpret situation</a:t>
            </a:r>
          </a:p>
          <a:p>
            <a:r>
              <a:rPr lang="en-GB" altLang="en-US" dirty="0" smtClean="0"/>
              <a:t>Has elements that can be instantiated with values for context</a:t>
            </a:r>
          </a:p>
          <a:p>
            <a:endParaRPr lang="en-US" altLang="en-US" dirty="0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5181601" y="1368269"/>
            <a:ext cx="6705600" cy="4191000"/>
            <a:chOff x="768" y="1824"/>
            <a:chExt cx="4224" cy="2640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768" y="2112"/>
              <a:ext cx="4224" cy="2352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2064" y="1824"/>
              <a:ext cx="1584" cy="212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 dirty="0">
                  <a:latin typeface="Times New Roman" panose="02020603050405020304" pitchFamily="18" charset="0"/>
                </a:rPr>
                <a:t>Script for a visit to the vet</a:t>
              </a:r>
              <a:endParaRPr lang="en-US" altLang="en-US" sz="1600" b="0" dirty="0">
                <a:latin typeface="Times New Roman" panose="02020603050405020304" pitchFamily="18" charset="0"/>
              </a:endParaRP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864" y="2160"/>
              <a:ext cx="1872" cy="1418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>
                <a:tabLst>
                  <a:tab pos="13335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>
                <a:tabLst>
                  <a:tab pos="13335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>
                <a:tabLst>
                  <a:tab pos="13335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>
                <a:tabLst>
                  <a:tab pos="13335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>
                <a:tabLst>
                  <a:tab pos="13335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3335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3335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3335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3335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 b="0" dirty="0">
                  <a:latin typeface="Times New Roman" panose="02020603050405020304" pitchFamily="18" charset="0"/>
                </a:rPr>
                <a:t>Entry conditions:	</a:t>
              </a:r>
              <a:r>
                <a:rPr lang="en-US" altLang="en-US" sz="1400" b="0" i="1" dirty="0">
                  <a:latin typeface="Times New Roman" panose="02020603050405020304" pitchFamily="18" charset="0"/>
                </a:rPr>
                <a:t>dog ill</a:t>
              </a:r>
            </a:p>
            <a:p>
              <a:r>
                <a:rPr lang="en-US" altLang="en-US" sz="1400" b="0" i="1" dirty="0">
                  <a:latin typeface="Times New Roman" panose="02020603050405020304" pitchFamily="18" charset="0"/>
                </a:rPr>
                <a:t>	vet open</a:t>
              </a:r>
            </a:p>
            <a:p>
              <a:r>
                <a:rPr lang="en-US" altLang="en-US" sz="1400" b="0" i="1" dirty="0">
                  <a:latin typeface="Times New Roman" panose="02020603050405020304" pitchFamily="18" charset="0"/>
                </a:rPr>
                <a:t>	owner has money</a:t>
              </a:r>
              <a:endParaRPr lang="en-US" altLang="en-US" sz="1400" b="0" dirty="0">
                <a:latin typeface="Times New Roman" panose="02020603050405020304" pitchFamily="18" charset="0"/>
              </a:endParaRPr>
            </a:p>
            <a:p>
              <a:endParaRPr lang="en-US" altLang="en-US" sz="800" b="0" dirty="0">
                <a:latin typeface="Times New Roman" panose="02020603050405020304" pitchFamily="18" charset="0"/>
              </a:endParaRPr>
            </a:p>
            <a:p>
              <a:r>
                <a:rPr lang="en-US" altLang="en-US" sz="1400" b="0" dirty="0">
                  <a:latin typeface="Times New Roman" panose="02020603050405020304" pitchFamily="18" charset="0"/>
                </a:rPr>
                <a:t>Result:	</a:t>
              </a:r>
              <a:r>
                <a:rPr lang="en-US" altLang="en-US" sz="1400" b="0" i="1" dirty="0">
                  <a:latin typeface="Times New Roman" panose="02020603050405020304" pitchFamily="18" charset="0"/>
                </a:rPr>
                <a:t>dog better</a:t>
              </a:r>
            </a:p>
            <a:p>
              <a:r>
                <a:rPr lang="en-US" altLang="en-US" sz="1400" b="0" i="1" dirty="0">
                  <a:latin typeface="Times New Roman" panose="02020603050405020304" pitchFamily="18" charset="0"/>
                </a:rPr>
                <a:t>	owner poorer</a:t>
              </a:r>
            </a:p>
            <a:p>
              <a:r>
                <a:rPr lang="en-US" altLang="en-US" sz="1400" b="0" i="1" dirty="0">
                  <a:latin typeface="Times New Roman" panose="02020603050405020304" pitchFamily="18" charset="0"/>
                </a:rPr>
                <a:t>	vet richer</a:t>
              </a:r>
              <a:endParaRPr lang="en-US" altLang="en-US" sz="1400" b="0" dirty="0">
                <a:latin typeface="Times New Roman" panose="02020603050405020304" pitchFamily="18" charset="0"/>
              </a:endParaRPr>
            </a:p>
            <a:p>
              <a:endParaRPr lang="en-US" altLang="en-US" sz="800" b="0" dirty="0">
                <a:latin typeface="Times New Roman" panose="02020603050405020304" pitchFamily="18" charset="0"/>
              </a:endParaRPr>
            </a:p>
            <a:p>
              <a:r>
                <a:rPr lang="en-US" altLang="en-US" sz="1400" b="0" dirty="0">
                  <a:latin typeface="Times New Roman" panose="02020603050405020304" pitchFamily="18" charset="0"/>
                </a:rPr>
                <a:t>Props:	</a:t>
              </a:r>
              <a:r>
                <a:rPr lang="en-US" altLang="en-US" sz="1400" b="0" i="1" dirty="0">
                  <a:latin typeface="Times New Roman" panose="02020603050405020304" pitchFamily="18" charset="0"/>
                </a:rPr>
                <a:t>examination table</a:t>
              </a:r>
            </a:p>
            <a:p>
              <a:r>
                <a:rPr lang="en-US" altLang="en-US" sz="1400" b="0" i="1" dirty="0">
                  <a:latin typeface="Times New Roman" panose="02020603050405020304" pitchFamily="18" charset="0"/>
                </a:rPr>
                <a:t>	medicine</a:t>
              </a:r>
            </a:p>
            <a:p>
              <a:r>
                <a:rPr lang="en-US" altLang="en-US" sz="1400" b="0" i="1" dirty="0">
                  <a:latin typeface="Times New Roman" panose="02020603050405020304" pitchFamily="18" charset="0"/>
                </a:rPr>
                <a:t>	instruments</a:t>
              </a: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3024" y="2160"/>
              <a:ext cx="1627" cy="182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400" b="0">
                  <a:latin typeface="Times New Roman" panose="02020603050405020304" pitchFamily="18" charset="0"/>
                </a:rPr>
                <a:t>Roles:	</a:t>
              </a:r>
              <a:r>
                <a:rPr lang="en-US" altLang="en-US" sz="1400" b="0" i="1">
                  <a:latin typeface="Times New Roman" panose="02020603050405020304" pitchFamily="18" charset="0"/>
                </a:rPr>
                <a:t>vet examines</a:t>
              </a:r>
            </a:p>
            <a:p>
              <a:pPr algn="l"/>
              <a:r>
                <a:rPr lang="en-US" altLang="en-US" sz="1400" b="0" i="1">
                  <a:latin typeface="Times New Roman" panose="02020603050405020304" pitchFamily="18" charset="0"/>
                </a:rPr>
                <a:t>	      diagnoses</a:t>
              </a:r>
            </a:p>
            <a:p>
              <a:pPr algn="l"/>
              <a:r>
                <a:rPr lang="en-US" altLang="en-US" sz="1400" b="0" i="1">
                  <a:latin typeface="Times New Roman" panose="02020603050405020304" pitchFamily="18" charset="0"/>
                </a:rPr>
                <a:t>	      treats</a:t>
              </a:r>
            </a:p>
            <a:p>
              <a:pPr algn="l"/>
              <a:r>
                <a:rPr lang="en-US" altLang="en-US" sz="1400" b="0" i="1">
                  <a:latin typeface="Times New Roman" panose="02020603050405020304" pitchFamily="18" charset="0"/>
                </a:rPr>
                <a:t>	owner brings dog in</a:t>
              </a:r>
            </a:p>
            <a:p>
              <a:pPr algn="l"/>
              <a:r>
                <a:rPr lang="en-US" altLang="en-US" sz="1400" b="0" i="1">
                  <a:latin typeface="Times New Roman" panose="02020603050405020304" pitchFamily="18" charset="0"/>
                </a:rPr>
                <a:t>	           pays</a:t>
              </a:r>
            </a:p>
            <a:p>
              <a:pPr algn="l"/>
              <a:r>
                <a:rPr lang="en-US" altLang="en-US" sz="1400" b="0" i="1">
                  <a:latin typeface="Times New Roman" panose="02020603050405020304" pitchFamily="18" charset="0"/>
                </a:rPr>
                <a:t>	           takes dog out</a:t>
              </a:r>
            </a:p>
            <a:p>
              <a:pPr algn="l"/>
              <a:endParaRPr lang="en-US" altLang="en-US" sz="800" b="0">
                <a:latin typeface="Times New Roman" panose="02020603050405020304" pitchFamily="18" charset="0"/>
              </a:endParaRPr>
            </a:p>
            <a:p>
              <a:pPr algn="l"/>
              <a:r>
                <a:rPr lang="en-US" altLang="en-US" sz="1400" b="0">
                  <a:latin typeface="Times New Roman" panose="02020603050405020304" pitchFamily="18" charset="0"/>
                </a:rPr>
                <a:t>Scenes:	</a:t>
              </a:r>
              <a:r>
                <a:rPr lang="en-US" altLang="en-US" sz="1400" b="0" i="1">
                  <a:latin typeface="Times New Roman" panose="02020603050405020304" pitchFamily="18" charset="0"/>
                </a:rPr>
                <a:t>arriving at reception</a:t>
              </a:r>
            </a:p>
            <a:p>
              <a:pPr algn="l"/>
              <a:r>
                <a:rPr lang="en-US" altLang="en-US" sz="1400" b="0" i="1">
                  <a:latin typeface="Times New Roman" panose="02020603050405020304" pitchFamily="18" charset="0"/>
                </a:rPr>
                <a:t>	waiting in room</a:t>
              </a:r>
            </a:p>
            <a:p>
              <a:pPr algn="l"/>
              <a:r>
                <a:rPr lang="en-US" altLang="en-US" sz="1400" b="0" i="1">
                  <a:latin typeface="Times New Roman" panose="02020603050405020304" pitchFamily="18" charset="0"/>
                </a:rPr>
                <a:t>	examination</a:t>
              </a:r>
            </a:p>
            <a:p>
              <a:pPr algn="l"/>
              <a:r>
                <a:rPr lang="en-US" altLang="en-US" sz="1400" b="0" i="1">
                  <a:latin typeface="Times New Roman" panose="02020603050405020304" pitchFamily="18" charset="0"/>
                </a:rPr>
                <a:t>	paying</a:t>
              </a:r>
            </a:p>
            <a:p>
              <a:pPr algn="l"/>
              <a:endParaRPr lang="en-US" altLang="en-US" sz="800" b="0">
                <a:latin typeface="Times New Roman" panose="02020603050405020304" pitchFamily="18" charset="0"/>
              </a:endParaRPr>
            </a:p>
            <a:p>
              <a:pPr algn="l"/>
              <a:r>
                <a:rPr lang="en-US" altLang="en-US" sz="1400" b="0">
                  <a:latin typeface="Times New Roman" panose="02020603050405020304" pitchFamily="18" charset="0"/>
                </a:rPr>
                <a:t>Tracks:	</a:t>
              </a:r>
              <a:r>
                <a:rPr lang="en-US" altLang="en-US" sz="1400" b="0" i="1">
                  <a:latin typeface="Times New Roman" panose="02020603050405020304" pitchFamily="18" charset="0"/>
                </a:rPr>
                <a:t>dog needs medicine</a:t>
              </a:r>
            </a:p>
            <a:p>
              <a:pPr algn="l"/>
              <a:r>
                <a:rPr lang="en-US" altLang="en-US" sz="1400" b="0" i="1">
                  <a:latin typeface="Times New Roman" panose="02020603050405020304" pitchFamily="18" charset="0"/>
                </a:rPr>
                <a:t>	dog needs operation</a:t>
              </a:r>
              <a:endParaRPr lang="en-US" altLang="en-US" sz="1400" b="0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98430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12C44-39EA-2E73-7B92-CE803D40D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Consequences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FFC8E-6759-FE36-54D1-E94C16079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Q: What are implications of understanding </a:t>
            </a:r>
            <a:r>
              <a:rPr lang="en-US" dirty="0" smtClean="0"/>
              <a:t>‘Memory’?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A: </a:t>
            </a:r>
            <a:r>
              <a:rPr lang="en-US" dirty="0" smtClean="0"/>
              <a:t>An Interface that: </a:t>
            </a:r>
            <a:endParaRPr lang="en-US" dirty="0"/>
          </a:p>
          <a:p>
            <a:pPr lvl="1"/>
            <a:r>
              <a:rPr lang="en-US" dirty="0" smtClean="0"/>
              <a:t>Does </a:t>
            </a:r>
            <a:r>
              <a:rPr lang="en-US" dirty="0"/>
              <a:t>not overload users’ </a:t>
            </a:r>
            <a:r>
              <a:rPr lang="en-US" dirty="0" smtClean="0"/>
              <a:t>memories.</a:t>
            </a:r>
          </a:p>
          <a:p>
            <a:pPr lvl="1"/>
            <a:r>
              <a:rPr lang="en-US" dirty="0" smtClean="0"/>
              <a:t>Has interfaces </a:t>
            </a:r>
            <a:r>
              <a:rPr lang="en-US" dirty="0"/>
              <a:t>that promote recognition rather than recall by </a:t>
            </a:r>
            <a:r>
              <a:rPr lang="en-US" dirty="0" smtClean="0"/>
              <a:t>using menus</a:t>
            </a:r>
            <a:r>
              <a:rPr lang="en-US" dirty="0"/>
              <a:t>, icons, and consistently placed objects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Allows users to access information again. </a:t>
            </a:r>
            <a:endParaRPr lang="en-US" dirty="0"/>
          </a:p>
          <a:p>
            <a:pPr lvl="2"/>
            <a:r>
              <a:rPr lang="en-US" dirty="0" smtClean="0"/>
              <a:t>Saved Data, Emailed form etc.</a:t>
            </a:r>
            <a:r>
              <a:rPr lang="en-US" dirty="0"/>
              <a:t>	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6821341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What can We Deduce?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Minimize the need for </a:t>
            </a:r>
            <a:r>
              <a:rPr lang="en-US" dirty="0" smtClean="0"/>
              <a:t>excessive memory usage.</a:t>
            </a:r>
            <a:endParaRPr lang="en-US" dirty="0"/>
          </a:p>
          <a:p>
            <a:r>
              <a:rPr lang="en-US" dirty="0"/>
              <a:t>Presenting the information in an organized, structured, </a:t>
            </a:r>
            <a:r>
              <a:rPr lang="en-US" dirty="0" smtClean="0"/>
              <a:t>stimulating </a:t>
            </a:r>
            <a:r>
              <a:rPr lang="en-US" dirty="0"/>
              <a:t>and meaningful </a:t>
            </a:r>
            <a:r>
              <a:rPr lang="en-US" dirty="0" smtClean="0"/>
              <a:t>way. </a:t>
            </a:r>
            <a:endParaRPr lang="en-US" dirty="0"/>
          </a:p>
          <a:p>
            <a:r>
              <a:rPr lang="en-US" dirty="0"/>
              <a:t>Placing all required information for task performance in close physical </a:t>
            </a:r>
            <a:r>
              <a:rPr lang="en-US" dirty="0" smtClean="0"/>
              <a:t>proximity. </a:t>
            </a:r>
            <a:endParaRPr lang="en-US" dirty="0"/>
          </a:p>
          <a:p>
            <a:r>
              <a:rPr lang="en-US" dirty="0"/>
              <a:t>Giving the user control over the pace of information </a:t>
            </a:r>
            <a:r>
              <a:rPr lang="en-US" dirty="0" smtClean="0"/>
              <a:t>presentation.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1793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589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7133F-B294-DF06-2E83-1DFC9CFF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C5646-EE5C-93B9-624E-650D73C4E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Ability of mind to FOCUS ON ONE THING AT A TIME.</a:t>
            </a:r>
          </a:p>
          <a:p>
            <a:pPr lvl="1"/>
            <a:r>
              <a:rPr lang="en-US" dirty="0"/>
              <a:t>Our Surrounding can have multiple stimuli (competition).</a:t>
            </a:r>
          </a:p>
          <a:p>
            <a:pPr lvl="1"/>
            <a:r>
              <a:rPr lang="en-US" dirty="0"/>
              <a:t>We have limited capacity to process stimuli.</a:t>
            </a:r>
          </a:p>
          <a:p>
            <a:pPr lvl="1"/>
            <a:r>
              <a:rPr lang="en-US" dirty="0"/>
              <a:t>Selection and Focus is used for processing important stimulus.</a:t>
            </a:r>
          </a:p>
          <a:p>
            <a:pPr marL="457200" lvl="1" indent="0">
              <a:buNone/>
            </a:pP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377541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652D4-A9C7-F4C0-226A-482DB5C9A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Attention	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35B6E-22DB-47A6-9A8F-13926D522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Attention</a:t>
            </a:r>
          </a:p>
          <a:p>
            <a:pPr lvl="1"/>
            <a:r>
              <a:rPr lang="en-US" dirty="0"/>
              <a:t>Uses position and color.</a:t>
            </a:r>
          </a:p>
          <a:p>
            <a:r>
              <a:rPr lang="en-US" dirty="0"/>
              <a:t>Auditory Attention</a:t>
            </a:r>
          </a:p>
          <a:p>
            <a:pPr lvl="1"/>
            <a:r>
              <a:rPr lang="en-US" dirty="0"/>
              <a:t>Uses sound characteristics such as intensity, pitch, quality etc</a:t>
            </a:r>
            <a:r>
              <a:rPr lang="en-US" dirty="0" smtClean="0"/>
              <a:t>.</a:t>
            </a:r>
          </a:p>
          <a:p>
            <a:r>
              <a:rPr lang="en-US" dirty="0" smtClean="0"/>
              <a:t>Haptic Attention??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174146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Attention in Cognition</a:t>
            </a:r>
          </a:p>
        </p:txBody>
      </p:sp>
      <p:sp>
        <p:nvSpPr>
          <p:cNvPr id="301061" name="Text Box 5"/>
          <p:cNvSpPr txBox="1">
            <a:spLocks noChangeArrowheads="1"/>
          </p:cNvSpPr>
          <p:nvPr/>
        </p:nvSpPr>
        <p:spPr bwMode="blackWhite">
          <a:xfrm>
            <a:off x="1676400" y="3233225"/>
            <a:ext cx="1752600" cy="8617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 dirty="0">
                <a:solidFill>
                  <a:schemeClr val="bg1"/>
                </a:solidFill>
              </a:rPr>
              <a:t>Encoding</a:t>
            </a:r>
          </a:p>
          <a:p>
            <a:pPr>
              <a:spcBef>
                <a:spcPct val="50000"/>
              </a:spcBef>
            </a:pPr>
            <a:endParaRPr lang="en-US" altLang="en-US" sz="2000" dirty="0">
              <a:solidFill>
                <a:schemeClr val="bg1"/>
              </a:solidFill>
            </a:endParaRPr>
          </a:p>
        </p:txBody>
      </p:sp>
      <p:sp>
        <p:nvSpPr>
          <p:cNvPr id="301062" name="Text Box 6"/>
          <p:cNvSpPr txBox="1">
            <a:spLocks noChangeArrowheads="1"/>
          </p:cNvSpPr>
          <p:nvPr/>
        </p:nvSpPr>
        <p:spPr bwMode="blackWhite">
          <a:xfrm>
            <a:off x="3886200" y="3233225"/>
            <a:ext cx="1752600" cy="8617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 b="1">
                <a:solidFill>
                  <a:schemeClr val="bg1"/>
                </a:solidFill>
              </a:rPr>
              <a:t>Comparison</a:t>
            </a:r>
          </a:p>
          <a:p>
            <a:pPr algn="ctr">
              <a:spcBef>
                <a:spcPct val="50000"/>
              </a:spcBef>
            </a:pPr>
            <a:endParaRPr lang="en-US" altLang="en-US" sz="2000" b="1">
              <a:solidFill>
                <a:schemeClr val="bg1"/>
              </a:solidFill>
            </a:endParaRPr>
          </a:p>
        </p:txBody>
      </p:sp>
      <p:sp>
        <p:nvSpPr>
          <p:cNvPr id="301063" name="Text Box 7"/>
          <p:cNvSpPr txBox="1">
            <a:spLocks noChangeArrowheads="1"/>
          </p:cNvSpPr>
          <p:nvPr/>
        </p:nvSpPr>
        <p:spPr bwMode="blackWhite">
          <a:xfrm>
            <a:off x="6096000" y="3233225"/>
            <a:ext cx="1752600" cy="8617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 b="1">
                <a:solidFill>
                  <a:schemeClr val="bg1"/>
                </a:solidFill>
              </a:rPr>
              <a:t>Response</a:t>
            </a:r>
          </a:p>
          <a:p>
            <a:pPr algn="ctr">
              <a:spcBef>
                <a:spcPct val="50000"/>
              </a:spcBef>
            </a:pPr>
            <a:r>
              <a:rPr lang="en-US" altLang="en-US" sz="2000" b="1">
                <a:solidFill>
                  <a:schemeClr val="bg1"/>
                </a:solidFill>
              </a:rPr>
              <a:t>Selection</a:t>
            </a:r>
          </a:p>
        </p:txBody>
      </p:sp>
      <p:sp>
        <p:nvSpPr>
          <p:cNvPr id="301064" name="Text Box 8"/>
          <p:cNvSpPr txBox="1">
            <a:spLocks noChangeArrowheads="1"/>
          </p:cNvSpPr>
          <p:nvPr/>
        </p:nvSpPr>
        <p:spPr bwMode="blackWhite">
          <a:xfrm>
            <a:off x="8382000" y="3233225"/>
            <a:ext cx="1752600" cy="8617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 dirty="0">
                <a:solidFill>
                  <a:schemeClr val="bg1"/>
                </a:solidFill>
              </a:rPr>
              <a:t>Response</a:t>
            </a:r>
          </a:p>
          <a:p>
            <a:pPr>
              <a:spcBef>
                <a:spcPct val="50000"/>
              </a:spcBef>
            </a:pPr>
            <a:r>
              <a:rPr lang="en-US" altLang="en-US" sz="2000" b="1" dirty="0">
                <a:solidFill>
                  <a:schemeClr val="bg1"/>
                </a:solidFill>
              </a:rPr>
              <a:t>Execution</a:t>
            </a:r>
          </a:p>
        </p:txBody>
      </p:sp>
      <p:sp>
        <p:nvSpPr>
          <p:cNvPr id="301068" name="Rectangle 12"/>
          <p:cNvSpPr>
            <a:spLocks noChangeArrowheads="1"/>
          </p:cNvSpPr>
          <p:nvPr/>
        </p:nvSpPr>
        <p:spPr bwMode="blackWhite">
          <a:xfrm>
            <a:off x="3429000" y="4909625"/>
            <a:ext cx="48768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 b="1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301069" name="Line 13"/>
          <p:cNvSpPr>
            <a:spLocks noChangeShapeType="1"/>
          </p:cNvSpPr>
          <p:nvPr/>
        </p:nvSpPr>
        <p:spPr bwMode="blackWhite">
          <a:xfrm>
            <a:off x="3429000" y="36142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000" b="1">
              <a:solidFill>
                <a:schemeClr val="bg1"/>
              </a:solidFill>
            </a:endParaRPr>
          </a:p>
        </p:txBody>
      </p:sp>
      <p:sp>
        <p:nvSpPr>
          <p:cNvPr id="301070" name="Line 14"/>
          <p:cNvSpPr>
            <a:spLocks noChangeShapeType="1"/>
          </p:cNvSpPr>
          <p:nvPr/>
        </p:nvSpPr>
        <p:spPr bwMode="blackWhite">
          <a:xfrm>
            <a:off x="7924800" y="36904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000" b="1">
              <a:solidFill>
                <a:schemeClr val="bg1"/>
              </a:solidFill>
            </a:endParaRPr>
          </a:p>
        </p:txBody>
      </p:sp>
      <p:sp>
        <p:nvSpPr>
          <p:cNvPr id="301071" name="Line 15"/>
          <p:cNvSpPr>
            <a:spLocks noChangeShapeType="1"/>
          </p:cNvSpPr>
          <p:nvPr/>
        </p:nvSpPr>
        <p:spPr bwMode="blackWhite">
          <a:xfrm>
            <a:off x="5638800" y="36142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000" b="1">
              <a:solidFill>
                <a:schemeClr val="bg1"/>
              </a:solidFill>
            </a:endParaRPr>
          </a:p>
        </p:txBody>
      </p:sp>
      <p:sp>
        <p:nvSpPr>
          <p:cNvPr id="301072" name="Line 16"/>
          <p:cNvSpPr>
            <a:spLocks noChangeShapeType="1"/>
          </p:cNvSpPr>
          <p:nvPr/>
        </p:nvSpPr>
        <p:spPr bwMode="blackWhite">
          <a:xfrm flipV="1">
            <a:off x="4875213" y="2695064"/>
            <a:ext cx="0" cy="53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000" b="1">
              <a:solidFill>
                <a:schemeClr val="bg1"/>
              </a:solidFill>
            </a:endParaRPr>
          </a:p>
        </p:txBody>
      </p:sp>
      <p:sp>
        <p:nvSpPr>
          <p:cNvPr id="301073" name="Line 17"/>
          <p:cNvSpPr>
            <a:spLocks noChangeShapeType="1"/>
          </p:cNvSpPr>
          <p:nvPr/>
        </p:nvSpPr>
        <p:spPr bwMode="blackWhite">
          <a:xfrm>
            <a:off x="4419600" y="26998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000" b="1">
              <a:solidFill>
                <a:schemeClr val="bg1"/>
              </a:solidFill>
            </a:endParaRPr>
          </a:p>
        </p:txBody>
      </p:sp>
      <p:sp>
        <p:nvSpPr>
          <p:cNvPr id="301075" name="Line 19"/>
          <p:cNvSpPr>
            <a:spLocks noChangeShapeType="1"/>
          </p:cNvSpPr>
          <p:nvPr/>
        </p:nvSpPr>
        <p:spPr bwMode="blackWhite">
          <a:xfrm flipV="1">
            <a:off x="7237413" y="2699826"/>
            <a:ext cx="0" cy="53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000" b="1">
              <a:solidFill>
                <a:schemeClr val="bg1"/>
              </a:solidFill>
            </a:endParaRPr>
          </a:p>
        </p:txBody>
      </p:sp>
      <p:sp>
        <p:nvSpPr>
          <p:cNvPr id="301076" name="Line 20"/>
          <p:cNvSpPr>
            <a:spLocks noChangeShapeType="1"/>
          </p:cNvSpPr>
          <p:nvPr/>
        </p:nvSpPr>
        <p:spPr bwMode="blackWhite">
          <a:xfrm>
            <a:off x="6781800" y="27045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000" b="1">
              <a:solidFill>
                <a:schemeClr val="bg1"/>
              </a:solidFill>
            </a:endParaRPr>
          </a:p>
        </p:txBody>
      </p:sp>
      <p:sp>
        <p:nvSpPr>
          <p:cNvPr id="301077" name="Line 21"/>
          <p:cNvSpPr>
            <a:spLocks noChangeShapeType="1"/>
          </p:cNvSpPr>
          <p:nvPr/>
        </p:nvSpPr>
        <p:spPr bwMode="blackWhite">
          <a:xfrm>
            <a:off x="4724400" y="3995225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000" b="1">
              <a:solidFill>
                <a:schemeClr val="bg1"/>
              </a:solidFill>
            </a:endParaRPr>
          </a:p>
        </p:txBody>
      </p:sp>
      <p:sp>
        <p:nvSpPr>
          <p:cNvPr id="301078" name="Line 22"/>
          <p:cNvSpPr>
            <a:spLocks noChangeShapeType="1"/>
          </p:cNvSpPr>
          <p:nvPr/>
        </p:nvSpPr>
        <p:spPr bwMode="blackWhite">
          <a:xfrm>
            <a:off x="7010400" y="3995225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000" b="1">
              <a:solidFill>
                <a:schemeClr val="bg1"/>
              </a:solidFill>
            </a:endParaRPr>
          </a:p>
        </p:txBody>
      </p:sp>
      <p:sp>
        <p:nvSpPr>
          <p:cNvPr id="301079" name="Line 23"/>
          <p:cNvSpPr>
            <a:spLocks noChangeShapeType="1"/>
          </p:cNvSpPr>
          <p:nvPr/>
        </p:nvSpPr>
        <p:spPr bwMode="blackWhite">
          <a:xfrm flipH="1">
            <a:off x="2590800" y="2699825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000" b="1">
              <a:solidFill>
                <a:schemeClr val="bg1"/>
              </a:solidFill>
            </a:endParaRPr>
          </a:p>
        </p:txBody>
      </p:sp>
      <p:sp>
        <p:nvSpPr>
          <p:cNvPr id="301080" name="Line 24"/>
          <p:cNvSpPr>
            <a:spLocks noChangeShapeType="1"/>
          </p:cNvSpPr>
          <p:nvPr/>
        </p:nvSpPr>
        <p:spPr bwMode="blackWhite">
          <a:xfrm flipV="1">
            <a:off x="3200400" y="2699825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000" b="1">
              <a:solidFill>
                <a:schemeClr val="bg1"/>
              </a:solidFill>
            </a:endParaRPr>
          </a:p>
        </p:txBody>
      </p:sp>
      <p:sp>
        <p:nvSpPr>
          <p:cNvPr id="301081" name="Line 25"/>
          <p:cNvSpPr>
            <a:spLocks noChangeShapeType="1"/>
          </p:cNvSpPr>
          <p:nvPr/>
        </p:nvSpPr>
        <p:spPr bwMode="blackWhite">
          <a:xfrm rot="16200000" flipH="1">
            <a:off x="8267700" y="2661725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000" b="1">
              <a:solidFill>
                <a:schemeClr val="bg1"/>
              </a:solidFill>
            </a:endParaRPr>
          </a:p>
        </p:txBody>
      </p:sp>
      <p:sp>
        <p:nvSpPr>
          <p:cNvPr id="301082" name="Line 26"/>
          <p:cNvSpPr>
            <a:spLocks noChangeShapeType="1"/>
          </p:cNvSpPr>
          <p:nvPr/>
        </p:nvSpPr>
        <p:spPr bwMode="blackWhite">
          <a:xfrm rot="16200000" flipV="1">
            <a:off x="8877300" y="2661725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000" b="1">
              <a:solidFill>
                <a:schemeClr val="bg1"/>
              </a:solidFill>
            </a:endParaRPr>
          </a:p>
        </p:txBody>
      </p:sp>
      <p:sp>
        <p:nvSpPr>
          <p:cNvPr id="301066" name="Rectangle 10"/>
          <p:cNvSpPr>
            <a:spLocks noChangeArrowheads="1"/>
          </p:cNvSpPr>
          <p:nvPr/>
        </p:nvSpPr>
        <p:spPr bwMode="blackWhite">
          <a:xfrm>
            <a:off x="3276600" y="2014025"/>
            <a:ext cx="56388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 b="1" dirty="0">
                <a:solidFill>
                  <a:schemeClr val="bg1"/>
                </a:solidFill>
              </a:rPr>
              <a:t>Attention</a:t>
            </a:r>
          </a:p>
        </p:txBody>
      </p:sp>
      <p:sp>
        <p:nvSpPr>
          <p:cNvPr id="301083" name="Line 27"/>
          <p:cNvSpPr>
            <a:spLocks noChangeShapeType="1"/>
          </p:cNvSpPr>
          <p:nvPr/>
        </p:nvSpPr>
        <p:spPr bwMode="blackWhite">
          <a:xfrm>
            <a:off x="2819400" y="4071425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000" b="1">
              <a:solidFill>
                <a:schemeClr val="bg1"/>
              </a:solidFill>
            </a:endParaRPr>
          </a:p>
        </p:txBody>
      </p:sp>
      <p:sp>
        <p:nvSpPr>
          <p:cNvPr id="301084" name="Line 28"/>
          <p:cNvSpPr>
            <a:spLocks noChangeShapeType="1"/>
          </p:cNvSpPr>
          <p:nvPr/>
        </p:nvSpPr>
        <p:spPr bwMode="blackWhite">
          <a:xfrm flipV="1">
            <a:off x="8305800" y="3995225"/>
            <a:ext cx="609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000" b="1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810463-435A-5580-5492-0E929E2C5E5E}"/>
              </a:ext>
            </a:extLst>
          </p:cNvPr>
          <p:cNvSpPr txBox="1"/>
          <p:nvPr/>
        </p:nvSpPr>
        <p:spPr>
          <a:xfrm>
            <a:off x="2244436" y="602672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K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F78E1D3-4212-8BA0-1368-7D77CBC8BED8}"/>
              </a:ext>
            </a:extLst>
          </p:cNvPr>
          <p:cNvSpPr txBox="1">
            <a:spLocks/>
          </p:cNvSpPr>
          <p:nvPr/>
        </p:nvSpPr>
        <p:spPr>
          <a:xfrm>
            <a:off x="2209800" y="590022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Human Information Processing Model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181907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5A9AE-351D-FD89-8573-7B2EBF6FC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r>
              <a:rPr lang="en-US" dirty="0" smtClean="0"/>
              <a:t> </a:t>
            </a:r>
            <a:r>
              <a:rPr lang="en-US" dirty="0"/>
              <a:t>of Attention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42241-8312-7566-589F-0007C5617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Focused Attention</a:t>
            </a:r>
          </a:p>
          <a:p>
            <a:pPr lvl="1"/>
            <a:r>
              <a:rPr lang="en-US" dirty="0" smtClean="0"/>
              <a:t>Single or Multiple Stimuli</a:t>
            </a:r>
            <a:r>
              <a:rPr lang="en-US" dirty="0"/>
              <a:t>, Single Point of Attention</a:t>
            </a:r>
          </a:p>
          <a:p>
            <a:pPr lvl="2"/>
            <a:r>
              <a:rPr lang="en-US" dirty="0"/>
              <a:t>Example: Talking to someone</a:t>
            </a:r>
          </a:p>
          <a:p>
            <a:r>
              <a:rPr lang="en-US" dirty="0"/>
              <a:t>Divided Attention</a:t>
            </a:r>
          </a:p>
          <a:p>
            <a:pPr lvl="1"/>
            <a:r>
              <a:rPr lang="en-US" dirty="0"/>
              <a:t>Multiple Stimuli, Attempt Simultaneous focus </a:t>
            </a:r>
          </a:p>
          <a:p>
            <a:pPr lvl="2"/>
            <a:r>
              <a:rPr lang="en-US" dirty="0"/>
              <a:t>Example : Talking on phone while driving </a:t>
            </a:r>
          </a:p>
          <a:p>
            <a:pPr lvl="2"/>
            <a:endParaRPr lang="en-US" dirty="0"/>
          </a:p>
          <a:p>
            <a:r>
              <a:rPr lang="en-US" dirty="0"/>
              <a:t>Talking during Lecture ???????????</a:t>
            </a:r>
          </a:p>
          <a:p>
            <a:pPr lvl="2"/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279037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1FA9A-0E92-CBD6-DB93-DA3C0DE3C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Classification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E6217-96B1-BD50-D33B-AD6B56719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Voluntary Attention</a:t>
            </a:r>
          </a:p>
          <a:p>
            <a:pPr lvl="1"/>
            <a:r>
              <a:rPr lang="en-US" dirty="0"/>
              <a:t>Effort is made to focus</a:t>
            </a:r>
          </a:p>
          <a:p>
            <a:r>
              <a:rPr lang="en-US" dirty="0"/>
              <a:t>Involuntary Attention</a:t>
            </a:r>
          </a:p>
          <a:p>
            <a:pPr lvl="1"/>
            <a:r>
              <a:rPr lang="en-US" dirty="0"/>
              <a:t>Automatically focused</a:t>
            </a:r>
          </a:p>
          <a:p>
            <a:pPr lvl="1"/>
            <a:r>
              <a:rPr lang="en-US" dirty="0"/>
              <a:t>In an environment with multiple stimuli.</a:t>
            </a:r>
          </a:p>
          <a:p>
            <a:r>
              <a:rPr lang="en-US" dirty="0"/>
              <a:t>Involuntary Attention is Divided Attention? </a:t>
            </a:r>
          </a:p>
          <a:p>
            <a:pPr lvl="1"/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273529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A7EF24-5469-17B4-350F-A16B4633C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562" y="800099"/>
            <a:ext cx="5534025" cy="2438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D3D2F4-30C4-E1C7-F622-0F69CAA91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412" y="3771900"/>
            <a:ext cx="554355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114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1049</TotalTime>
  <Words>1199</Words>
  <Application>Microsoft Office PowerPoint</Application>
  <PresentationFormat>Widescreen</PresentationFormat>
  <Paragraphs>293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Tahoma</vt:lpstr>
      <vt:lpstr>Times New Roman</vt:lpstr>
      <vt:lpstr>Office Theme</vt:lpstr>
      <vt:lpstr>Cognitive Processes</vt:lpstr>
      <vt:lpstr>In the Last Lecture</vt:lpstr>
      <vt:lpstr>In Today’s Lecture</vt:lpstr>
      <vt:lpstr>Attention</vt:lpstr>
      <vt:lpstr>Types of Attention </vt:lpstr>
      <vt:lpstr>Attention in Cognition</vt:lpstr>
      <vt:lpstr>Models of Attention</vt:lpstr>
      <vt:lpstr>Another Classification</vt:lpstr>
      <vt:lpstr>PowerPoint Presentation</vt:lpstr>
      <vt:lpstr>Factors Affecting Attention </vt:lpstr>
      <vt:lpstr>Attention and Automatic Actions</vt:lpstr>
      <vt:lpstr>Consequences</vt:lpstr>
      <vt:lpstr>Consequences (contd)</vt:lpstr>
      <vt:lpstr>Lets test our knowledge</vt:lpstr>
      <vt:lpstr>Memory</vt:lpstr>
      <vt:lpstr>Memory</vt:lpstr>
      <vt:lpstr>A Model of Memory</vt:lpstr>
      <vt:lpstr>Revised Memory Model</vt:lpstr>
      <vt:lpstr>Revised Human Processor Model and Related Memory</vt:lpstr>
      <vt:lpstr>Sensory Memory/ Perceptual Store</vt:lpstr>
      <vt:lpstr>Sensory Memory/ Perceptual Store</vt:lpstr>
      <vt:lpstr>Short Term Memory</vt:lpstr>
      <vt:lpstr>Short Term Memory</vt:lpstr>
      <vt:lpstr>The Miller Theory Dilemma</vt:lpstr>
      <vt:lpstr>The Miller Theory Dilemma</vt:lpstr>
      <vt:lpstr>Serial Position Effect</vt:lpstr>
      <vt:lpstr>Long Term Memory</vt:lpstr>
      <vt:lpstr>Classification of LTM </vt:lpstr>
      <vt:lpstr>Semantic Model - Network</vt:lpstr>
      <vt:lpstr>Semantic Model - Network</vt:lpstr>
      <vt:lpstr>Semantic Models- Frames </vt:lpstr>
      <vt:lpstr>Semantic Models - Scripts</vt:lpstr>
      <vt:lpstr>Consequences</vt:lpstr>
      <vt:lpstr> What can We Deduce?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Cognitive Processes</dc:title>
  <dc:creator>Umair Khan</dc:creator>
  <cp:lastModifiedBy>Mr. Umair Khan</cp:lastModifiedBy>
  <cp:revision>25</cp:revision>
  <dcterms:created xsi:type="dcterms:W3CDTF">2022-11-12T08:09:05Z</dcterms:created>
  <dcterms:modified xsi:type="dcterms:W3CDTF">2022-11-16T08:13:08Z</dcterms:modified>
</cp:coreProperties>
</file>