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8" r:id="rId30"/>
    <p:sldId id="287" r:id="rId31"/>
    <p:sldId id="289" r:id="rId32"/>
    <p:sldId id="290" r:id="rId33"/>
    <p:sldId id="284" r:id="rId34"/>
    <p:sldId id="286" r:id="rId35"/>
    <p:sldId id="28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3406-2B08-A8AA-7B77-DE27CB375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8C6A7-EA3A-9CFD-4B65-31D9471C4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9D227-B341-D8F7-D068-22F06122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3D07-8ABB-41C5-B445-CF8079751414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67D9-A1BD-DF7B-FB4E-AA30E4CC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ED1FB-957A-4BF8-E7C2-E5148C58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7145-4FBD-47FF-8553-090705D932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4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9598D-5CA2-3E1F-BA6E-F03EF2E0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8EBA0-31EA-C42A-D26C-F970B7ECA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47BC1-179F-ADFF-211D-900F8481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3D07-8ABB-41C5-B445-CF8079751414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21587-18CC-4C14-EB71-61DD8E9C7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0601B-B150-41C1-0A48-072105F9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7145-4FBD-47FF-8553-090705D932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1EC0A-88FF-72AE-BF34-3FC47EA3D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AF51B-3CB4-6BD4-5BCB-D43DFBF93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02E76-E984-E04C-162B-D2D40FCC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3D07-8ABB-41C5-B445-CF8079751414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30BA6-DED8-4A24-6D9E-9C7B30DF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71B0A-8353-AE3C-6816-CFBDEBE4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7145-4FBD-47FF-8553-090705D932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5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254B-CBB8-79F5-73BD-531D61AF1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2098-2BB4-AEC4-20FA-D5B1EDF43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FFFF99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203D2-486E-F579-D18A-92039C24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D63D07-8ABB-41C5-B445-CF8079751414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5A2A4-336E-AA34-1DED-8EA8893A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43DFB-6D54-8B3A-4D42-6281DA03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027145-4FBD-47FF-8553-090705D932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5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C2D1-A8A2-791B-5B25-A25A15C6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87A30-7EBD-DB8A-AE1E-D17A3857A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FD0A3-D5E0-B5B2-9567-AA63AFBEF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3D07-8ABB-41C5-B445-CF8079751414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FBB17-317A-492E-6824-9E101211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8F881-64A2-102F-E1A8-305C9F3D0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7145-4FBD-47FF-8553-090705D932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1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73A1-AEEE-FC52-900D-F263217E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3FD15-22D4-1576-F163-ADCC786A1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CB267-B625-2F7D-EC2F-DBDBFC8E3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0331D-10A5-5640-590B-44DCE70F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3D07-8ABB-41C5-B445-CF8079751414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DE3F3-C820-08A8-25D2-86832AA8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5DACD-8413-34CC-BF92-CDD3AB68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7145-4FBD-47FF-8553-090705D932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5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C928-488C-46C7-7A96-C67DA1A7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63DF2-F5DF-104B-4964-1CA24FA35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D185E-9C2F-7C91-2A05-1159431D8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585DA-5B41-0115-6EBB-653A42120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A2A37-7FEA-2AA9-8DEB-B8F8F5ADF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7C3461-93EA-EAD6-B259-1D51D935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3D07-8ABB-41C5-B445-CF8079751414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9C1EA-0364-216F-BB38-9017EE66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28635-6E4A-1AD5-EEDF-241EB14E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7145-4FBD-47FF-8553-090705D932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29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569B-668C-525E-74B3-EEE276BD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9FC4B-8290-08EB-AA13-8DD94AE8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3D07-8ABB-41C5-B445-CF8079751414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83658-6367-1A82-F1D8-2A2210DC2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97BFC-AC61-F999-183F-6CC4D56F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7145-4FBD-47FF-8553-090705D932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0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BF5FB-124C-39E4-27FC-B95AEDD6A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3D07-8ABB-41C5-B445-CF8079751414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66802-8491-E98D-31B3-85BDCE03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218A2-50A0-FFD7-35FE-AA1FF339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7145-4FBD-47FF-8553-090705D932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FC3E-EDD6-2174-2E96-D9960376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04778-7B20-25E2-3FA1-43F7016F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1C274-E19E-1159-0B58-134FEE6DF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680F6-FD76-C004-3915-52A92BBA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3D07-8ABB-41C5-B445-CF8079751414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13801-04B0-3399-67C2-4B12A6F1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D246B-9C56-35E5-79CD-32FE20BEB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7145-4FBD-47FF-8553-090705D932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93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B009-0C7F-7F35-BF2D-B15EC954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C4712-FB94-E16B-E8FC-31DC3E81C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F0337-B50C-27F6-A12A-FAFC93415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08957-C3ED-76BC-1D97-4350235B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3D07-8ABB-41C5-B445-CF8079751414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8C1C0-0A47-39F9-E384-452DCB45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602A5-EE76-1693-E408-9F10B8AA1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7145-4FBD-47FF-8553-090705D932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6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ass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88915-E187-6D38-5A59-A3E9E246C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62D19-E45A-AF61-2E4F-62AE057C6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993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75940-1C41-CA5B-0897-E07768C6C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63D07-8ABB-41C5-B445-CF8079751414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ED640-3E74-695A-4D4E-55F4B5060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14B0F-D600-4782-8D49-490960A98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27145-4FBD-47FF-8553-090705D9325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5AE584-3968-D9F2-6404-8CF7C9DE722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069" y="233363"/>
            <a:ext cx="12382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5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rgbClr val="FFFF9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Cognitive Processes -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CS-411</a:t>
            </a:r>
          </a:p>
          <a:p>
            <a:r>
              <a:rPr lang="en-US" dirty="0" smtClean="0"/>
              <a:t>Week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90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interfaces that encourage exploration.</a:t>
            </a:r>
          </a:p>
          <a:p>
            <a:r>
              <a:rPr lang="en-US" dirty="0"/>
              <a:t>Design interfaces that constrain and guide users to select </a:t>
            </a:r>
            <a:r>
              <a:rPr lang="en-US" dirty="0" smtClean="0"/>
              <a:t>appropriate actions.</a:t>
            </a:r>
            <a:endParaRPr lang="en-US" dirty="0"/>
          </a:p>
          <a:p>
            <a:r>
              <a:rPr lang="en-US" dirty="0"/>
              <a:t>Dynamically link concrete representations and abstract concepts </a:t>
            </a:r>
            <a:r>
              <a:rPr lang="en-US" dirty="0" smtClean="0"/>
              <a:t>to facilitate complex learning.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57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Reading, Speaking, Listening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3 forms of language processing</a:t>
            </a:r>
          </a:p>
          <a:p>
            <a:pPr lvl="1"/>
            <a:r>
              <a:rPr lang="en-US" altLang="en-US" dirty="0"/>
              <a:t>Reading, Speaking, Listening</a:t>
            </a:r>
          </a:p>
          <a:p>
            <a:r>
              <a:rPr lang="en-US" altLang="en-US" dirty="0"/>
              <a:t>Have similar properties</a:t>
            </a:r>
          </a:p>
          <a:p>
            <a:pPr lvl="1"/>
            <a:r>
              <a:rPr lang="en-US" altLang="en-US" dirty="0"/>
              <a:t>Have similar meaning of words </a:t>
            </a:r>
            <a:endParaRPr lang="en-US" altLang="en-US" dirty="0" smtClean="0"/>
          </a:p>
          <a:p>
            <a:r>
              <a:rPr lang="en-US" altLang="en-US" dirty="0" smtClean="0"/>
              <a:t>Example: </a:t>
            </a:r>
          </a:p>
          <a:p>
            <a:pPr lvl="1"/>
            <a:r>
              <a:rPr lang="en-US" altLang="en-US" dirty="0" smtClean="0"/>
              <a:t>Read, Speak or Listen to following sentence</a:t>
            </a:r>
          </a:p>
          <a:p>
            <a:pPr lvl="2"/>
            <a:r>
              <a:rPr lang="en-US" altLang="en-US" dirty="0" smtClean="0"/>
              <a:t>“Computers </a:t>
            </a:r>
            <a:r>
              <a:rPr lang="en-US" altLang="en-US" dirty="0"/>
              <a:t>are wonderful operations</a:t>
            </a:r>
            <a:r>
              <a:rPr lang="en-US" altLang="en-US" dirty="0" smtClean="0"/>
              <a:t>”</a:t>
            </a:r>
          </a:p>
          <a:p>
            <a:pPr lvl="1"/>
            <a:r>
              <a:rPr lang="en-US" altLang="en-US" dirty="0" smtClean="0"/>
              <a:t>They all have meaning</a:t>
            </a:r>
          </a:p>
          <a:p>
            <a:pPr lvl="1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9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Reading, Speaking, Listening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Ease of modes differ depending on</a:t>
            </a:r>
          </a:p>
          <a:p>
            <a:pPr lvl="1"/>
            <a:r>
              <a:rPr lang="en-US" altLang="en-US" dirty="0"/>
              <a:t>Person</a:t>
            </a:r>
          </a:p>
          <a:p>
            <a:pPr lvl="1"/>
            <a:r>
              <a:rPr lang="en-US" altLang="en-US" dirty="0"/>
              <a:t>Task</a:t>
            </a:r>
          </a:p>
          <a:p>
            <a:pPr lvl="1"/>
            <a:r>
              <a:rPr lang="en-US" altLang="en-US" dirty="0"/>
              <a:t>Context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3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Language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Written Language ……………………….Permanent</a:t>
            </a:r>
          </a:p>
          <a:p>
            <a:r>
              <a:rPr lang="en-US" altLang="en-US" dirty="0"/>
              <a:t>Listening ……………………………………..Transient </a:t>
            </a:r>
          </a:p>
          <a:p>
            <a:endParaRPr lang="en-US" altLang="en-US" dirty="0"/>
          </a:p>
          <a:p>
            <a:r>
              <a:rPr lang="en-US" altLang="en-US" dirty="0"/>
              <a:t>Reading ………………………………………Quicker</a:t>
            </a:r>
          </a:p>
          <a:p>
            <a:r>
              <a:rPr lang="en-US" altLang="en-US" dirty="0"/>
              <a:t>Speaking/Listening ……………………Slower </a:t>
            </a:r>
          </a:p>
          <a:p>
            <a:endParaRPr lang="en-US" altLang="en-US" dirty="0"/>
          </a:p>
          <a:p>
            <a:r>
              <a:rPr lang="en-US" altLang="en-US" dirty="0"/>
              <a:t>Listening …………………………………Easier </a:t>
            </a:r>
          </a:p>
          <a:p>
            <a:r>
              <a:rPr lang="en-US" altLang="en-US" dirty="0"/>
              <a:t>Reading/Speaking …………………..Harder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4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Language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/>
              <a:t>Written Language ………………….grammatical/Formal</a:t>
            </a:r>
          </a:p>
          <a:p>
            <a:r>
              <a:rPr lang="en-US" altLang="en-US" dirty="0"/>
              <a:t>Spoken Language </a:t>
            </a:r>
            <a:r>
              <a:rPr lang="en-US" altLang="en-US" dirty="0" smtClean="0"/>
              <a:t>……..</a:t>
            </a:r>
            <a:r>
              <a:rPr lang="en-US" altLang="en-US" dirty="0"/>
              <a:t>often less </a:t>
            </a:r>
            <a:r>
              <a:rPr lang="en-US" altLang="en-US" dirty="0" smtClean="0"/>
              <a:t> Grammatical/Formal	                                   	 											</a:t>
            </a:r>
            <a:r>
              <a:rPr lang="en-US" altLang="en-US" dirty="0"/>
              <a:t>					</a:t>
            </a:r>
          </a:p>
          <a:p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dirty="0"/>
              <a:t>Personal preference </a:t>
            </a:r>
          </a:p>
          <a:p>
            <a:r>
              <a:rPr lang="en-US" altLang="en-US" dirty="0"/>
              <a:t>Disabilities affect language processing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Using </a:t>
            </a:r>
            <a:r>
              <a:rPr lang="en-US" altLang="en-US" dirty="0"/>
              <a:t>Language Processing in Applications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Interactive Books/Web sites</a:t>
            </a:r>
          </a:p>
          <a:p>
            <a:r>
              <a:rPr lang="en-US" altLang="en-US" dirty="0"/>
              <a:t>Speech-recognition systems</a:t>
            </a:r>
          </a:p>
          <a:p>
            <a:r>
              <a:rPr lang="en-US" altLang="en-US" dirty="0"/>
              <a:t>Speech-output systems</a:t>
            </a:r>
          </a:p>
          <a:p>
            <a:r>
              <a:rPr lang="en-US" altLang="en-US" dirty="0"/>
              <a:t>Natural-language systems</a:t>
            </a:r>
          </a:p>
          <a:p>
            <a:r>
              <a:rPr lang="en-US" altLang="en-US" dirty="0"/>
              <a:t>Interface for people with language processing disabilities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1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 the length of speech-based menus and instructions to </a:t>
            </a:r>
            <a:r>
              <a:rPr lang="en-US" dirty="0" smtClean="0"/>
              <a:t>a minimum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Accentuate </a:t>
            </a:r>
            <a:r>
              <a:rPr lang="en-US" dirty="0"/>
              <a:t>the intonation of artificially generated speech voices, </a:t>
            </a:r>
            <a:r>
              <a:rPr lang="en-US" dirty="0" smtClean="0"/>
              <a:t>as they </a:t>
            </a:r>
            <a:r>
              <a:rPr lang="en-US" dirty="0"/>
              <a:t>are harder to understand than human voices.</a:t>
            </a:r>
          </a:p>
          <a:p>
            <a:r>
              <a:rPr lang="en-US" dirty="0"/>
              <a:t>Provide opportunities for making text large on a screen, </a:t>
            </a:r>
            <a:r>
              <a:rPr lang="en-US" dirty="0" smtClean="0"/>
              <a:t>without affecting </a:t>
            </a:r>
            <a:r>
              <a:rPr lang="en-US" dirty="0"/>
              <a:t>the formatting, for people who find it hard to read small text.</a:t>
            </a:r>
          </a:p>
        </p:txBody>
      </p:sp>
    </p:spTree>
    <p:extLst>
      <p:ext uri="{BB962C8B-B14F-4D97-AF65-F5344CB8AC3E}">
        <p14:creationId xmlns:p14="http://schemas.microsoft.com/office/powerpoint/2010/main" val="166423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Which cognition mode</a:t>
            </a:r>
            <a:r>
              <a:rPr lang="en-US" altLang="en-US" dirty="0" smtClean="0"/>
              <a:t>?</a:t>
            </a:r>
            <a:endParaRPr lang="en-US" altLang="en-US" dirty="0"/>
          </a:p>
          <a:p>
            <a:r>
              <a:rPr lang="en-US" altLang="en-US" dirty="0"/>
              <a:t>Involve conscious process</a:t>
            </a:r>
          </a:p>
          <a:p>
            <a:pPr lvl="1"/>
            <a:r>
              <a:rPr lang="en-US" altLang="en-US" dirty="0"/>
              <a:t>Aware of oneself</a:t>
            </a:r>
          </a:p>
          <a:p>
            <a:pPr lvl="1"/>
            <a:r>
              <a:rPr lang="en-US" altLang="en-US" dirty="0"/>
              <a:t>Making decision</a:t>
            </a:r>
          </a:p>
          <a:p>
            <a:pPr lvl="1"/>
            <a:r>
              <a:rPr lang="en-US" altLang="en-US" dirty="0"/>
              <a:t>Looking at different options </a:t>
            </a:r>
            <a:endParaRPr lang="en-US" altLang="en-US" dirty="0" smtClean="0"/>
          </a:p>
          <a:p>
            <a:r>
              <a:rPr lang="en-US" altLang="en-US" dirty="0" smtClean="0"/>
              <a:t>Can be categorized as</a:t>
            </a:r>
          </a:p>
          <a:p>
            <a:pPr lvl="1"/>
            <a:r>
              <a:rPr lang="en-US" dirty="0"/>
              <a:t>Reasoning </a:t>
            </a:r>
          </a:p>
          <a:p>
            <a:pPr lvl="1"/>
            <a:r>
              <a:rPr lang="en-US" dirty="0"/>
              <a:t>Problem Solving</a:t>
            </a:r>
          </a:p>
          <a:p>
            <a:pPr lvl="1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Process by which we use the knowledge we possess to draw conclusions or infer something new about the domain of interest. 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 smtClean="0"/>
              <a:t>Types of </a:t>
            </a:r>
            <a:r>
              <a:rPr lang="en-US" altLang="en-US" dirty="0" smtClean="0"/>
              <a:t>reasoning</a:t>
            </a:r>
            <a:endParaRPr lang="en-US" altLang="en-US" dirty="0"/>
          </a:p>
          <a:p>
            <a:pPr>
              <a:buFont typeface="Wingdings 2" panose="05020102010507070707" pitchFamily="18" charset="2"/>
              <a:buNone/>
            </a:pPr>
            <a:endParaRPr lang="en-US" altLang="en-US" dirty="0"/>
          </a:p>
          <a:p>
            <a:pPr lvl="1"/>
            <a:r>
              <a:rPr lang="en-US" altLang="en-US" dirty="0"/>
              <a:t>Deductive reasoning</a:t>
            </a:r>
          </a:p>
          <a:p>
            <a:pPr lvl="1"/>
            <a:r>
              <a:rPr lang="en-US" altLang="en-US" dirty="0"/>
              <a:t>Inductive reasoning</a:t>
            </a:r>
          </a:p>
          <a:p>
            <a:pPr lvl="1"/>
            <a:r>
              <a:rPr lang="en-US" altLang="en-US" dirty="0" err="1"/>
              <a:t>Abductive</a:t>
            </a:r>
            <a:r>
              <a:rPr lang="en-US" altLang="en-US" dirty="0"/>
              <a:t> reasoning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12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Deductive Reasoning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9366"/>
            <a:ext cx="10515600" cy="4658187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Deductive reasoning derives the logically necessary conclusion from the given premises.</a:t>
            </a:r>
          </a:p>
          <a:p>
            <a:r>
              <a:rPr lang="en-US" altLang="en-US" dirty="0" smtClean="0"/>
              <a:t>Example:</a:t>
            </a:r>
          </a:p>
          <a:p>
            <a:pPr lvl="1"/>
            <a:r>
              <a:rPr lang="en-US" altLang="en-US" dirty="0" smtClean="0"/>
              <a:t>If </a:t>
            </a:r>
            <a:r>
              <a:rPr lang="en-US" altLang="en-US" dirty="0"/>
              <a:t>it is Friday then she will go to </a:t>
            </a:r>
            <a:r>
              <a:rPr lang="en-US" altLang="en-US" dirty="0" smtClean="0"/>
              <a:t>work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It is Friday</a:t>
            </a:r>
          </a:p>
          <a:p>
            <a:pPr lvl="1"/>
            <a:r>
              <a:rPr lang="en-US" altLang="en-US" dirty="0" smtClean="0"/>
              <a:t>Therefore </a:t>
            </a:r>
            <a:r>
              <a:rPr lang="en-US" altLang="en-US" dirty="0"/>
              <a:t>she will go to </a:t>
            </a:r>
            <a:r>
              <a:rPr lang="en-US" altLang="en-US" dirty="0" smtClean="0"/>
              <a:t>work</a:t>
            </a:r>
          </a:p>
          <a:p>
            <a:r>
              <a:rPr lang="en-US" altLang="en-US" dirty="0" smtClean="0"/>
              <a:t>Can be misapplied.</a:t>
            </a:r>
          </a:p>
          <a:p>
            <a:pPr lvl="1"/>
            <a:r>
              <a:rPr lang="en-US" altLang="en-US" dirty="0" smtClean="0"/>
              <a:t>Some </a:t>
            </a:r>
            <a:r>
              <a:rPr lang="en-US" altLang="en-US" dirty="0"/>
              <a:t>people are babies</a:t>
            </a:r>
          </a:p>
          <a:p>
            <a:pPr lvl="1"/>
            <a:r>
              <a:rPr lang="en-US" altLang="en-US" dirty="0" smtClean="0"/>
              <a:t>Some </a:t>
            </a:r>
            <a:r>
              <a:rPr lang="en-US" altLang="en-US" dirty="0"/>
              <a:t>babies </a:t>
            </a:r>
            <a:r>
              <a:rPr lang="en-US" altLang="en-US" dirty="0" smtClean="0"/>
              <a:t>cry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???</a:t>
            </a: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7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 the Last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Attention</a:t>
            </a:r>
          </a:p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73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Inductive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Induction is generalizing from cases we have seen to infer information about cases we have not seen</a:t>
            </a:r>
            <a:r>
              <a:rPr lang="en-US" altLang="en-US" dirty="0" smtClean="0"/>
              <a:t>.</a:t>
            </a:r>
          </a:p>
          <a:p>
            <a:endParaRPr lang="en-US" altLang="en-US" dirty="0"/>
          </a:p>
          <a:p>
            <a:r>
              <a:rPr lang="en-US" altLang="en-US" dirty="0"/>
              <a:t>Example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dirty="0" smtClean="0"/>
              <a:t> If </a:t>
            </a:r>
            <a:r>
              <a:rPr lang="en-US" altLang="en-US" dirty="0"/>
              <a:t>every elephant we have ever seen has a trunk, we infer that all elephants have trunks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1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Abductive</a:t>
            </a:r>
            <a:r>
              <a:rPr lang="en-US" dirty="0" smtClean="0"/>
              <a:t>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Abduction reasons from a fact to the action or state that caused it</a:t>
            </a:r>
            <a:r>
              <a:rPr lang="en-US" altLang="en-US" dirty="0" smtClean="0"/>
              <a:t>.</a:t>
            </a:r>
          </a:p>
          <a:p>
            <a:endParaRPr lang="en-US" altLang="en-US" dirty="0"/>
          </a:p>
          <a:p>
            <a:r>
              <a:rPr lang="en-US" altLang="en-US" dirty="0"/>
              <a:t>Example:</a:t>
            </a:r>
          </a:p>
          <a:p>
            <a:r>
              <a:rPr lang="en-US" altLang="en-US" dirty="0" smtClean="0"/>
              <a:t>He </a:t>
            </a:r>
            <a:r>
              <a:rPr lang="en-US" altLang="en-US" dirty="0"/>
              <a:t>drives fast </a:t>
            </a:r>
          </a:p>
          <a:p>
            <a:r>
              <a:rPr lang="en-US" altLang="en-US" dirty="0" smtClean="0"/>
              <a:t>He had </a:t>
            </a:r>
            <a:r>
              <a:rPr lang="en-US" altLang="en-US" dirty="0"/>
              <a:t>an accident </a:t>
            </a:r>
          </a:p>
          <a:p>
            <a:pPr lvl="1"/>
            <a:r>
              <a:rPr lang="en-US" altLang="en-US" dirty="0"/>
              <a:t>Fast driving causes accident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2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Problem solving is the process of finding a solution to an unfamiliar task, using the knowledge we have.</a:t>
            </a:r>
          </a:p>
          <a:p>
            <a:r>
              <a:rPr lang="en-US" altLang="en-US" dirty="0"/>
              <a:t>3 theories of problem solving</a:t>
            </a:r>
          </a:p>
          <a:p>
            <a:pPr lvl="1"/>
            <a:r>
              <a:rPr lang="en-US" altLang="en-US" dirty="0"/>
              <a:t>Gestalt </a:t>
            </a:r>
          </a:p>
          <a:p>
            <a:pPr lvl="1"/>
            <a:r>
              <a:rPr lang="en-US" altLang="en-US" dirty="0"/>
              <a:t>Problem Space theory</a:t>
            </a:r>
          </a:p>
          <a:p>
            <a:pPr lvl="1"/>
            <a:r>
              <a:rPr lang="en-US" altLang="en-US" dirty="0"/>
              <a:t>Analogy in problem solving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8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Gestalt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Gestalt theory </a:t>
            </a:r>
          </a:p>
          <a:p>
            <a:pPr lvl="1"/>
            <a:r>
              <a:rPr lang="en-US" altLang="en-US" dirty="0"/>
              <a:t>Problem solving is </a:t>
            </a:r>
          </a:p>
          <a:p>
            <a:pPr lvl="2"/>
            <a:r>
              <a:rPr lang="en-US" altLang="en-US" dirty="0"/>
              <a:t>Productive </a:t>
            </a:r>
          </a:p>
          <a:p>
            <a:pPr lvl="2"/>
            <a:r>
              <a:rPr lang="en-US" altLang="en-US" dirty="0"/>
              <a:t>Reproductive </a:t>
            </a:r>
          </a:p>
          <a:p>
            <a:pPr lvl="2"/>
            <a:endParaRPr lang="en-US" altLang="en-US" dirty="0"/>
          </a:p>
          <a:p>
            <a:pPr lvl="1"/>
            <a:r>
              <a:rPr lang="en-US" altLang="en-US" dirty="0"/>
              <a:t>Productive Problem Solving</a:t>
            </a:r>
          </a:p>
          <a:p>
            <a:pPr lvl="2"/>
            <a:r>
              <a:rPr lang="en-US" altLang="en-US" dirty="0"/>
              <a:t>Involves</a:t>
            </a:r>
          </a:p>
          <a:p>
            <a:pPr lvl="3"/>
            <a:r>
              <a:rPr lang="en-US" altLang="en-US" dirty="0"/>
              <a:t>Insight</a:t>
            </a:r>
          </a:p>
          <a:p>
            <a:pPr lvl="3"/>
            <a:r>
              <a:rPr lang="en-US" altLang="en-US" dirty="0"/>
              <a:t>Restructuring of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1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 Theory</a:t>
            </a: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118360" y="4217124"/>
            <a:ext cx="3124200" cy="762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Problem Space 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614160" y="2083524"/>
            <a:ext cx="1905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Problem States </a:t>
            </a: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4099560" y="2388324"/>
            <a:ext cx="2362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537960" y="4293324"/>
            <a:ext cx="2590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Legal State Transition </a:t>
            </a:r>
          </a:p>
          <a:p>
            <a:pPr algn="ctr" eaLnBrk="1" hangingPunct="1"/>
            <a:r>
              <a:rPr lang="en-US" altLang="en-US"/>
              <a:t>Operators </a:t>
            </a: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7757160" y="2464524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51760" y="5070405"/>
            <a:ext cx="2286000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10" name="Rectangle 9"/>
          <p:cNvSpPr/>
          <p:nvPr/>
        </p:nvSpPr>
        <p:spPr>
          <a:xfrm rot="19642818">
            <a:off x="4251960" y="2845524"/>
            <a:ext cx="990600" cy="3429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353899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 Theory	</a:t>
            </a:r>
            <a:endParaRPr lang="en-US" dirty="0"/>
          </a:p>
        </p:txBody>
      </p:sp>
      <p:sp>
        <p:nvSpPr>
          <p:cNvPr id="20" name="Rectangle 3"/>
          <p:cNvSpPr txBox="1">
            <a:spLocks/>
          </p:cNvSpPr>
          <p:nvPr/>
        </p:nvSpPr>
        <p:spPr>
          <a:xfrm>
            <a:off x="1894114" y="169068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FFFF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lang="en-US" altLang="en-US" dirty="0" smtClean="0">
                <a:solidFill>
                  <a:schemeClr val="bg1"/>
                </a:solidFill>
              </a:rPr>
              <a:t>		Problem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579914" y="2757488"/>
            <a:ext cx="1981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Initial State 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6542314" y="2757488"/>
            <a:ext cx="1981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Goal State </a:t>
            </a:r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4637314" y="3048220"/>
            <a:ext cx="1905000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2770414" y="5986963"/>
            <a:ext cx="6324600" cy="36671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chemeClr val="bg2">
                <a:lumMod val="25000"/>
              </a:schemeClr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chemeClr val="bg1"/>
                </a:solidFill>
              </a:rPr>
              <a:t>Heuristics (e.g. mean-ends analysis) </a:t>
            </a:r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 flipV="1">
            <a:off x="5932714" y="4281488"/>
            <a:ext cx="0" cy="167640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6389914" y="4836465"/>
            <a:ext cx="2133600" cy="36671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Select Operators </a:t>
            </a:r>
          </a:p>
        </p:txBody>
      </p: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5094514" y="3443288"/>
            <a:ext cx="2286000" cy="7794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Operators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(used by People) </a:t>
            </a:r>
          </a:p>
        </p:txBody>
      </p:sp>
    </p:spTree>
    <p:extLst>
      <p:ext uri="{BB962C8B-B14F-4D97-AF65-F5344CB8AC3E}">
        <p14:creationId xmlns:p14="http://schemas.microsoft.com/office/powerpoint/2010/main" val="417160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885070" y="2349304"/>
            <a:ext cx="7680960" cy="4051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Means-Ends Analysis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457199" y="1600200"/>
            <a:ext cx="1000916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FFFF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Example: Move desk from north wall to window </a:t>
            </a:r>
            <a:endParaRPr lang="en-US" alt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42624" y="3138267"/>
            <a:ext cx="5181600" cy="24384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699824" y="3443067"/>
            <a:ext cx="1371600" cy="4572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Desk 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909624" y="3366867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North Wall 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7652824" y="5348067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Window </a:t>
            </a: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4147624" y="3900267"/>
            <a:ext cx="3124200" cy="1447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7126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Means – Ends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Initial State: Desk at North wall</a:t>
            </a:r>
          </a:p>
          <a:p>
            <a:r>
              <a:rPr lang="en-US" altLang="en-US" dirty="0"/>
              <a:t>Goal State:    Desk at window</a:t>
            </a:r>
          </a:p>
          <a:p>
            <a:r>
              <a:rPr lang="en-US" altLang="en-US" dirty="0"/>
              <a:t>Difference:    Location of Desk</a:t>
            </a:r>
          </a:p>
          <a:p>
            <a:endParaRPr lang="en-US" altLang="en-US" dirty="0"/>
          </a:p>
          <a:p>
            <a:r>
              <a:rPr lang="en-US" altLang="en-US" dirty="0"/>
              <a:t>Available Operators </a:t>
            </a:r>
          </a:p>
          <a:p>
            <a:pPr lvl="1"/>
            <a:r>
              <a:rPr lang="en-US" altLang="en-US" dirty="0"/>
              <a:t>Push desk</a:t>
            </a:r>
          </a:p>
          <a:p>
            <a:pPr lvl="1"/>
            <a:r>
              <a:rPr lang="en-US" altLang="en-US" dirty="0"/>
              <a:t>Drag desk</a:t>
            </a:r>
          </a:p>
          <a:p>
            <a:pPr lvl="1"/>
            <a:r>
              <a:rPr lang="en-US" altLang="en-US" dirty="0"/>
              <a:t>Carry desk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3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Means-Ends Analysis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2097259" y="1791286"/>
            <a:ext cx="6920132" cy="49260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FFFF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Decided to</a:t>
            </a:r>
          </a:p>
          <a:p>
            <a:pPr lvl="1" algn="ctr">
              <a:buFont typeface="Wingdings 2" panose="05020102010507070707" pitchFamily="18" charset="2"/>
              <a:buNone/>
            </a:pPr>
            <a:r>
              <a:rPr lang="en-US" altLang="en-US" sz="2000" dirty="0" smtClean="0"/>
              <a:t>carry desk</a:t>
            </a:r>
          </a:p>
          <a:p>
            <a:pPr lvl="1" algn="ctr">
              <a:buFont typeface="Wingdings 2" panose="05020102010507070707" pitchFamily="18" charset="2"/>
              <a:buNone/>
            </a:pPr>
            <a:endParaRPr lang="en-US" altLang="en-US" sz="2000" dirty="0" smtClean="0"/>
          </a:p>
          <a:p>
            <a:pPr lvl="1" algn="ctr">
              <a:buFont typeface="Wingdings 2" panose="05020102010507070707" pitchFamily="18" charset="2"/>
              <a:buNone/>
            </a:pPr>
            <a:endParaRPr lang="en-US" altLang="en-US" sz="2000" dirty="0" smtClean="0"/>
          </a:p>
          <a:p>
            <a:pPr lvl="1" algn="ctr">
              <a:buFont typeface="Wingdings 2" panose="05020102010507070707" pitchFamily="18" charset="2"/>
              <a:buNone/>
            </a:pPr>
            <a:r>
              <a:rPr lang="en-US" altLang="en-US" sz="2000" dirty="0" smtClean="0"/>
              <a:t>To carry must be light</a:t>
            </a:r>
          </a:p>
          <a:p>
            <a:pPr lvl="1" algn="ctr">
              <a:buFont typeface="Wingdings 2" panose="05020102010507070707" pitchFamily="18" charset="2"/>
              <a:buNone/>
            </a:pPr>
            <a:endParaRPr lang="en-US" altLang="en-US" sz="2000" dirty="0" smtClean="0"/>
          </a:p>
          <a:p>
            <a:pPr lvl="1" algn="ctr">
              <a:buFont typeface="Wingdings 2" panose="05020102010507070707" pitchFamily="18" charset="2"/>
              <a:buNone/>
            </a:pPr>
            <a:endParaRPr lang="en-US" altLang="en-US" sz="2000" dirty="0" smtClean="0"/>
          </a:p>
          <a:p>
            <a:pPr lvl="1" algn="ctr">
              <a:buFont typeface="Wingdings 2" panose="05020102010507070707" pitchFamily="18" charset="2"/>
              <a:buNone/>
            </a:pPr>
            <a:r>
              <a:rPr lang="en-US" altLang="en-US" sz="2000" dirty="0" smtClean="0"/>
              <a:t>Desk is heavy</a:t>
            </a:r>
          </a:p>
          <a:p>
            <a:pPr lvl="1" algn="ctr">
              <a:buFont typeface="Wingdings 2" panose="05020102010507070707" pitchFamily="18" charset="2"/>
              <a:buNone/>
            </a:pPr>
            <a:endParaRPr lang="en-US" altLang="en-US" sz="2000" dirty="0" smtClean="0"/>
          </a:p>
          <a:p>
            <a:pPr lvl="1" algn="ctr">
              <a:buFont typeface="Wingdings 2" panose="05020102010507070707" pitchFamily="18" charset="2"/>
              <a:buNone/>
            </a:pPr>
            <a:endParaRPr lang="en-US" altLang="en-US" sz="2000" dirty="0" smtClean="0"/>
          </a:p>
          <a:p>
            <a:pPr lvl="1" algn="ctr">
              <a:buFont typeface="Wingdings 2" panose="05020102010507070707" pitchFamily="18" charset="2"/>
              <a:buNone/>
            </a:pPr>
            <a:r>
              <a:rPr lang="en-US" altLang="en-US" sz="2000" dirty="0" smtClean="0"/>
              <a:t>Make desk light (sub-goal)</a:t>
            </a:r>
          </a:p>
          <a:p>
            <a:pPr lvl="1" algn="ctr">
              <a:buFont typeface="Wingdings 2" panose="05020102010507070707" pitchFamily="18" charset="2"/>
              <a:buNone/>
            </a:pPr>
            <a:endParaRPr lang="en-US" altLang="en-US" sz="2000" dirty="0" smtClean="0"/>
          </a:p>
          <a:p>
            <a:pPr lvl="1" algn="ctr">
              <a:buFont typeface="Wingdings 2" panose="05020102010507070707" pitchFamily="18" charset="2"/>
              <a:buNone/>
            </a:pPr>
            <a:endParaRPr lang="en-US" altLang="en-US" sz="2000" dirty="0" smtClean="0"/>
          </a:p>
          <a:p>
            <a:pPr lvl="1" algn="ctr">
              <a:buFont typeface="Wingdings 2" panose="05020102010507070707" pitchFamily="18" charset="2"/>
              <a:buNone/>
            </a:pPr>
            <a:r>
              <a:rPr lang="en-US" altLang="en-US" sz="2000" dirty="0" smtClean="0"/>
              <a:t>Make desk light (sub-goal)</a:t>
            </a:r>
          </a:p>
          <a:p>
            <a:pPr lvl="1" algn="ctr">
              <a:buFont typeface="Wingdings 2" panose="05020102010507070707" pitchFamily="18" charset="2"/>
              <a:buNone/>
            </a:pPr>
            <a:endParaRPr lang="en-US" altLang="en-US" sz="2000" dirty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5914293" y="3491133"/>
            <a:ext cx="0" cy="5833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5897881" y="5454124"/>
            <a:ext cx="0" cy="4537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5897881" y="4445391"/>
            <a:ext cx="0" cy="5185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5914293" y="2559148"/>
            <a:ext cx="0" cy="64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671810" y="5357816"/>
            <a:ext cx="13455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FF00"/>
                </a:solidFill>
              </a:rPr>
              <a:t>Remove drawers </a:t>
            </a:r>
          </a:p>
        </p:txBody>
      </p:sp>
    </p:spTree>
    <p:extLst>
      <p:ext uri="{BB962C8B-B14F-4D97-AF65-F5344CB8AC3E}">
        <p14:creationId xmlns:p14="http://schemas.microsoft.com/office/powerpoint/2010/main" val="116332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Identify the goals and operators involved in the problem </a:t>
            </a:r>
            <a:r>
              <a:rPr lang="en-US" i="1" dirty="0">
                <a:solidFill>
                  <a:schemeClr val="accent1"/>
                </a:solidFill>
              </a:rPr>
              <a:t>‘</a:t>
            </a:r>
            <a:r>
              <a:rPr lang="en-US" i="1" dirty="0">
                <a:solidFill>
                  <a:schemeClr val="bg1"/>
                </a:solidFill>
              </a:rPr>
              <a:t>delete the second paragraph of the document</a:t>
            </a:r>
            <a:r>
              <a:rPr lang="en-US" i="1" dirty="0">
                <a:solidFill>
                  <a:schemeClr val="accent1"/>
                </a:solidFill>
              </a:rPr>
              <a:t>’</a:t>
            </a:r>
            <a:r>
              <a:rPr lang="en-US" i="1" dirty="0"/>
              <a:t> on a word processor. </a:t>
            </a:r>
            <a:endParaRPr lang="en-US" i="1" dirty="0" smtClean="0"/>
          </a:p>
          <a:p>
            <a:r>
              <a:rPr lang="en-US" i="1" dirty="0" smtClean="0"/>
              <a:t>Now </a:t>
            </a:r>
            <a:r>
              <a:rPr lang="en-US" i="1" dirty="0"/>
              <a:t>use a word processor to delete a paragraph and note your actions, goals and sub-goals. </a:t>
            </a:r>
            <a:endParaRPr lang="en-US" i="1" dirty="0" smtClean="0"/>
          </a:p>
          <a:p>
            <a:endParaRPr lang="en-US" i="1" dirty="0"/>
          </a:p>
          <a:p>
            <a:r>
              <a:rPr lang="en-US" i="1" dirty="0"/>
              <a:t>How well did they match your earlier description?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0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 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</a:p>
          <a:p>
            <a:r>
              <a:rPr lang="en-US" dirty="0" smtClean="0"/>
              <a:t>Reading, Speaking, Listening</a:t>
            </a:r>
          </a:p>
          <a:p>
            <a:r>
              <a:rPr lang="en-US" dirty="0" smtClean="0"/>
              <a:t>Thinking</a:t>
            </a:r>
          </a:p>
          <a:p>
            <a:r>
              <a:rPr lang="en-US" dirty="0" smtClean="0"/>
              <a:t>Skill </a:t>
            </a:r>
            <a:r>
              <a:rPr lang="en-US" dirty="0" smtClean="0"/>
              <a:t>Acquisition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6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(Assumption)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you have a document open and you are at some random position within it. You also need to decide which operators are available and what their preconditions and results are. </a:t>
            </a:r>
          </a:p>
          <a:p>
            <a:r>
              <a:rPr lang="en-US" dirty="0"/>
              <a:t>Based on an imaginary word processor we assume the following operators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7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( Allowed States)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1"/>
            <a:ext cx="10897772" cy="421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(Goal)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Goal: </a:t>
            </a:r>
            <a:r>
              <a:rPr lang="en-US" b="1" i="1" dirty="0"/>
              <a:t>delete second paragraph in document</a:t>
            </a:r>
          </a:p>
          <a:p>
            <a:r>
              <a:rPr lang="en-US" dirty="0"/>
              <a:t>Looking at the operators an obvious one to resolve this goal is </a:t>
            </a:r>
            <a:r>
              <a:rPr lang="en-US" dirty="0" err="1"/>
              <a:t>delete_paragraph</a:t>
            </a:r>
            <a:r>
              <a:rPr lang="en-US" dirty="0"/>
              <a:t> which has the precondition ‘cursor at start of paragraph’. We therefore have a </a:t>
            </a:r>
          </a:p>
          <a:p>
            <a:pPr lvl="1"/>
            <a:r>
              <a:rPr lang="en-US" dirty="0"/>
              <a:t>new </a:t>
            </a:r>
            <a:r>
              <a:rPr lang="en-US" dirty="0" err="1"/>
              <a:t>subgoal</a:t>
            </a:r>
            <a:r>
              <a:rPr lang="en-US" dirty="0"/>
              <a:t>: </a:t>
            </a:r>
            <a:r>
              <a:rPr lang="en-US" i="1" dirty="0" err="1"/>
              <a:t>move_to_paragraph</a:t>
            </a:r>
            <a:r>
              <a:rPr lang="en-US" i="1" dirty="0"/>
              <a:t>. The precondition is ‘cursor anywhere in document’ (which we can </a:t>
            </a:r>
            <a:r>
              <a:rPr lang="en-US" dirty="0"/>
              <a:t>meet) but we want the second paragraph so we must initially be in the ﬁrst.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1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 in 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General </a:t>
            </a:r>
            <a:r>
              <a:rPr lang="en-US" altLang="en-US" dirty="0"/>
              <a:t>who wants to attack the castle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Multiple thin roads leading to castle from different directions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Sends groups of troops from multiple directions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96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 in Problem Solving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Doctor </a:t>
            </a:r>
            <a:r>
              <a:rPr lang="en-US" altLang="en-US" dirty="0"/>
              <a:t>has to treat a patient of cancer </a:t>
            </a:r>
          </a:p>
          <a:p>
            <a:r>
              <a:rPr lang="en-US" altLang="en-US" dirty="0"/>
              <a:t>High dose of radiation is required to destroy cancer cells </a:t>
            </a:r>
          </a:p>
          <a:p>
            <a:r>
              <a:rPr lang="en-US" altLang="en-US" dirty="0"/>
              <a:t>Healthier cell can also be </a:t>
            </a:r>
            <a:r>
              <a:rPr lang="en-US" altLang="en-US" dirty="0" smtClean="0"/>
              <a:t>destroyed</a:t>
            </a:r>
          </a:p>
          <a:p>
            <a:endParaRPr lang="en-US" altLang="en-US" dirty="0"/>
          </a:p>
          <a:p>
            <a:r>
              <a:rPr lang="en-US" altLang="en-US" dirty="0" smtClean="0"/>
              <a:t>SOLUTION  ???</a:t>
            </a:r>
          </a:p>
          <a:p>
            <a:pPr lvl="1"/>
            <a:r>
              <a:rPr lang="en-US" altLang="en-US" dirty="0" smtClean="0"/>
              <a:t>Is it analogous to previous example?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354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 Acquisition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949569" y="185341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FFFF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Examine skill acquisition within context of problem space theory</a:t>
            </a:r>
          </a:p>
          <a:p>
            <a:pPr lvl="1"/>
            <a:r>
              <a:rPr lang="en-US" altLang="en-US" smtClean="0"/>
              <a:t>Initial State (Chess playing)</a:t>
            </a:r>
          </a:p>
          <a:p>
            <a:pPr lvl="1"/>
            <a:r>
              <a:rPr lang="en-US" altLang="en-US" smtClean="0"/>
              <a:t>Goal State (beat opponent)</a:t>
            </a:r>
          </a:p>
          <a:p>
            <a:endParaRPr lang="en-US" altLang="en-US" smtClean="0"/>
          </a:p>
          <a:p>
            <a:pPr lvl="1"/>
            <a:r>
              <a:rPr lang="en-US" altLang="en-US" smtClean="0"/>
              <a:t>Novice users </a:t>
            </a:r>
          </a:p>
          <a:p>
            <a:pPr lvl="1"/>
            <a:r>
              <a:rPr lang="en-US" altLang="en-US" smtClean="0"/>
              <a:t>Expert users </a:t>
            </a:r>
          </a:p>
          <a:p>
            <a:pPr lvl="2"/>
            <a:r>
              <a:rPr lang="en-US" altLang="en-US" smtClean="0"/>
              <a:t>Expert remember chunks of information in (Board configuration)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65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</a:t>
            </a:r>
            <a:r>
              <a:rPr lang="en-US" altLang="en-US" dirty="0" smtClean="0"/>
              <a:t>nvolves</a:t>
            </a:r>
            <a:endParaRPr lang="en-US" altLang="en-US" dirty="0"/>
          </a:p>
          <a:p>
            <a:pPr lvl="1"/>
            <a:r>
              <a:rPr lang="en-US" altLang="en-US" dirty="0"/>
              <a:t>Understanding concepts and rules</a:t>
            </a:r>
          </a:p>
          <a:p>
            <a:pPr lvl="1"/>
            <a:r>
              <a:rPr lang="en-US" altLang="en-US" dirty="0"/>
              <a:t>Memorization</a:t>
            </a:r>
          </a:p>
          <a:p>
            <a:pPr lvl="1"/>
            <a:r>
              <a:rPr lang="en-US" altLang="en-US" dirty="0"/>
              <a:t>Acquiring motor skills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3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Learning </a:t>
            </a:r>
            <a:r>
              <a:rPr lang="en-US" altLang="en-US" dirty="0" smtClean="0"/>
              <a:t>can be</a:t>
            </a:r>
            <a:endParaRPr lang="en-US" altLang="en-US" dirty="0"/>
          </a:p>
          <a:p>
            <a:pPr lvl="1"/>
            <a:r>
              <a:rPr lang="en-US" altLang="en-US" dirty="0"/>
              <a:t>Procedural 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Learning Motor Skills</a:t>
            </a:r>
            <a:endParaRPr lang="en-US" altLang="en-US" dirty="0"/>
          </a:p>
          <a:p>
            <a:pPr lvl="2"/>
            <a:r>
              <a:rPr lang="en-US" altLang="en-US" dirty="0"/>
              <a:t>How to use a computer based application</a:t>
            </a:r>
          </a:p>
          <a:p>
            <a:pPr marL="914400" lvl="2" indent="0">
              <a:buNone/>
            </a:pPr>
            <a:endParaRPr lang="en-US" altLang="en-US" dirty="0"/>
          </a:p>
          <a:p>
            <a:pPr lvl="1"/>
            <a:r>
              <a:rPr lang="en-US" altLang="en-US" dirty="0"/>
              <a:t>Declarative 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Gaining Knowledge through association of concepts.</a:t>
            </a:r>
          </a:p>
          <a:p>
            <a:pPr lvl="2"/>
            <a:r>
              <a:rPr lang="en-US" altLang="en-US" dirty="0" smtClean="0"/>
              <a:t>Using </a:t>
            </a:r>
            <a:r>
              <a:rPr lang="en-US" altLang="en-US" dirty="0"/>
              <a:t>a computer based application to understand a topic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8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Prefer Learning through Doing.</a:t>
            </a:r>
          </a:p>
          <a:p>
            <a:r>
              <a:rPr lang="en-US" dirty="0" smtClean="0"/>
              <a:t>People usually do not prefer reading or following instructions.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95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Difficulty of Learning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63040" y="1690688"/>
            <a:ext cx="8229600" cy="4525963"/>
          </a:xfrm>
        </p:spPr>
        <p:txBody>
          <a:bodyPr/>
          <a:lstStyle/>
          <a:p>
            <a:r>
              <a:rPr lang="en-US" altLang="en-US" dirty="0"/>
              <a:t>Concrete experience of physical world</a:t>
            </a:r>
          </a:p>
          <a:p>
            <a:endParaRPr lang="en-US" altLang="en-US" dirty="0"/>
          </a:p>
          <a:p>
            <a:pPr>
              <a:buFont typeface="Wingdings 2" panose="05020102010507070707" pitchFamily="18" charset="2"/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			High level abstraction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159829" y="2377440"/>
            <a:ext cx="26125" cy="2913017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971714" y="324374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</a:rPr>
              <a:t>Easy to </a:t>
            </a:r>
            <a:r>
              <a:rPr lang="en-US" dirty="0">
                <a:solidFill>
                  <a:schemeClr val="tx1"/>
                </a:solidFill>
              </a:rPr>
              <a:t>relate </a:t>
            </a:r>
          </a:p>
        </p:txBody>
      </p:sp>
    </p:spTree>
    <p:extLst>
      <p:ext uri="{BB962C8B-B14F-4D97-AF65-F5344CB8AC3E}">
        <p14:creationId xmlns:p14="http://schemas.microsoft.com/office/powerpoint/2010/main" val="82166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Difficulty of </a:t>
            </a:r>
            <a:r>
              <a:rPr lang="en-US" dirty="0" smtClean="0"/>
              <a:t>Learning 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Learning can be made easy through: (Doing)</a:t>
            </a:r>
          </a:p>
          <a:p>
            <a:pPr lvl="1"/>
            <a:r>
              <a:rPr lang="en-US" altLang="en-US" dirty="0" smtClean="0"/>
              <a:t>GUI </a:t>
            </a:r>
            <a:r>
              <a:rPr lang="en-US" altLang="en-US" dirty="0"/>
              <a:t>and direct manipulation interface</a:t>
            </a:r>
          </a:p>
          <a:p>
            <a:pPr lvl="1">
              <a:buFont typeface="Wingdings 2" panose="05020102010507070707" pitchFamily="18" charset="2"/>
              <a:buNone/>
            </a:pPr>
            <a:endParaRPr lang="en-US" altLang="en-US" dirty="0"/>
          </a:p>
          <a:p>
            <a:pPr lvl="1"/>
            <a:r>
              <a:rPr lang="en-US" altLang="en-US" dirty="0"/>
              <a:t>Training wheels approach </a:t>
            </a:r>
          </a:p>
          <a:p>
            <a:pPr lvl="2"/>
            <a:r>
              <a:rPr lang="en-US" altLang="en-US" dirty="0"/>
              <a:t>restrict to basic functions (Novice users) </a:t>
            </a:r>
          </a:p>
          <a:p>
            <a:pPr lvl="1"/>
            <a:r>
              <a:rPr lang="en-US" altLang="en-US" dirty="0"/>
              <a:t>Use interactive technologies</a:t>
            </a:r>
          </a:p>
          <a:p>
            <a:pPr lvl="2"/>
            <a:r>
              <a:rPr lang="en-US" altLang="en-US" dirty="0"/>
              <a:t>Web</a:t>
            </a:r>
          </a:p>
          <a:p>
            <a:pPr lvl="2"/>
            <a:r>
              <a:rPr lang="en-US" altLang="en-US" dirty="0"/>
              <a:t>Multimedia</a:t>
            </a:r>
          </a:p>
          <a:p>
            <a:pPr lvl="2"/>
            <a:r>
              <a:rPr lang="en-US" altLang="en-US" dirty="0"/>
              <a:t>Virtual Reality</a:t>
            </a:r>
          </a:p>
          <a:p>
            <a:pPr lvl="2"/>
            <a:r>
              <a:rPr lang="en-US" altLang="en-US" dirty="0"/>
              <a:t>Augmented Reality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3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Dynalinking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878"/>
            <a:ext cx="10515600" cy="4351338"/>
          </a:xfrm>
        </p:spPr>
        <p:txBody>
          <a:bodyPr/>
          <a:lstStyle/>
          <a:p>
            <a:r>
              <a:rPr lang="en-US" altLang="en-US" dirty="0" smtClean="0"/>
              <a:t>Abstract representation are linked with more concrete interactive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illustration.</a:t>
            </a:r>
          </a:p>
          <a:p>
            <a:endParaRPr lang="en-US" altLang="en-US" dirty="0" smtClean="0"/>
          </a:p>
          <a:p>
            <a:r>
              <a:rPr lang="en-US" altLang="en-US" dirty="0" err="1" smtClean="0"/>
              <a:t>Pondworld</a:t>
            </a:r>
            <a:endParaRPr lang="en-US" altLang="en-US" dirty="0"/>
          </a:p>
        </p:txBody>
      </p:sp>
      <p:pic>
        <p:nvPicPr>
          <p:cNvPr id="4" name="Picture 2" descr="Image result for To understand an abstract concept with the help of dynalin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201063"/>
            <a:ext cx="4318782" cy="435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78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IT Theme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T Theme" id="{224A41FC-73CC-4547-8F37-CCF90B971BA7}" vid="{029D4F9F-873E-4809-982E-7A1F8F2107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UIT Theme</Template>
  <TotalTime>204</TotalTime>
  <Words>965</Words>
  <Application>Microsoft Office PowerPoint</Application>
  <PresentationFormat>Widescreen</PresentationFormat>
  <Paragraphs>233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Wingdings 2</vt:lpstr>
      <vt:lpstr>UIT Theme</vt:lpstr>
      <vt:lpstr>Cognitive Processes - II</vt:lpstr>
      <vt:lpstr>In the Last Lecture</vt:lpstr>
      <vt:lpstr>In Today’s Lecture</vt:lpstr>
      <vt:lpstr>Learning</vt:lpstr>
      <vt:lpstr>Learning</vt:lpstr>
      <vt:lpstr>Learning Preference</vt:lpstr>
      <vt:lpstr>Difficulty of Learning</vt:lpstr>
      <vt:lpstr>Difficulty of Learning - Solution</vt:lpstr>
      <vt:lpstr>Dynalinking</vt:lpstr>
      <vt:lpstr>Consequences</vt:lpstr>
      <vt:lpstr>Reading, Speaking, Listening </vt:lpstr>
      <vt:lpstr>Reading, Speaking, Listening </vt:lpstr>
      <vt:lpstr>Comparison of Language Modes</vt:lpstr>
      <vt:lpstr>Comparison of Language Modes</vt:lpstr>
      <vt:lpstr>Using Language Processing in Applications </vt:lpstr>
      <vt:lpstr>Consequences</vt:lpstr>
      <vt:lpstr>Thinking</vt:lpstr>
      <vt:lpstr>Reasoning</vt:lpstr>
      <vt:lpstr>Deductive Reasoning </vt:lpstr>
      <vt:lpstr>Inductive Reasoning</vt:lpstr>
      <vt:lpstr>Abductive Reasoning</vt:lpstr>
      <vt:lpstr>Problem Solving</vt:lpstr>
      <vt:lpstr>Gestalt Theory</vt:lpstr>
      <vt:lpstr>Problem State Theory</vt:lpstr>
      <vt:lpstr>Problem State Theory </vt:lpstr>
      <vt:lpstr>Means-Ends Analysis</vt:lpstr>
      <vt:lpstr>Means – Ends Analysis</vt:lpstr>
      <vt:lpstr>Means-Ends Analysis</vt:lpstr>
      <vt:lpstr>Example</vt:lpstr>
      <vt:lpstr>Answer (Assumption)</vt:lpstr>
      <vt:lpstr>Answer ( Allowed States)</vt:lpstr>
      <vt:lpstr>Answer (Goal)</vt:lpstr>
      <vt:lpstr>Analogy in Problem Solving</vt:lpstr>
      <vt:lpstr>Analogy in Problem Solving</vt:lpstr>
      <vt:lpstr>Skill Acquisition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Processes - II</dc:title>
  <dc:creator>Mr. Umair Khan</dc:creator>
  <cp:lastModifiedBy>Mr. Umair Khan</cp:lastModifiedBy>
  <cp:revision>12</cp:revision>
  <dcterms:created xsi:type="dcterms:W3CDTF">2022-11-23T04:40:06Z</dcterms:created>
  <dcterms:modified xsi:type="dcterms:W3CDTF">2022-11-23T08:22:15Z</dcterms:modified>
</cp:coreProperties>
</file>