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88825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  <p:embeddedFont>
      <p:font typeface="Corbel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6747AC-DBFA-4BC6-8F00-8FDBF8538582}">
  <a:tblStyle styleId="{856747AC-DBFA-4BC6-8F00-8FDBF8538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44" Type="http://schemas.openxmlformats.org/officeDocument/2006/relationships/font" Target="fonts/Corbel-boldItalic.fntdata"/><Relationship Id="rId43" Type="http://schemas.openxmlformats.org/officeDocument/2006/relationships/font" Target="fonts/Corbel-italic.fntdata"/><Relationship Id="rId46" Type="http://schemas.openxmlformats.org/officeDocument/2006/relationships/font" Target="fonts/MavenPro-bold.fntdata"/><Relationship Id="rId45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Nunito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Nunito-italic.fntdata"/><Relationship Id="rId36" Type="http://schemas.openxmlformats.org/officeDocument/2006/relationships/font" Target="fonts/Nunito-bold.fntdata"/><Relationship Id="rId39" Type="http://schemas.openxmlformats.org/officeDocument/2006/relationships/font" Target="fonts/PTSansNarrow-regular.fntdata"/><Relationship Id="rId38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2d500bcad_0_3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2d500bca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e2d500bcad_0_3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4c5fbeeed_6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4c5fbeeed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e4c5fbeeed_6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2d500bcad_0_28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2d500bca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e2d500bcad_0_2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2d500bcad_0_30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2d500bca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e2d500bcad_0_3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4cda1e38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4cda1e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e4cda1e38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2d500bcad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e2d500bcad_6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2d500bcad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e2d500bcad_5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ded8ebd5c73a75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ded8ebd5c73a75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4ded8ebd5c73a75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2d500bcad_6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e2d500bcad_6_8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e4c5fbeeed_4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e4c5fbee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e4c5fbeeed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2d500bcad_0_3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2d500bca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e2d500bcad_0_3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4c5fbeeed_4_3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4c5fbeeed_4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e4c5fbeeed_4_3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00bca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00b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e2d500bc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1214" y="4235850"/>
            <a:ext cx="7494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2099500" y="4211002"/>
            <a:ext cx="7494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489" y="1362666"/>
            <a:ext cx="9512976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498" y="5292001"/>
            <a:ext cx="9512976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338518" y="2335685"/>
            <a:ext cx="9513000" cy="13632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848891" y="3800052"/>
            <a:ext cx="64923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887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492" y="1739800"/>
            <a:ext cx="11357700" cy="2051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492" y="3994200"/>
            <a:ext cx="11357700" cy="142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descr="Line graphic" id="68" name="Google Shape;68;p1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9" name="Google Shape;69;p1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1" type="ftr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0" type="dt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descr="Line graphic" id="149" name="Google Shape;149;p1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0" name="Google Shape;150;p1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1522413" y="1905000"/>
            <a:ext cx="441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25" name="Google Shape;225;p14"/>
          <p:cNvSpPr txBox="1"/>
          <p:nvPr>
            <p:ph idx="2" type="body"/>
          </p:nvPr>
        </p:nvSpPr>
        <p:spPr>
          <a:xfrm>
            <a:off x="6246815" y="1905000"/>
            <a:ext cx="441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26" name="Google Shape;226;p14"/>
          <p:cNvSpPr txBox="1"/>
          <p:nvPr>
            <p:ph idx="11" type="ftr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idx="10" type="dt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descr="Line graphic" id="231" name="Google Shape;231;p15"/>
          <p:cNvGrpSpPr/>
          <p:nvPr/>
        </p:nvGrpSpPr>
        <p:grpSpPr>
          <a:xfrm>
            <a:off x="1584701" y="4724369"/>
            <a:ext cx="8632761" cy="64006"/>
            <a:chOff x="-4110038" y="2703513"/>
            <a:chExt cx="17394239" cy="160336"/>
          </a:xfrm>
        </p:grpSpPr>
        <p:sp>
          <p:nvSpPr>
            <p:cNvPr id="232" name="Google Shape;232;p1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715962" y="2809875"/>
              <a:ext cx="1911349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-4110038" y="2703513"/>
              <a:ext cx="16486192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87325" y="2714625"/>
              <a:ext cx="1925637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55" name="Google Shape;355;p15"/>
          <p:cNvSpPr txBox="1"/>
          <p:nvPr>
            <p:ph idx="1" type="body"/>
          </p:nvPr>
        </p:nvSpPr>
        <p:spPr>
          <a:xfrm>
            <a:off x="1522413" y="5102525"/>
            <a:ext cx="9144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15"/>
          <p:cNvSpPr txBox="1"/>
          <p:nvPr>
            <p:ph idx="11" type="ftr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5"/>
          <p:cNvSpPr txBox="1"/>
          <p:nvPr>
            <p:ph idx="10" type="dt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descr="Line graphic" id="361" name="Google Shape;361;p1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62" name="Google Shape;362;p1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6" name="Google Shape;436;p16"/>
          <p:cNvSpPr txBox="1"/>
          <p:nvPr>
            <p:ph idx="1" type="body"/>
          </p:nvPr>
        </p:nvSpPr>
        <p:spPr>
          <a:xfrm>
            <a:off x="1522413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7" name="Google Shape;437;p16"/>
          <p:cNvSpPr txBox="1"/>
          <p:nvPr>
            <p:ph idx="2" type="body"/>
          </p:nvPr>
        </p:nvSpPr>
        <p:spPr>
          <a:xfrm>
            <a:off x="1522413" y="2819399"/>
            <a:ext cx="4416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38" name="Google Shape;438;p16"/>
          <p:cNvSpPr txBox="1"/>
          <p:nvPr>
            <p:ph idx="3" type="body"/>
          </p:nvPr>
        </p:nvSpPr>
        <p:spPr>
          <a:xfrm>
            <a:off x="6249860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9" name="Google Shape;439;p16"/>
          <p:cNvSpPr txBox="1"/>
          <p:nvPr>
            <p:ph idx="4" type="body"/>
          </p:nvPr>
        </p:nvSpPr>
        <p:spPr>
          <a:xfrm>
            <a:off x="6249860" y="2819399"/>
            <a:ext cx="4416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40" name="Google Shape;440;p16"/>
          <p:cNvSpPr txBox="1"/>
          <p:nvPr>
            <p:ph idx="11" type="ftr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10" type="dt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16"/>
          <p:cNvSpPr txBox="1"/>
          <p:nvPr>
            <p:ph idx="12" type="sldNum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887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15492" y="1086400"/>
            <a:ext cx="11425500" cy="1256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887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5492" y="593367"/>
            <a:ext cx="11357700" cy="943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15492" y="1688433"/>
            <a:ext cx="11357700" cy="4403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5492" y="593367"/>
            <a:ext cx="11357700" cy="943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15492" y="1688233"/>
            <a:ext cx="5331900" cy="4403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41522" y="1688233"/>
            <a:ext cx="5331900" cy="4403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15492" y="593367"/>
            <a:ext cx="11357700" cy="943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53496" y="701800"/>
            <a:ext cx="74829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4413" y="0"/>
            <a:ext cx="6094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4487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53908" y="1386233"/>
            <a:ext cx="5392200" cy="2234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3908" y="36358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584285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5492" y="5640967"/>
            <a:ext cx="7996200" cy="798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688433"/>
            <a:ext cx="11357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eeksforgeeks.org/traveling-salesman-problem-tsp-implementation/" TargetMode="External"/><Relationship Id="rId4" Type="http://schemas.openxmlformats.org/officeDocument/2006/relationships/hyperlink" Target="https://www.baeldung.com/cs/tsp-dynamic-programming" TargetMode="External"/><Relationship Id="rId5" Type="http://schemas.openxmlformats.org/officeDocument/2006/relationships/hyperlink" Target="https://www.youtube.com/watch?v=Q4zHb-Swzro&amp;ab_channel=AbdulBari" TargetMode="External"/><Relationship Id="rId6" Type="http://schemas.openxmlformats.org/officeDocument/2006/relationships/hyperlink" Target="https://www.geeksforgeeks.org/travelling-salesman-problem-set-2-approximate-using-mst/" TargetMode="External"/><Relationship Id="rId7" Type="http://schemas.openxmlformats.org/officeDocument/2006/relationships/hyperlink" Target="https://medium.com/ivymobility-developers/algorithm-a168afcd3611" TargetMode="External"/><Relationship Id="rId8" Type="http://schemas.openxmlformats.org/officeDocument/2006/relationships/hyperlink" Target="https://www.programiz.com/dsa/prim-algorith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/>
          <p:nvPr>
            <p:ph type="ctrTitle"/>
          </p:nvPr>
        </p:nvSpPr>
        <p:spPr>
          <a:xfrm>
            <a:off x="1338518" y="2335685"/>
            <a:ext cx="9513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GB">
                <a:solidFill>
                  <a:srgbClr val="000000"/>
                </a:solidFill>
              </a:rPr>
              <a:t>Travel Salesman Problem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Greedy Approach</a:t>
            </a:r>
            <a:endParaRPr sz="3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1522425" y="1981050"/>
            <a:ext cx="88842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Georgia"/>
              <a:buAutoNum type="arabicPeriod"/>
            </a:pPr>
            <a:r>
              <a:rPr lang="en-GB" sz="2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Minimum Spanning Tree</a:t>
            </a:r>
            <a:endParaRPr sz="2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Georgia"/>
              <a:buAutoNum type="arabicPeriod"/>
            </a:pPr>
            <a:r>
              <a:rPr lang="en-GB" sz="2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Dijkstra’s algorithm for shortest paths from a single source</a:t>
            </a:r>
            <a:endParaRPr sz="2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Georgia"/>
              <a:buAutoNum type="arabicPeriod"/>
            </a:pPr>
            <a:r>
              <a:rPr lang="en-GB" sz="2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Nearest </a:t>
            </a:r>
            <a:r>
              <a:rPr lang="en-GB" sz="2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Neighbour</a:t>
            </a:r>
            <a:r>
              <a:rPr lang="en-GB" sz="2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Algorithm.</a:t>
            </a:r>
            <a:endParaRPr sz="2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Nearest Neighbour Algorithm </a:t>
            </a:r>
            <a:endParaRPr/>
          </a:p>
        </p:txBody>
      </p:sp>
      <p:pic>
        <p:nvPicPr>
          <p:cNvPr id="522" name="Google Shape;5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863" y="1979650"/>
            <a:ext cx="6469125" cy="42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 txBox="1"/>
          <p:nvPr>
            <p:ph type="title"/>
          </p:nvPr>
        </p:nvSpPr>
        <p:spPr>
          <a:xfrm>
            <a:off x="1522426" y="427375"/>
            <a:ext cx="101946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Nearest Neighbour Algorithm 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Google Shape;529;p28"/>
          <p:cNvPicPr preferRelativeResize="0"/>
          <p:nvPr/>
        </p:nvPicPr>
        <p:blipFill rotWithShape="1">
          <a:blip r:embed="rId3">
            <a:alphaModFix/>
          </a:blip>
          <a:srcRect b="8632" l="7022" r="18194" t="9540"/>
          <a:stretch/>
        </p:blipFill>
        <p:spPr>
          <a:xfrm>
            <a:off x="2971762" y="2115375"/>
            <a:ext cx="6245300" cy="41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Greedy Algorithm</a:t>
            </a:r>
            <a:endParaRPr sz="3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2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Advantages 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Easy to Implement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Knowing the Time </a:t>
            </a: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Complexity</a:t>
            </a: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is quite easier than backtracking Approaches 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Disadvantage: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does not give the optimal solution.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Proving that a greedy algorithm is correct is 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ifficult.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lang="en-GB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aseline="30000" lang="en-GB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) | Space Complexity: O(N)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GB">
                <a:solidFill>
                  <a:srgbClr val="292929"/>
                </a:solidFill>
              </a:rPr>
              <a:t>II. Dynamic programming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542" name="Google Shape;542;p30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>
            <p:ph type="title"/>
          </p:nvPr>
        </p:nvSpPr>
        <p:spPr>
          <a:xfrm>
            <a:off x="1522425" y="274650"/>
            <a:ext cx="9402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djacency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matrix 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8" name="Google Shape;548;p31"/>
          <p:cNvPicPr preferRelativeResize="0"/>
          <p:nvPr/>
        </p:nvPicPr>
        <p:blipFill rotWithShape="1">
          <a:blip r:embed="rId3">
            <a:alphaModFix/>
          </a:blip>
          <a:srcRect b="0" l="1590" r="-1590" t="0"/>
          <a:stretch/>
        </p:blipFill>
        <p:spPr>
          <a:xfrm>
            <a:off x="1624187" y="2406950"/>
            <a:ext cx="8650251" cy="3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</a:rPr>
              <a:t>Naive Solution</a:t>
            </a:r>
            <a:endParaRPr>
              <a:solidFill>
                <a:srgbClr val="292929"/>
              </a:solidFill>
            </a:endParaRPr>
          </a:p>
        </p:txBody>
      </p:sp>
      <p:cxnSp>
        <p:nvCxnSpPr>
          <p:cNvPr id="555" name="Google Shape;555;p32"/>
          <p:cNvCxnSpPr>
            <a:stCxn id="556" idx="2"/>
            <a:endCxn id="557" idx="0"/>
          </p:cNvCxnSpPr>
          <p:nvPr/>
        </p:nvCxnSpPr>
        <p:spPr>
          <a:xfrm flipH="1" rot="-5400000">
            <a:off x="5860932" y="3218175"/>
            <a:ext cx="655800" cy="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8" name="Google Shape;558;p32"/>
          <p:cNvCxnSpPr>
            <a:stCxn id="559" idx="0"/>
            <a:endCxn id="556" idx="2"/>
          </p:cNvCxnSpPr>
          <p:nvPr/>
        </p:nvCxnSpPr>
        <p:spPr>
          <a:xfrm rot="-5400000">
            <a:off x="3893964" y="1251892"/>
            <a:ext cx="655800" cy="3933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0" name="Google Shape;560;p32"/>
          <p:cNvCxnSpPr>
            <a:stCxn id="559" idx="2"/>
            <a:endCxn id="561" idx="0"/>
          </p:cNvCxnSpPr>
          <p:nvPr/>
        </p:nvCxnSpPr>
        <p:spPr>
          <a:xfrm flipH="1" rot="-5400000">
            <a:off x="2214264" y="4092292"/>
            <a:ext cx="863700" cy="7818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2" name="Google Shape;562;p32"/>
          <p:cNvCxnSpPr>
            <a:stCxn id="563" idx="0"/>
            <a:endCxn id="559" idx="2"/>
          </p:cNvCxnSpPr>
          <p:nvPr/>
        </p:nvCxnSpPr>
        <p:spPr>
          <a:xfrm rot="-5400000">
            <a:off x="1499350" y="4158910"/>
            <a:ext cx="863700" cy="648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4" name="Google Shape;564;p32"/>
          <p:cNvCxnSpPr>
            <a:stCxn id="557" idx="2"/>
            <a:endCxn id="565" idx="0"/>
          </p:cNvCxnSpPr>
          <p:nvPr/>
        </p:nvCxnSpPr>
        <p:spPr>
          <a:xfrm flipH="1" rot="-5400000">
            <a:off x="6231716" y="3979930"/>
            <a:ext cx="923700" cy="1010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6" name="Google Shape;566;p32"/>
          <p:cNvCxnSpPr>
            <a:stCxn id="567" idx="0"/>
            <a:endCxn id="557" idx="2"/>
          </p:cNvCxnSpPr>
          <p:nvPr/>
        </p:nvCxnSpPr>
        <p:spPr>
          <a:xfrm rot="-5400000">
            <a:off x="5238226" y="3996528"/>
            <a:ext cx="923700" cy="9771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8" name="Google Shape;568;p32"/>
          <p:cNvCxnSpPr>
            <a:stCxn id="569" idx="0"/>
            <a:endCxn id="563" idx="2"/>
          </p:cNvCxnSpPr>
          <p:nvPr/>
        </p:nvCxnSpPr>
        <p:spPr>
          <a:xfrm rot="-5400000">
            <a:off x="1400636" y="5626332"/>
            <a:ext cx="413400" cy="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0" name="Google Shape;570;p32"/>
          <p:cNvCxnSpPr>
            <a:stCxn id="571" idx="0"/>
            <a:endCxn id="561" idx="2"/>
          </p:cNvCxnSpPr>
          <p:nvPr/>
        </p:nvCxnSpPr>
        <p:spPr>
          <a:xfrm rot="-5400000">
            <a:off x="2830647" y="5626320"/>
            <a:ext cx="4134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2" name="Google Shape;572;p32"/>
          <p:cNvCxnSpPr>
            <a:stCxn id="573" idx="0"/>
            <a:endCxn id="567" idx="2"/>
          </p:cNvCxnSpPr>
          <p:nvPr/>
        </p:nvCxnSpPr>
        <p:spPr>
          <a:xfrm rot="-5400000">
            <a:off x="4996622" y="5638949"/>
            <a:ext cx="4311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4" name="Google Shape;574;p32"/>
          <p:cNvCxnSpPr>
            <a:stCxn id="575" idx="0"/>
            <a:endCxn id="565" idx="2"/>
          </p:cNvCxnSpPr>
          <p:nvPr/>
        </p:nvCxnSpPr>
        <p:spPr>
          <a:xfrm rot="-5400000">
            <a:off x="6994016" y="5628217"/>
            <a:ext cx="409800" cy="6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6" name="Google Shape;556;p32"/>
          <p:cNvSpPr txBox="1"/>
          <p:nvPr/>
        </p:nvSpPr>
        <p:spPr>
          <a:xfrm>
            <a:off x="6017682" y="2413875"/>
            <a:ext cx="3417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2"/>
          <p:cNvSpPr txBox="1"/>
          <p:nvPr/>
        </p:nvSpPr>
        <p:spPr>
          <a:xfrm>
            <a:off x="1607064" y="3546442"/>
            <a:ext cx="1296300" cy="504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5571566" y="3546430"/>
            <a:ext cx="12339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6524066" y="4946940"/>
            <a:ext cx="13491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4594576" y="4946928"/>
            <a:ext cx="12339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2420089" y="4914910"/>
            <a:ext cx="1233900" cy="504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990100" y="4914910"/>
            <a:ext cx="1233900" cy="504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6470366" y="5833417"/>
            <a:ext cx="14565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4483622" y="5854799"/>
            <a:ext cx="14565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2470047" y="5833320"/>
            <a:ext cx="11340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1040036" y="5833332"/>
            <a:ext cx="11340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A72A1E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9052484" y="3532386"/>
            <a:ext cx="1456500" cy="504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32"/>
          <p:cNvCxnSpPr>
            <a:stCxn id="556" idx="2"/>
            <a:endCxn id="576" idx="0"/>
          </p:cNvCxnSpPr>
          <p:nvPr/>
        </p:nvCxnSpPr>
        <p:spPr>
          <a:xfrm flipH="1" rot="-5400000">
            <a:off x="7663782" y="1415325"/>
            <a:ext cx="641700" cy="35922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8" name="Google Shape;578;p32"/>
          <p:cNvCxnSpPr>
            <a:stCxn id="576" idx="2"/>
            <a:endCxn id="579" idx="0"/>
          </p:cNvCxnSpPr>
          <p:nvPr/>
        </p:nvCxnSpPr>
        <p:spPr>
          <a:xfrm flipH="1" rot="-5400000">
            <a:off x="9769784" y="4048236"/>
            <a:ext cx="909600" cy="8877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0" name="Google Shape;580;p32"/>
          <p:cNvCxnSpPr>
            <a:stCxn id="581" idx="0"/>
            <a:endCxn id="576" idx="2"/>
          </p:cNvCxnSpPr>
          <p:nvPr/>
        </p:nvCxnSpPr>
        <p:spPr>
          <a:xfrm rot="-5400000">
            <a:off x="8893659" y="4049061"/>
            <a:ext cx="898800" cy="875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2" name="Google Shape;582;p32"/>
          <p:cNvCxnSpPr>
            <a:stCxn id="583" idx="0"/>
            <a:endCxn id="581" idx="2"/>
          </p:cNvCxnSpPr>
          <p:nvPr/>
        </p:nvCxnSpPr>
        <p:spPr>
          <a:xfrm rot="-5400000">
            <a:off x="8692069" y="5620044"/>
            <a:ext cx="420600" cy="6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9" name="Google Shape;579;p32"/>
          <p:cNvSpPr txBox="1"/>
          <p:nvPr/>
        </p:nvSpPr>
        <p:spPr>
          <a:xfrm>
            <a:off x="9993924" y="4946940"/>
            <a:ext cx="13491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8288559" y="4936011"/>
            <a:ext cx="1233900" cy="476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9940075" y="5833344"/>
            <a:ext cx="14565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8171119" y="5833344"/>
            <a:ext cx="1456500" cy="372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Formula 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2742300" y="4058225"/>
            <a:ext cx="744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 i                            starting point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 s                           set of neighbours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 C                          path cost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3580125" y="4352000"/>
            <a:ext cx="13116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3580125" y="4647725"/>
            <a:ext cx="13116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3580125" y="4943450"/>
            <a:ext cx="13116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3"/>
          <p:cNvSpPr txBox="1"/>
          <p:nvPr>
            <p:ph type="title"/>
          </p:nvPr>
        </p:nvSpPr>
        <p:spPr>
          <a:xfrm>
            <a:off x="1619300" y="2061152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= min</a:t>
            </a:r>
            <a:r>
              <a:rPr baseline="-25000"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k∈s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{C</a:t>
            </a:r>
            <a:r>
              <a:rPr baseline="-25000"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ik</a:t>
            </a:r>
            <a:r>
              <a:rPr baseline="30000"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(k, s-{k})}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/>
        </p:nvSpPr>
        <p:spPr>
          <a:xfrm>
            <a:off x="-5200" y="561000"/>
            <a:ext cx="12044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g(1, {2,3,4}) = min</a:t>
            </a:r>
            <a:r>
              <a:rPr b="1" baseline="-25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k∈s</a:t>
            </a: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{C</a:t>
            </a:r>
            <a:r>
              <a:rPr b="1" baseline="-25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1k</a:t>
            </a:r>
            <a:r>
              <a:rPr b="1" baseline="30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g(k, {2,3,4}-{k})}</a:t>
            </a:r>
            <a:endParaRPr b="1" baseline="-25000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00" name="Google Shape;600;p34"/>
          <p:cNvCxnSpPr/>
          <p:nvPr/>
        </p:nvCxnSpPr>
        <p:spPr>
          <a:xfrm flipH="1" rot="-5400000">
            <a:off x="5323250" y="2587600"/>
            <a:ext cx="1386900" cy="6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1" name="Google Shape;601;p34"/>
          <p:cNvCxnSpPr>
            <a:stCxn id="602" idx="0"/>
            <a:endCxn id="603" idx="2"/>
          </p:cNvCxnSpPr>
          <p:nvPr/>
        </p:nvCxnSpPr>
        <p:spPr>
          <a:xfrm rot="-5400000">
            <a:off x="3182263" y="414696"/>
            <a:ext cx="1386900" cy="44097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4" name="Google Shape;604;p34"/>
          <p:cNvCxnSpPr>
            <a:stCxn id="602" idx="2"/>
            <a:endCxn id="605" idx="0"/>
          </p:cNvCxnSpPr>
          <p:nvPr/>
        </p:nvCxnSpPr>
        <p:spPr>
          <a:xfrm flipH="1" rot="-5400000">
            <a:off x="1677913" y="3802746"/>
            <a:ext cx="849900" cy="864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6" name="Google Shape;606;p34"/>
          <p:cNvCxnSpPr>
            <a:stCxn id="607" idx="0"/>
            <a:endCxn id="602" idx="2"/>
          </p:cNvCxnSpPr>
          <p:nvPr/>
        </p:nvCxnSpPr>
        <p:spPr>
          <a:xfrm rot="-5400000">
            <a:off x="887913" y="3876775"/>
            <a:ext cx="849900" cy="716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8" name="Google Shape;608;p34"/>
          <p:cNvCxnSpPr>
            <a:stCxn id="609" idx="2"/>
            <a:endCxn id="610" idx="0"/>
          </p:cNvCxnSpPr>
          <p:nvPr/>
        </p:nvCxnSpPr>
        <p:spPr>
          <a:xfrm flipH="1" rot="-5400000">
            <a:off x="6152150" y="3710325"/>
            <a:ext cx="909300" cy="1052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1" name="Google Shape;611;p34"/>
          <p:cNvCxnSpPr>
            <a:stCxn id="612" idx="0"/>
            <a:endCxn id="609" idx="2"/>
          </p:cNvCxnSpPr>
          <p:nvPr/>
        </p:nvCxnSpPr>
        <p:spPr>
          <a:xfrm rot="-5400000">
            <a:off x="5054349" y="3665135"/>
            <a:ext cx="909300" cy="1143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3" name="Google Shape;613;p34"/>
          <p:cNvCxnSpPr>
            <a:stCxn id="614" idx="0"/>
            <a:endCxn id="607" idx="2"/>
          </p:cNvCxnSpPr>
          <p:nvPr/>
        </p:nvCxnSpPr>
        <p:spPr>
          <a:xfrm rot="-5400000">
            <a:off x="740925" y="5370375"/>
            <a:ext cx="4284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5" name="Google Shape;615;p34"/>
          <p:cNvCxnSpPr>
            <a:stCxn id="616" idx="0"/>
            <a:endCxn id="605" idx="2"/>
          </p:cNvCxnSpPr>
          <p:nvPr/>
        </p:nvCxnSpPr>
        <p:spPr>
          <a:xfrm rot="-5400000">
            <a:off x="2312250" y="5379125"/>
            <a:ext cx="4458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7" name="Google Shape;617;p34"/>
          <p:cNvCxnSpPr>
            <a:stCxn id="618" idx="0"/>
            <a:endCxn id="612" idx="2"/>
          </p:cNvCxnSpPr>
          <p:nvPr/>
        </p:nvCxnSpPr>
        <p:spPr>
          <a:xfrm rot="-5400000">
            <a:off x="4725803" y="5372218"/>
            <a:ext cx="4245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9" name="Google Shape;619;p34"/>
          <p:cNvCxnSpPr>
            <a:stCxn id="620" idx="0"/>
            <a:endCxn id="610" idx="2"/>
          </p:cNvCxnSpPr>
          <p:nvPr/>
        </p:nvCxnSpPr>
        <p:spPr>
          <a:xfrm rot="-5400000">
            <a:off x="6912286" y="5380930"/>
            <a:ext cx="442200" cy="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3" name="Google Shape;603;p34"/>
          <p:cNvSpPr txBox="1"/>
          <p:nvPr/>
        </p:nvSpPr>
        <p:spPr>
          <a:xfrm>
            <a:off x="5891896" y="1457175"/>
            <a:ext cx="3774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954763" y="3312996"/>
            <a:ext cx="1432200" cy="49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12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{3,4}}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>
            <a:off x="5335250" y="3312975"/>
            <a:ext cx="14907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{2,4}}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>
            <a:off x="6387697" y="4691297"/>
            <a:ext cx="14907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{2}}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4255749" y="4691285"/>
            <a:ext cx="13635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32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{4}}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4"/>
          <p:cNvSpPr txBox="1"/>
          <p:nvPr/>
        </p:nvSpPr>
        <p:spPr>
          <a:xfrm>
            <a:off x="1853097" y="4659774"/>
            <a:ext cx="1363500" cy="49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{3}}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>
            <a:off x="273063" y="4659775"/>
            <a:ext cx="1363500" cy="49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{4}}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6328486" y="5602330"/>
            <a:ext cx="160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42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4"/>
          <p:cNvSpPr txBox="1"/>
          <p:nvPr/>
        </p:nvSpPr>
        <p:spPr>
          <a:xfrm>
            <a:off x="4133153" y="5584768"/>
            <a:ext cx="160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24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1853100" y="5602325"/>
            <a:ext cx="1363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>
            <a:off x="273075" y="5584875"/>
            <a:ext cx="1363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9181417" y="3299162"/>
            <a:ext cx="1609200" cy="49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{2,3}}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p34"/>
          <p:cNvCxnSpPr>
            <a:stCxn id="603" idx="2"/>
            <a:endCxn id="621" idx="0"/>
          </p:cNvCxnSpPr>
          <p:nvPr/>
        </p:nvCxnSpPr>
        <p:spPr>
          <a:xfrm flipH="1" rot="-5400000">
            <a:off x="7346746" y="659925"/>
            <a:ext cx="1373100" cy="390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3" name="Google Shape;623;p34"/>
          <p:cNvCxnSpPr>
            <a:stCxn id="621" idx="2"/>
            <a:endCxn id="624" idx="0"/>
          </p:cNvCxnSpPr>
          <p:nvPr/>
        </p:nvCxnSpPr>
        <p:spPr>
          <a:xfrm flipH="1" rot="-5400000">
            <a:off x="10028917" y="3753062"/>
            <a:ext cx="895200" cy="981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5" name="Google Shape;625;p34"/>
          <p:cNvCxnSpPr>
            <a:stCxn id="626" idx="0"/>
            <a:endCxn id="621" idx="2"/>
          </p:cNvCxnSpPr>
          <p:nvPr/>
        </p:nvCxnSpPr>
        <p:spPr>
          <a:xfrm rot="-5400000">
            <a:off x="9060185" y="3754741"/>
            <a:ext cx="884700" cy="966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7" name="Google Shape;627;p34"/>
          <p:cNvCxnSpPr>
            <a:stCxn id="628" idx="0"/>
            <a:endCxn id="626" idx="2"/>
          </p:cNvCxnSpPr>
          <p:nvPr/>
        </p:nvCxnSpPr>
        <p:spPr>
          <a:xfrm rot="-5400000">
            <a:off x="8808472" y="5353053"/>
            <a:ext cx="414300" cy="69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9" name="Google Shape;629;p34"/>
          <p:cNvCxnSpPr>
            <a:stCxn id="630" idx="0"/>
            <a:endCxn id="624" idx="2"/>
          </p:cNvCxnSpPr>
          <p:nvPr/>
        </p:nvCxnSpPr>
        <p:spPr>
          <a:xfrm rot="-5400000">
            <a:off x="10765291" y="5361603"/>
            <a:ext cx="403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4" name="Google Shape;624;p34"/>
          <p:cNvSpPr txBox="1"/>
          <p:nvPr/>
        </p:nvSpPr>
        <p:spPr>
          <a:xfrm>
            <a:off x="10221640" y="4691297"/>
            <a:ext cx="14907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{2}}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8337335" y="4680541"/>
            <a:ext cx="1363500" cy="468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42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{3}}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10162141" y="5563653"/>
            <a:ext cx="160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4"/>
          <p:cNvSpPr txBox="1"/>
          <p:nvPr/>
        </p:nvSpPr>
        <p:spPr>
          <a:xfrm>
            <a:off x="8207572" y="5563653"/>
            <a:ext cx="160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/>
          <p:cNvSpPr txBox="1"/>
          <p:nvPr>
            <p:ph type="title"/>
          </p:nvPr>
        </p:nvSpPr>
        <p:spPr>
          <a:xfrm>
            <a:off x="1603100" y="825739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b="0" lang="en-GB" sz="3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Bellman Held–Karp algorithm </a:t>
            </a:r>
            <a:endParaRPr sz="3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6" name="Google Shape;636;p35"/>
          <p:cNvPicPr preferRelativeResize="0"/>
          <p:nvPr/>
        </p:nvPicPr>
        <p:blipFill rotWithShape="1">
          <a:blip r:embed="rId3">
            <a:alphaModFix/>
          </a:blip>
          <a:srcRect b="4965" l="1791" r="818" t="8221"/>
          <a:stretch/>
        </p:blipFill>
        <p:spPr>
          <a:xfrm>
            <a:off x="455300" y="5122025"/>
            <a:ext cx="11439600" cy="1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5"/>
          <p:cNvSpPr/>
          <p:nvPr/>
        </p:nvSpPr>
        <p:spPr>
          <a:xfrm>
            <a:off x="11343325" y="5972750"/>
            <a:ext cx="705250" cy="5688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aven Pro"/>
                <a:ea typeface="Maven Pro"/>
                <a:cs typeface="Maven Pro"/>
                <a:sym typeface="Maven Pro"/>
              </a:rPr>
              <a:t>75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8" name="Google Shape;638;p35"/>
          <p:cNvSpPr/>
          <p:nvPr/>
        </p:nvSpPr>
        <p:spPr>
          <a:xfrm>
            <a:off x="10465325" y="5122025"/>
            <a:ext cx="705300" cy="3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Maven Pro"/>
                <a:ea typeface="Maven Pro"/>
                <a:cs typeface="Maven Pro"/>
                <a:sym typeface="Maven Pro"/>
              </a:rPr>
              <a:t>70)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11343300" y="5122025"/>
            <a:ext cx="705300" cy="3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Maven Pro"/>
                <a:ea typeface="Maven Pro"/>
                <a:cs typeface="Maven Pro"/>
                <a:sym typeface="Maven Pro"/>
              </a:rPr>
              <a:t>70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0" name="Google Shape;640;p35"/>
          <p:cNvPicPr preferRelativeResize="0"/>
          <p:nvPr/>
        </p:nvPicPr>
        <p:blipFill rotWithShape="1">
          <a:blip r:embed="rId4">
            <a:alphaModFix/>
          </a:blip>
          <a:srcRect b="20640" l="2425" r="1318" t="11554"/>
          <a:stretch/>
        </p:blipFill>
        <p:spPr>
          <a:xfrm>
            <a:off x="455288" y="3330950"/>
            <a:ext cx="11439600" cy="1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5"/>
          <p:cNvPicPr preferRelativeResize="0"/>
          <p:nvPr/>
        </p:nvPicPr>
        <p:blipFill rotWithShape="1">
          <a:blip r:embed="rId5">
            <a:alphaModFix/>
          </a:blip>
          <a:srcRect b="16715" l="3446" r="5146" t="51261"/>
          <a:stretch/>
        </p:blipFill>
        <p:spPr>
          <a:xfrm>
            <a:off x="1109862" y="2219600"/>
            <a:ext cx="10130473" cy="7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</a:rPr>
              <a:t>Agenda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454" name="Google Shape;454;p18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TSP applications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Theoretical approach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Solving techniques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Implementation approach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Greedy algorithm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Dynamic programming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Comparison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>
                <a:solidFill>
                  <a:srgbClr val="000000"/>
                </a:solidFill>
              </a:rPr>
              <a:t>References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/>
          <p:nvPr/>
        </p:nvSpPr>
        <p:spPr>
          <a:xfrm>
            <a:off x="0" y="0"/>
            <a:ext cx="12044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g(1, {2,3,4}) = min</a:t>
            </a:r>
            <a:r>
              <a:rPr b="1" baseline="-25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k∈s</a:t>
            </a: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{C</a:t>
            </a:r>
            <a:r>
              <a:rPr b="1" baseline="-25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1k</a:t>
            </a:r>
            <a:r>
              <a:rPr b="1" baseline="30000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g(k, {2,3,4}-{k})}</a:t>
            </a:r>
            <a:endParaRPr b="1" baseline="-25000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47" name="Google Shape;647;p36"/>
          <p:cNvCxnSpPr>
            <a:stCxn id="648" idx="2"/>
            <a:endCxn id="649" idx="0"/>
          </p:cNvCxnSpPr>
          <p:nvPr/>
        </p:nvCxnSpPr>
        <p:spPr>
          <a:xfrm flipH="1" rot="-5400000">
            <a:off x="5372627" y="1980175"/>
            <a:ext cx="14442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0" name="Google Shape;650;p36"/>
          <p:cNvCxnSpPr>
            <a:stCxn id="651" idx="0"/>
            <a:endCxn id="648" idx="2"/>
          </p:cNvCxnSpPr>
          <p:nvPr/>
        </p:nvCxnSpPr>
        <p:spPr>
          <a:xfrm rot="-5400000">
            <a:off x="3109875" y="-282075"/>
            <a:ext cx="1444200" cy="45249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2" name="Google Shape;652;p36"/>
          <p:cNvCxnSpPr>
            <a:stCxn id="651" idx="2"/>
            <a:endCxn id="653" idx="0"/>
          </p:cNvCxnSpPr>
          <p:nvPr/>
        </p:nvCxnSpPr>
        <p:spPr>
          <a:xfrm flipH="1" rot="-5400000">
            <a:off x="1576575" y="3212625"/>
            <a:ext cx="885300" cy="899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4" name="Google Shape;654;p36"/>
          <p:cNvCxnSpPr>
            <a:stCxn id="655" idx="0"/>
            <a:endCxn id="651" idx="2"/>
          </p:cNvCxnSpPr>
          <p:nvPr/>
        </p:nvCxnSpPr>
        <p:spPr>
          <a:xfrm rot="-5400000">
            <a:off x="754125" y="3289350"/>
            <a:ext cx="885300" cy="745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6" name="Google Shape;656;p36"/>
          <p:cNvCxnSpPr>
            <a:stCxn id="649" idx="2"/>
            <a:endCxn id="657" idx="0"/>
          </p:cNvCxnSpPr>
          <p:nvPr/>
        </p:nvCxnSpPr>
        <p:spPr>
          <a:xfrm flipH="1" rot="-5400000">
            <a:off x="6202425" y="3083163"/>
            <a:ext cx="946800" cy="1162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8" name="Google Shape;658;p36"/>
          <p:cNvCxnSpPr>
            <a:stCxn id="659" idx="0"/>
            <a:endCxn id="649" idx="2"/>
          </p:cNvCxnSpPr>
          <p:nvPr/>
        </p:nvCxnSpPr>
        <p:spPr>
          <a:xfrm rot="-5400000">
            <a:off x="5059375" y="3102263"/>
            <a:ext cx="946800" cy="11241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0" name="Google Shape;660;p36"/>
          <p:cNvCxnSpPr>
            <a:stCxn id="661" idx="0"/>
            <a:endCxn id="655" idx="2"/>
          </p:cNvCxnSpPr>
          <p:nvPr/>
        </p:nvCxnSpPr>
        <p:spPr>
          <a:xfrm rot="-5400000">
            <a:off x="612225" y="4833863"/>
            <a:ext cx="4239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2" name="Google Shape;662;p36"/>
          <p:cNvCxnSpPr>
            <a:stCxn id="663" idx="0"/>
            <a:endCxn id="653" idx="2"/>
          </p:cNvCxnSpPr>
          <p:nvPr/>
        </p:nvCxnSpPr>
        <p:spPr>
          <a:xfrm flipH="1" rot="5400000">
            <a:off x="2230075" y="4861050"/>
            <a:ext cx="4851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4" name="Google Shape;664;p36"/>
          <p:cNvCxnSpPr>
            <a:stCxn id="665" idx="0"/>
            <a:endCxn id="659" idx="2"/>
          </p:cNvCxnSpPr>
          <p:nvPr/>
        </p:nvCxnSpPr>
        <p:spPr>
          <a:xfrm rot="-5400000">
            <a:off x="4750376" y="4846863"/>
            <a:ext cx="4419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6" name="Google Shape;666;p36"/>
          <p:cNvCxnSpPr>
            <a:stCxn id="667" idx="0"/>
            <a:endCxn id="657" idx="2"/>
          </p:cNvCxnSpPr>
          <p:nvPr/>
        </p:nvCxnSpPr>
        <p:spPr>
          <a:xfrm rot="-5400000">
            <a:off x="7027048" y="4856000"/>
            <a:ext cx="460200" cy="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8" name="Google Shape;648;p36"/>
          <p:cNvSpPr txBox="1"/>
          <p:nvPr/>
        </p:nvSpPr>
        <p:spPr>
          <a:xfrm>
            <a:off x="5897927" y="769975"/>
            <a:ext cx="3930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823875" y="2702475"/>
            <a:ext cx="1491300" cy="517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min(85,70) + 10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6"/>
          <p:cNvSpPr txBox="1"/>
          <p:nvPr/>
        </p:nvSpPr>
        <p:spPr>
          <a:xfrm>
            <a:off x="5384925" y="2702463"/>
            <a:ext cx="14196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min(80,65) +15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6480750" y="4137725"/>
            <a:ext cx="15522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30+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4260925" y="4137713"/>
            <a:ext cx="14196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+ 55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6"/>
          <p:cNvSpPr txBox="1"/>
          <p:nvPr/>
        </p:nvSpPr>
        <p:spPr>
          <a:xfrm>
            <a:off x="1759237" y="4104900"/>
            <a:ext cx="1419600" cy="517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25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+ 45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36"/>
          <p:cNvSpPr txBox="1"/>
          <p:nvPr/>
        </p:nvSpPr>
        <p:spPr>
          <a:xfrm>
            <a:off x="114075" y="4104900"/>
            <a:ext cx="1419600" cy="517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+ 50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6"/>
          <p:cNvSpPr txBox="1"/>
          <p:nvPr/>
        </p:nvSpPr>
        <p:spPr>
          <a:xfrm>
            <a:off x="6419098" y="5086400"/>
            <a:ext cx="16755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42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6"/>
          <p:cNvSpPr txBox="1"/>
          <p:nvPr/>
        </p:nvSpPr>
        <p:spPr>
          <a:xfrm>
            <a:off x="4133276" y="5068113"/>
            <a:ext cx="16755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6"/>
          <p:cNvSpPr txBox="1"/>
          <p:nvPr/>
        </p:nvSpPr>
        <p:spPr>
          <a:xfrm>
            <a:off x="1823875" y="5107200"/>
            <a:ext cx="13047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171525" y="5046113"/>
            <a:ext cx="13047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g(4,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9389625" y="2688070"/>
            <a:ext cx="1675500" cy="517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min(75,75) + 20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36"/>
          <p:cNvCxnSpPr>
            <a:stCxn id="648" idx="2"/>
            <a:endCxn id="668" idx="0"/>
          </p:cNvCxnSpPr>
          <p:nvPr/>
        </p:nvCxnSpPr>
        <p:spPr>
          <a:xfrm flipH="1" rot="-5400000">
            <a:off x="7445927" y="-93125"/>
            <a:ext cx="1429800" cy="4132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0" name="Google Shape;670;p36"/>
          <p:cNvCxnSpPr>
            <a:stCxn id="668" idx="2"/>
            <a:endCxn id="671" idx="0"/>
          </p:cNvCxnSpPr>
          <p:nvPr/>
        </p:nvCxnSpPr>
        <p:spPr>
          <a:xfrm flipH="1" rot="-5400000">
            <a:off x="10271925" y="3160720"/>
            <a:ext cx="932400" cy="1021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2" name="Google Shape;672;p36"/>
          <p:cNvCxnSpPr>
            <a:stCxn id="673" idx="0"/>
            <a:endCxn id="668" idx="2"/>
          </p:cNvCxnSpPr>
          <p:nvPr/>
        </p:nvCxnSpPr>
        <p:spPr>
          <a:xfrm rot="-5400000">
            <a:off x="9263300" y="3162475"/>
            <a:ext cx="921300" cy="10068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4" name="Google Shape;674;p36"/>
          <p:cNvCxnSpPr>
            <a:stCxn id="675" idx="0"/>
            <a:endCxn id="673" idx="2"/>
          </p:cNvCxnSpPr>
          <p:nvPr/>
        </p:nvCxnSpPr>
        <p:spPr>
          <a:xfrm rot="-5400000">
            <a:off x="9001438" y="4826975"/>
            <a:ext cx="431100" cy="72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6" name="Google Shape;676;p36"/>
          <p:cNvCxnSpPr>
            <a:stCxn id="677" idx="0"/>
            <a:endCxn id="671" idx="2"/>
          </p:cNvCxnSpPr>
          <p:nvPr/>
        </p:nvCxnSpPr>
        <p:spPr>
          <a:xfrm rot="-5400000">
            <a:off x="11038823" y="4835825"/>
            <a:ext cx="420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1" name="Google Shape;671;p36"/>
          <p:cNvSpPr txBox="1"/>
          <p:nvPr/>
        </p:nvSpPr>
        <p:spPr>
          <a:xfrm>
            <a:off x="10472725" y="4137725"/>
            <a:ext cx="15522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+ 40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6"/>
          <p:cNvSpPr txBox="1"/>
          <p:nvPr/>
        </p:nvSpPr>
        <p:spPr>
          <a:xfrm>
            <a:off x="8510750" y="4126525"/>
            <a:ext cx="14196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25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+ 50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10410773" y="5046125"/>
            <a:ext cx="16755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34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g(2,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8375638" y="5046125"/>
            <a:ext cx="16755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{C</a:t>
            </a:r>
            <a:r>
              <a:rPr b="1" baseline="-25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23</a:t>
            </a:r>
            <a:r>
              <a:rPr b="1" baseline="30000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+ g(3, {Φ}}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8" name="Google Shape;678;p36"/>
          <p:cNvCxnSpPr>
            <a:stCxn id="679" idx="0"/>
            <a:endCxn id="661" idx="2"/>
          </p:cNvCxnSpPr>
          <p:nvPr/>
        </p:nvCxnSpPr>
        <p:spPr>
          <a:xfrm rot="-5400000">
            <a:off x="489675" y="5761525"/>
            <a:ext cx="6690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0" name="Google Shape;680;p36"/>
          <p:cNvCxnSpPr>
            <a:stCxn id="681" idx="0"/>
            <a:endCxn id="663" idx="2"/>
          </p:cNvCxnSpPr>
          <p:nvPr/>
        </p:nvCxnSpPr>
        <p:spPr>
          <a:xfrm rot="-5400000">
            <a:off x="2168725" y="5788675"/>
            <a:ext cx="607800" cy="72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2" name="Google Shape;682;p36"/>
          <p:cNvCxnSpPr>
            <a:stCxn id="683" idx="0"/>
            <a:endCxn id="665" idx="2"/>
          </p:cNvCxnSpPr>
          <p:nvPr/>
        </p:nvCxnSpPr>
        <p:spPr>
          <a:xfrm rot="-5400000">
            <a:off x="4663876" y="5754168"/>
            <a:ext cx="612000" cy="2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4" name="Google Shape;684;p36"/>
          <p:cNvCxnSpPr>
            <a:stCxn id="685" idx="0"/>
            <a:endCxn id="667" idx="2"/>
          </p:cNvCxnSpPr>
          <p:nvPr/>
        </p:nvCxnSpPr>
        <p:spPr>
          <a:xfrm rot="-5400000">
            <a:off x="6953100" y="5771325"/>
            <a:ext cx="608100" cy="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5" name="Google Shape;685;p36"/>
          <p:cNvSpPr txBox="1"/>
          <p:nvPr/>
        </p:nvSpPr>
        <p:spPr>
          <a:xfrm>
            <a:off x="6806850" y="6075675"/>
            <a:ext cx="9000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25+10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6"/>
          <p:cNvSpPr txBox="1"/>
          <p:nvPr/>
        </p:nvSpPr>
        <p:spPr>
          <a:xfrm>
            <a:off x="4518676" y="6061368"/>
            <a:ext cx="900000" cy="381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35+20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2019025" y="6096175"/>
            <a:ext cx="900000" cy="381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30+15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373875" y="6096325"/>
            <a:ext cx="9000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30+20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36"/>
          <p:cNvCxnSpPr>
            <a:stCxn id="687" idx="0"/>
            <a:endCxn id="675" idx="2"/>
          </p:cNvCxnSpPr>
          <p:nvPr/>
        </p:nvCxnSpPr>
        <p:spPr>
          <a:xfrm rot="-5400000">
            <a:off x="8900800" y="5740075"/>
            <a:ext cx="6258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8" name="Google Shape;688;p36"/>
          <p:cNvCxnSpPr>
            <a:stCxn id="689" idx="0"/>
            <a:endCxn id="677" idx="2"/>
          </p:cNvCxnSpPr>
          <p:nvPr/>
        </p:nvCxnSpPr>
        <p:spPr>
          <a:xfrm rot="-5400000">
            <a:off x="10914475" y="5761514"/>
            <a:ext cx="6687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9" name="Google Shape;689;p36"/>
          <p:cNvSpPr txBox="1"/>
          <p:nvPr/>
        </p:nvSpPr>
        <p:spPr>
          <a:xfrm>
            <a:off x="10798525" y="6096164"/>
            <a:ext cx="900000" cy="381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30+10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6"/>
          <p:cNvSpPr txBox="1"/>
          <p:nvPr/>
        </p:nvSpPr>
        <p:spPr>
          <a:xfrm>
            <a:off x="8763700" y="6053275"/>
            <a:ext cx="899400" cy="38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35+15</a:t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6"/>
          <p:cNvSpPr txBox="1"/>
          <p:nvPr/>
        </p:nvSpPr>
        <p:spPr>
          <a:xfrm>
            <a:off x="1354500" y="1455900"/>
            <a:ext cx="1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70+10=80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1" name="Google Shape;691;p36"/>
          <p:cNvSpPr txBox="1"/>
          <p:nvPr/>
        </p:nvSpPr>
        <p:spPr>
          <a:xfrm>
            <a:off x="6230650" y="1639650"/>
            <a:ext cx="13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65+15 = 80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36"/>
          <p:cNvSpPr txBox="1"/>
          <p:nvPr/>
        </p:nvSpPr>
        <p:spPr>
          <a:xfrm>
            <a:off x="9723825" y="1525575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75+20=95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</a:rPr>
              <a:t>Final path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699" name="Google Shape;699;p37"/>
          <p:cNvSpPr txBox="1"/>
          <p:nvPr>
            <p:ph idx="1" type="body"/>
          </p:nvPr>
        </p:nvSpPr>
        <p:spPr>
          <a:xfrm>
            <a:off x="1446225" y="2987225"/>
            <a:ext cx="9144000" cy="1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Optimal cost = min(80,80,95)=80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ptimal path : 1-2-4-3-1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0" name="Google Shape;700;p37"/>
          <p:cNvPicPr preferRelativeResize="0"/>
          <p:nvPr/>
        </p:nvPicPr>
        <p:blipFill rotWithShape="1">
          <a:blip r:embed="rId3">
            <a:alphaModFix/>
          </a:blip>
          <a:srcRect b="67882" l="3453" r="880" t="2379"/>
          <a:stretch/>
        </p:blipFill>
        <p:spPr>
          <a:xfrm>
            <a:off x="1374800" y="1938613"/>
            <a:ext cx="9286874" cy="9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8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Comparison </a:t>
            </a:r>
            <a:endParaRPr sz="3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706" name="Google Shape;706;p38"/>
          <p:cNvGraphicFramePr/>
          <p:nvPr/>
        </p:nvGraphicFramePr>
        <p:xfrm>
          <a:off x="952475" y="18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{856747AC-DBFA-4BC6-8F00-8FDBF8538582}</a:tableStyleId>
              </a:tblPr>
              <a:tblGrid>
                <a:gridCol w="2497650"/>
                <a:gridCol w="2790875"/>
                <a:gridCol w="2790875"/>
                <a:gridCol w="2204450"/>
              </a:tblGrid>
              <a:tr h="4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rgbClr val="292929"/>
                          </a:solidFill>
                        </a:rPr>
                        <a:t>Point of Comparison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rgbClr val="292929"/>
                          </a:solidFill>
                        </a:rPr>
                        <a:t>Naive 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rgbClr val="292929"/>
                          </a:solidFill>
                        </a:rPr>
                        <a:t>      Dynamic Programming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rgbClr val="292929"/>
                          </a:solidFill>
                        </a:rPr>
                        <a:t>     Greedy Algorithm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rgbClr val="292929"/>
                          </a:solidFill>
                        </a:rPr>
                        <a:t>Time </a:t>
                      </a:r>
                      <a:r>
                        <a:rPr b="1" lang="en-GB" sz="2000">
                          <a:solidFill>
                            <a:srgbClr val="292929"/>
                          </a:solidFill>
                        </a:rPr>
                        <a:t>Complexity</a:t>
                      </a:r>
                      <a:endParaRPr b="1" sz="20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O(N!)</a:t>
                      </a:r>
                      <a:endParaRPr sz="36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O(n</a:t>
                      </a:r>
                      <a:r>
                        <a:rPr baseline="30000" lang="en-GB" sz="3250">
                          <a:solidFill>
                            <a:srgbClr val="292929"/>
                          </a:solidFill>
                        </a:rPr>
                        <a:t>2</a:t>
                      </a: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*2</a:t>
                      </a:r>
                      <a:r>
                        <a:rPr baseline="30000" lang="en-GB" sz="3600">
                          <a:solidFill>
                            <a:srgbClr val="292929"/>
                          </a:solidFill>
                        </a:rPr>
                        <a:t>n</a:t>
                      </a: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)</a:t>
                      </a:r>
                      <a:endParaRPr sz="36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292929"/>
                          </a:solidFill>
                        </a:rPr>
                        <a:t>O(N</a:t>
                      </a:r>
                      <a:r>
                        <a:rPr baseline="30000" lang="en-GB" sz="2800">
                          <a:solidFill>
                            <a:srgbClr val="292929"/>
                          </a:solidFill>
                        </a:rPr>
                        <a:t>2</a:t>
                      </a:r>
                      <a:r>
                        <a:rPr lang="en-GB" sz="2800">
                          <a:solidFill>
                            <a:srgbClr val="292929"/>
                          </a:solidFill>
                        </a:rPr>
                        <a:t>)</a:t>
                      </a:r>
                      <a:endParaRPr sz="29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rgbClr val="292929"/>
                          </a:solidFill>
                        </a:rPr>
                        <a:t>Space Complexity</a:t>
                      </a:r>
                      <a:endParaRPr b="1" sz="20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O(N-1!)</a:t>
                      </a:r>
                      <a:endParaRPr sz="36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O(2</a:t>
                      </a:r>
                      <a:r>
                        <a:rPr baseline="30000" lang="en-GB" sz="3600">
                          <a:solidFill>
                            <a:srgbClr val="292929"/>
                          </a:solidFill>
                        </a:rPr>
                        <a:t>n</a:t>
                      </a:r>
                      <a:r>
                        <a:rPr lang="en-GB" sz="3600">
                          <a:solidFill>
                            <a:srgbClr val="292929"/>
                          </a:solidFill>
                        </a:rPr>
                        <a:t>)</a:t>
                      </a:r>
                      <a:endParaRPr sz="36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solidFill>
                            <a:srgbClr val="292929"/>
                          </a:solidFill>
                        </a:rPr>
                        <a:t>O(N)</a:t>
                      </a:r>
                      <a:endParaRPr sz="36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rgbClr val="292929"/>
                          </a:solidFill>
                        </a:rPr>
                        <a:t>Implementation</a:t>
                      </a:r>
                      <a:endParaRPr b="1" sz="20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Simple 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Difficult comparing to greedy 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Easier</a:t>
                      </a: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 than Dynamic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rgbClr val="292929"/>
                          </a:solidFill>
                        </a:rPr>
                        <a:t>Efficiency</a:t>
                      </a:r>
                      <a:endParaRPr b="1" sz="20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Good as N&lt;10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Optimal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292929"/>
                          </a:solidFill>
                        </a:rPr>
                        <a:t>Less optimal than dynamic  </a:t>
                      </a:r>
                      <a:endParaRPr sz="24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</a:rPr>
              <a:t>Resources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713" name="Google Shape;713;p39"/>
          <p:cNvSpPr txBox="1"/>
          <p:nvPr>
            <p:ph idx="1" type="body"/>
          </p:nvPr>
        </p:nvSpPr>
        <p:spPr>
          <a:xfrm>
            <a:off x="1522425" y="1905000"/>
            <a:ext cx="9144000" cy="45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Traveling Salesman Problem (TSP) Implementation</a:t>
            </a:r>
            <a:endParaRPr u="sng"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Traveling Salesman Problem – Dynamic Programming Approach</a:t>
            </a:r>
            <a:endParaRPr u="sng"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4.7 [New] Traveling Salesman Problem - Dynamic Programming using Formula</a:t>
            </a:r>
            <a:endParaRPr u="sng"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Travelling Salesman Problem | Set 2 (Approximate using MST)</a:t>
            </a:r>
            <a:endParaRPr u="sng"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Travelling Salesman Problem. Greedy Algorithm | by Dhayaalan Raju | IVYMobility TechBytes</a:t>
            </a:r>
            <a:endParaRPr u="sng"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Prim's Algorithm</a:t>
            </a:r>
            <a:endParaRPr u="sng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  <p:sp>
        <p:nvSpPr>
          <p:cNvPr id="720" name="Google Shape;720;p40"/>
          <p:cNvSpPr txBox="1"/>
          <p:nvPr>
            <p:ph idx="1" type="body"/>
          </p:nvPr>
        </p:nvSpPr>
        <p:spPr>
          <a:xfrm>
            <a:off x="1522413" y="5102525"/>
            <a:ext cx="9144000" cy="10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19"/>
          <p:cNvSpPr txBox="1"/>
          <p:nvPr>
            <p:ph idx="1" type="body"/>
          </p:nvPr>
        </p:nvSpPr>
        <p:spPr>
          <a:xfrm>
            <a:off x="1522425" y="1905000"/>
            <a:ext cx="91440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travelling salesman problem consists of a salesman and a set of cities, the salesman has to visit each one of the cities , starting from a certain one and returning to the same city 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challenge of the problem is  that the travelling salesman wants to minimize the total cost of the trip without visiting a city twice or ignoring one of them 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TSP Applications</a:t>
            </a:r>
            <a:endParaRPr sz="3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2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routing of courier trucks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manufacture of microchips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Planning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Theoretical Approach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Google Shape;472;p21"/>
          <p:cNvSpPr txBox="1"/>
          <p:nvPr>
            <p:ph idx="1" type="body"/>
          </p:nvPr>
        </p:nvSpPr>
        <p:spPr>
          <a:xfrm>
            <a:off x="1602827" y="1905000"/>
            <a:ext cx="6017173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Undirected weighted graph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Cities are the graph’s vertices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Paths are the graph’s edges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Optimal TSP tour is the shortest Hamiltonian cycle.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Hamiltonian cycle is a cycle that visits every vertex exactly once 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NP Hard problem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Google Shape;4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2218129"/>
            <a:ext cx="4238976" cy="318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Solving Methods 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1387175" y="4585806"/>
            <a:ext cx="2050200" cy="801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Divide and </a:t>
            </a: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Conquer 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9414749" y="4585826"/>
            <a:ext cx="2050200" cy="801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Greedy Algorithm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6518166" y="4585822"/>
            <a:ext cx="2050200" cy="801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Dynamic Programming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3861608" y="4585822"/>
            <a:ext cx="2050200" cy="801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Genetic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Algorithm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3589775" y="1843275"/>
            <a:ext cx="5064000" cy="1020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Travel Salesman</a:t>
            </a:r>
            <a:endParaRPr sz="2000"/>
          </a:p>
        </p:txBody>
      </p:sp>
      <p:sp>
        <p:nvSpPr>
          <p:cNvPr id="485" name="Google Shape;485;p22"/>
          <p:cNvSpPr/>
          <p:nvPr/>
        </p:nvSpPr>
        <p:spPr>
          <a:xfrm rot="-5400000">
            <a:off x="5719875" y="-388887"/>
            <a:ext cx="1693500" cy="8199600"/>
          </a:xfrm>
          <a:prstGeom prst="rightBrace">
            <a:avLst>
              <a:gd fmla="val 50000" name="adj1"/>
              <a:gd fmla="val 44937" name="adj2"/>
            </a:avLst>
          </a:prstGeom>
          <a:noFill/>
          <a:ln cap="flat" cmpd="sng" w="38100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Implemented Approach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654556" y="3633253"/>
            <a:ext cx="4419600" cy="202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4CA9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6674156" y="3633201"/>
            <a:ext cx="4419600" cy="202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4CA9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3"/>
          <p:cNvGrpSpPr/>
          <p:nvPr/>
        </p:nvGrpSpPr>
        <p:grpSpPr>
          <a:xfrm>
            <a:off x="753593" y="1727150"/>
            <a:ext cx="10241200" cy="3835740"/>
            <a:chOff x="753593" y="1727150"/>
            <a:chExt cx="10241200" cy="3835740"/>
          </a:xfrm>
        </p:grpSpPr>
        <p:sp>
          <p:nvSpPr>
            <p:cNvPr id="494" name="Google Shape;494;p23"/>
            <p:cNvSpPr txBox="1"/>
            <p:nvPr/>
          </p:nvSpPr>
          <p:spPr>
            <a:xfrm>
              <a:off x="753593" y="3732290"/>
              <a:ext cx="4221600" cy="18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194300" spcFirstLastPara="1" rIns="1943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orbel"/>
                <a:buNone/>
              </a:pPr>
              <a:r>
                <a:rPr lang="en-GB" sz="4800">
                  <a:latin typeface="Georgia"/>
                  <a:ea typeface="Georgia"/>
                  <a:cs typeface="Georgia"/>
                  <a:sym typeface="Georgia"/>
                </a:rPr>
                <a:t>Greedy algorithm</a:t>
              </a:r>
              <a:endParaRPr sz="4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6773193" y="3732238"/>
              <a:ext cx="4221600" cy="18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194300" spcFirstLastPara="1" rIns="1943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orbel"/>
                <a:buNone/>
              </a:pPr>
              <a:r>
                <a:rPr lang="en-GB" sz="4800">
                  <a:latin typeface="Georgia"/>
                  <a:ea typeface="Georgia"/>
                  <a:cs typeface="Georgia"/>
                  <a:sym typeface="Georgia"/>
                </a:rPr>
                <a:t>Dynamic programming</a:t>
              </a:r>
              <a:endParaRPr sz="4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 rot="-5400000">
              <a:off x="4803975" y="-930550"/>
              <a:ext cx="1827600" cy="7143000"/>
            </a:xfrm>
            <a:prstGeom prst="rightBrace">
              <a:avLst>
                <a:gd fmla="val 50000" name="adj1"/>
                <a:gd fmla="val 50001" name="adj2"/>
              </a:avLst>
            </a:prstGeom>
            <a:noFill/>
            <a:ln cap="flat" cmpd="sng" w="76200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GB">
                <a:solidFill>
                  <a:srgbClr val="000000"/>
                </a:solidFill>
              </a:rPr>
              <a:t>I. Greedy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2" name="Google Shape;502;p24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GB" sz="3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Greedy Algorithm</a:t>
            </a:r>
            <a:endParaRPr sz="3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1995350" y="2498400"/>
            <a:ext cx="8031900" cy="3521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latin typeface="Georgia"/>
                <a:ea typeface="Georgia"/>
                <a:cs typeface="Georgia"/>
                <a:sym typeface="Georgia"/>
              </a:rPr>
              <a:t>What is Greedy Algorithm ? </a:t>
            </a:r>
            <a:endParaRPr sz="3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