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9" r:id="rId4"/>
    <p:sldId id="270" r:id="rId5"/>
    <p:sldId id="271" r:id="rId6"/>
    <p:sldId id="257" r:id="rId7"/>
    <p:sldId id="272" r:id="rId8"/>
    <p:sldId id="263" r:id="rId9"/>
    <p:sldId id="264" r:id="rId10"/>
    <p:sldId id="266" r:id="rId11"/>
    <p:sldId id="267" r:id="rId12"/>
    <p:sldId id="268" r:id="rId13"/>
    <p:sldId id="273" r:id="rId14"/>
    <p:sldId id="277" r:id="rId15"/>
    <p:sldId id="278" r:id="rId16"/>
    <p:sldId id="276" r:id="rId17"/>
    <p:sldId id="275" r:id="rId18"/>
    <p:sldId id="274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975" autoAdjust="0"/>
  </p:normalViewPr>
  <p:slideViewPr>
    <p:cSldViewPr snapToGrid="0">
      <p:cViewPr varScale="1">
        <p:scale>
          <a:sx n="48" d="100"/>
          <a:sy n="48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DF9A8-067E-4738-940B-5319669245A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E4874-EC91-4816-BE69-47E931B4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uneanalytics.com/sarfang/pooltogetherv3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u="none" strike="noStrike" dirty="0">
                <a:effectLst/>
                <a:latin typeface="Whitney"/>
                <a:hlinkClick r:id="rId3" tooltip="https://duneanalytics.com/sarfang/pooltogetherv3"/>
              </a:rPr>
              <a:t>https://duneanalytics.com/sarfang/pooltogetherv3</a:t>
            </a:r>
            <a:endParaRPr lang="en-US" b="0" i="0" u="none" strike="noStrike" dirty="0">
              <a:effectLst/>
              <a:latin typeface="Whitney"/>
            </a:endParaRPr>
          </a:p>
          <a:p>
            <a:pPr marL="228600" indent="-228600">
              <a:buAutoNum type="arabicPeriod"/>
            </a:pPr>
            <a:r>
              <a:rPr lang="en-US" dirty="0"/>
              <a:t>https://pooltogether.com/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4874-EC91-4816-BE69-47E931B41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8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4874-EC91-4816-BE69-47E931B41B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4F5E-34F9-4848-B1FF-2F6F035C0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544B4-10B1-402E-AA8A-0988FFBC5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CAD66-7F2B-4EFC-AAFF-BC20A498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79C-A113-4290-88F0-7B29189C0D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5903-9CB7-4E7C-858C-1CFB8722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2612-7679-4A0E-BD42-54B7348E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F4E0-2A00-4DEB-95A1-19B75AC5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5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982F-63A2-463E-80E8-E51D600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F39D9-C912-4D05-96F2-1D01DC940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6430-6DA3-4487-A0D5-622C2B29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79C-A113-4290-88F0-7B29189C0D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A82E-73A8-4465-8E8E-A9E938E8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DEF3-D9FD-464B-A3BD-83A4C8BD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F4E0-2A00-4DEB-95A1-19B75AC5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69300-6D00-4E1C-9ECA-EC6B8B471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87DCC-20A5-49E8-9511-2DF0F7E97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88A0-782B-4A31-960A-D08922FA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79C-A113-4290-88F0-7B29189C0D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994D-70E2-4403-A81B-6019F338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7005C-CE1E-48F3-AFE4-A6E9345F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F4E0-2A00-4DEB-95A1-19B75AC5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459F-3E61-47A6-A261-33C5E6A4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A0B5-EA1B-47C3-B8B3-697ED692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35E8-4C30-46E3-BCA4-4A1C69D5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79C-A113-4290-88F0-7B29189C0D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9859-B644-4D6D-BE38-E53DE3D5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E835-B1AB-46A1-88E2-631F2E2F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F4E0-2A00-4DEB-95A1-19B75AC5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7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FFB0-AAEB-4A3C-8AE2-ABD7EF4F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6002-8E72-4FEF-820D-1A18CA13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588AF-5B61-4570-9251-0A400E69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79C-A113-4290-88F0-7B29189C0D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C4050-3D17-4CDA-BB72-EED82B85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6AE0-6164-4173-B328-B11A90FE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F4E0-2A00-4DEB-95A1-19B75AC5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8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09B3-ECC3-4F4F-85BE-132798BE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0E34-7187-458E-8CF2-471CF672B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0A551-4937-4674-9877-167F5AC3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21A25-A736-4914-B6D3-13B697C5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79C-A113-4290-88F0-7B29189C0D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78D64-81F8-44CA-8B5C-0D0EF401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513CF-79B3-4199-93B2-7D245A39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F4E0-2A00-4DEB-95A1-19B75AC5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867B-C41B-4488-8F50-D0471FF9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BAB91-1C22-482D-B70D-FC15020A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142B6-58F4-431F-94AA-05704B501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5625F-0ECF-417A-813A-9DE6EFC26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5BED4-D868-4E91-AC75-49360D184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7CEAE-9AB4-4134-9FAB-D002E6EA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79C-A113-4290-88F0-7B29189C0D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CA775-F5AB-4C2E-8B9C-5451E71A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6F0F2-4B1F-403A-8244-1B4F4DC4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F4E0-2A00-4DEB-95A1-19B75AC5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04A5-4404-4B52-92DA-5ECA2336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59F8D-D8C3-4CD8-9FF3-8EBC1D4A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79C-A113-4290-88F0-7B29189C0D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246D5-649A-4839-A296-E9026B86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30B5A-3569-4E82-8DF2-343B229C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F4E0-2A00-4DEB-95A1-19B75AC5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1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FFB04-FEBF-4511-85D7-0698538D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79C-A113-4290-88F0-7B29189C0D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653B3-DD27-4C72-9436-A129DD32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A8516-8CC8-4843-8D17-8D5BD843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F4E0-2A00-4DEB-95A1-19B75AC5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0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77D4-197F-46E2-95A6-ECD7D35F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51FA-6D2D-461B-A228-78CB6DE4A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9EEB3-E423-4C28-B79D-D749CDE55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F9985-AF47-4F2F-BE5F-D4C7C18D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79C-A113-4290-88F0-7B29189C0D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BA06A-E540-48C1-B63C-EFE4E5FD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616D-5E1F-47C5-A9AD-32AC1393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F4E0-2A00-4DEB-95A1-19B75AC5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1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3B71-AC6A-4327-9AFB-B194C657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3AC8B-769F-4493-A890-F53CB1837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B6237-1DF7-4DD2-A445-6BB5CE53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A656D-6272-4785-9737-EC3E1AEA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779C-A113-4290-88F0-7B29189C0D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B741D-5D57-466E-B4A0-D1B2D610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010F-344B-4775-809C-50B6018B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F4E0-2A00-4DEB-95A1-19B75AC5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BBB6E-E8D8-4110-94AE-CA2AC28B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8BB96-C7A3-41F0-9C5F-3A1D812E0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FC8BF-210C-434C-A785-02DBB1AD7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779C-A113-4290-88F0-7B29189C0D7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13BB9-45FE-4F5E-BECB-CBAB7538A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3D46-C5A7-4A4F-8530-7BF02E918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8F4E0-2A00-4DEB-95A1-19B75AC5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mnianalytics.slack.com/archives/C62FPK34K/p1626882861079300" TargetMode="External"/><Relationship Id="rId2" Type="http://schemas.openxmlformats.org/officeDocument/2006/relationships/hyperlink" Target="https://app.pooltogeth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ooltogether-api.com/pools/137.json" TargetMode="External"/><Relationship Id="rId4" Type="http://schemas.openxmlformats.org/officeDocument/2006/relationships/hyperlink" Target="https://pooltogether-api.com/pools/1.js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mnianalytics.slack.com/archives/C62FPK34K/p1626882861079300" TargetMode="External"/><Relationship Id="rId2" Type="http://schemas.openxmlformats.org/officeDocument/2006/relationships/hyperlink" Target="https://app.pooltogeth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oltogether-api.com/pools/137.json" TargetMode="External"/><Relationship Id="rId4" Type="http://schemas.openxmlformats.org/officeDocument/2006/relationships/hyperlink" Target="https://pooltogether-api.com/pools/1.j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address/0xe2f6e3565a96cd24d6ba985563a26fb3c93cad04" TargetMode="External"/><Relationship Id="rId2" Type="http://schemas.openxmlformats.org/officeDocument/2006/relationships/hyperlink" Target="https://etherscan.io/address/0x0c6ac3fcea667fd6c62483ce1dbbce6f6ce0fb1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E6E4-3FCE-4678-8892-B0E2A762D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37" y="1122363"/>
            <a:ext cx="11866179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Diving Deep into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PoolTogether</a:t>
            </a:r>
            <a:endParaRPr 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68A60-F444-4C1E-8A19-E38203D0B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Micro Grant Funded Project</a:t>
            </a:r>
          </a:p>
        </p:txBody>
      </p:sp>
    </p:spTree>
    <p:extLst>
      <p:ext uri="{BB962C8B-B14F-4D97-AF65-F5344CB8AC3E}">
        <p14:creationId xmlns:p14="http://schemas.microsoft.com/office/powerpoint/2010/main" val="272279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Pool similarity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1C3C3-C5A8-4378-B020-66D9F002C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81025"/>
            <a:ext cx="110490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0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 between drawings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 mean(</a:t>
            </a:r>
            <a:r>
              <a:rPr lang="en-US" dirty="0" err="1">
                <a:solidFill>
                  <a:schemeClr val="bg1"/>
                </a:solidFill>
              </a:rPr>
              <a:t>rewards_data$TimeBetween</a:t>
            </a:r>
            <a:r>
              <a:rPr lang="en-US" dirty="0">
                <a:solidFill>
                  <a:schemeClr val="bg1"/>
                </a:solidFill>
              </a:rPr>
              <a:t>, na.rm = TRUE)</a:t>
            </a:r>
          </a:p>
          <a:p>
            <a:r>
              <a:rPr lang="en-US" dirty="0">
                <a:solidFill>
                  <a:schemeClr val="bg1"/>
                </a:solidFill>
              </a:rPr>
              <a:t>[1] 44.00217</a:t>
            </a:r>
          </a:p>
          <a:p>
            <a:r>
              <a:rPr lang="en-US" dirty="0">
                <a:solidFill>
                  <a:schemeClr val="bg1"/>
                </a:solidFill>
              </a:rPr>
              <a:t>&gt; median(</a:t>
            </a:r>
            <a:r>
              <a:rPr lang="en-US" dirty="0" err="1">
                <a:solidFill>
                  <a:schemeClr val="bg1"/>
                </a:solidFill>
              </a:rPr>
              <a:t>rewards_data$TimeBetween</a:t>
            </a:r>
            <a:r>
              <a:rPr lang="en-US" dirty="0">
                <a:solidFill>
                  <a:schemeClr val="bg1"/>
                </a:solidFill>
              </a:rPr>
              <a:t>, na.rm = TRUE)</a:t>
            </a:r>
          </a:p>
          <a:p>
            <a:r>
              <a:rPr lang="en-US" dirty="0">
                <a:solidFill>
                  <a:schemeClr val="bg1"/>
                </a:solidFill>
              </a:rPr>
              <a:t>[1] 25.42806</a:t>
            </a:r>
          </a:p>
          <a:p>
            <a:r>
              <a:rPr lang="en-US" dirty="0">
                <a:solidFill>
                  <a:schemeClr val="bg1"/>
                </a:solidFill>
              </a:rPr>
              <a:t>The median and mean time between any reward / drawing is 44 hours and 25 hours</a:t>
            </a:r>
          </a:p>
          <a:p>
            <a:r>
              <a:rPr lang="en-US" dirty="0">
                <a:solidFill>
                  <a:schemeClr val="bg1"/>
                </a:solidFill>
              </a:rPr>
              <a:t>so basically there is a drawing everyday on the platform</a:t>
            </a:r>
          </a:p>
          <a:p>
            <a:r>
              <a:rPr lang="en-US" dirty="0">
                <a:solidFill>
                  <a:schemeClr val="bg1"/>
                </a:solidFill>
              </a:rPr>
              <a:t>The time between rewards is decreasing overtime, which means that as </a:t>
            </a:r>
            <a:r>
              <a:rPr lang="en-US" dirty="0" err="1">
                <a:solidFill>
                  <a:schemeClr val="bg1"/>
                </a:solidFill>
              </a:rPr>
              <a:t>pooltogether</a:t>
            </a:r>
            <a:r>
              <a:rPr lang="en-US" dirty="0">
                <a:solidFill>
                  <a:schemeClr val="bg1"/>
                </a:solidFill>
              </a:rPr>
              <a:t> adds pools players have more chances to win.</a:t>
            </a:r>
          </a:p>
          <a:p>
            <a:r>
              <a:rPr lang="en-US" dirty="0">
                <a:solidFill>
                  <a:schemeClr val="bg1"/>
                </a:solidFill>
              </a:rPr>
              <a:t>Makes for a more interesting game</a:t>
            </a:r>
          </a:p>
        </p:txBody>
      </p:sp>
    </p:spTree>
    <p:extLst>
      <p:ext uri="{BB962C8B-B14F-4D97-AF65-F5344CB8AC3E}">
        <p14:creationId xmlns:p14="http://schemas.microsoft.com/office/powerpoint/2010/main" val="410703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DD2A68-9E0A-4225-ADA5-7C1C4A1BC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450"/>
            <a:ext cx="12192000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32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3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Hey @gabor we can earn a few FF tokens by coming up with guide for them to setup their own prize pool using the Prize Pool Builder.  Is this something you'd be interested in?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B78B4D-55C3-4EBB-B6CC-B5926BCE7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9730"/>
            <a:ext cx="4253258" cy="425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524191D-421A-41D8-8A83-E5877EE5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824" y="2781887"/>
            <a:ext cx="4280915" cy="386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0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Hey @gabor we can earn a few FF tokens by coming up with guide for them to setup their own prize pool using the Prize Pool Builder.  Is this something you'd be interested in?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068E399-73D0-4306-B575-5D42A79215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33765-F5EA-4A6B-A200-A46BCD67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4136237"/>
            <a:ext cx="8420100" cy="21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3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DC18DD-B3CB-440F-97BD-591C8A92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2" y="1621538"/>
            <a:ext cx="7064375" cy="523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7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067AA30-1BAE-4CA0-AB6D-BE79A1C4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0"/>
            <a:ext cx="9251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0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4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E3338"/>
                </a:solidFill>
                <a:effectLst/>
                <a:latin typeface="Whitney"/>
              </a:rPr>
              <a:t>Histograms of the number of tokens and the cash equivalent balances of the individual wallets inside of each pool. One interesting take away (that is actually found in quite a lot of data like this) is the fact that there are spikes at rounded numbers. Here it seems that $100 is a very popular amount to deposit within a pool.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4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</a:t>
            </a:r>
            <a:r>
              <a:rPr lang="en-US" dirty="0" err="1">
                <a:solidFill>
                  <a:schemeClr val="bg1"/>
                </a:solidFill>
              </a:rPr>
              <a:t>PoolTogether</a:t>
            </a:r>
            <a:r>
              <a:rPr lang="en-US" dirty="0">
                <a:solidFill>
                  <a:schemeClr val="bg1"/>
                </a:solidFill>
              </a:rPr>
              <a:t> and why are we pooling together?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PoolTogether</a:t>
            </a:r>
            <a:r>
              <a:rPr lang="en-US" dirty="0">
                <a:solidFill>
                  <a:schemeClr val="bg1"/>
                </a:solidFill>
              </a:rPr>
              <a:t> is a fun, open sourced and decentralized protocol for “no-loss” lotteries where users transfer their crypto into a shared pool that acts as a “prize-linked savings account”. These deposits double as lottery tickets that give the depositor a chance to win proportional to the amount of the pool they claim. Just like traditional savings accounts, all money in the pool earns a yield and each user can withdraw at their discretion.</a:t>
            </a:r>
          </a:p>
          <a:p>
            <a:r>
              <a:rPr lang="en-US" dirty="0">
                <a:solidFill>
                  <a:schemeClr val="bg1"/>
                </a:solidFill>
              </a:rPr>
              <a:t>At the time of this writing, $3,801,856 worth of prizes have been awarded. [1] Also, based on current deposits, the platform has been generating $93,558 in interest per week for its users. [2]</a:t>
            </a:r>
          </a:p>
          <a:p>
            <a:r>
              <a:rPr lang="en-US" dirty="0">
                <a:solidFill>
                  <a:schemeClr val="bg1"/>
                </a:solidFill>
              </a:rPr>
              <a:t>Interested in earning? You can participate in </a:t>
            </a:r>
            <a:r>
              <a:rPr lang="en-US" dirty="0" err="1">
                <a:solidFill>
                  <a:schemeClr val="bg1"/>
                </a:solidFill>
              </a:rPr>
              <a:t>PoolTogether</a:t>
            </a:r>
            <a:r>
              <a:rPr lang="en-US" dirty="0">
                <a:solidFill>
                  <a:schemeClr val="bg1"/>
                </a:solidFill>
              </a:rPr>
              <a:t> on the Ethereum, </a:t>
            </a:r>
            <a:r>
              <a:rPr lang="en-US" dirty="0" err="1">
                <a:solidFill>
                  <a:schemeClr val="bg1"/>
                </a:solidFill>
              </a:rPr>
              <a:t>xDai</a:t>
            </a:r>
            <a:r>
              <a:rPr lang="en-US" dirty="0">
                <a:solidFill>
                  <a:schemeClr val="bg1"/>
                </a:solidFill>
              </a:rPr>
              <a:t>, Matic, and </a:t>
            </a:r>
            <a:r>
              <a:rPr lang="en-US" dirty="0" err="1">
                <a:solidFill>
                  <a:schemeClr val="bg1"/>
                </a:solidFill>
              </a:rPr>
              <a:t>Binance</a:t>
            </a:r>
            <a:r>
              <a:rPr lang="en-US" dirty="0">
                <a:solidFill>
                  <a:schemeClr val="bg1"/>
                </a:solidFill>
              </a:rPr>
              <a:t> Smart Chain networks.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875A4-9342-4EC4-AEE9-C1131A2FB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42" y="5709910"/>
            <a:ext cx="934106" cy="9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23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308EA-4820-4D05-AE72-0801E005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5DACFE4-AC65-4E1D-91C6-EA13C9FC1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37" y="0"/>
            <a:ext cx="712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3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E3B6564-293F-4934-AEA8-41F7D8A82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3"/>
            <a:ext cx="12192000" cy="661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3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021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Incentive Aligned Coordination via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 to the spirit of decentralization, the </a:t>
            </a:r>
            <a:r>
              <a:rPr lang="en-US" dirty="0" err="1">
                <a:solidFill>
                  <a:schemeClr val="bg1"/>
                </a:solidFill>
              </a:rPr>
              <a:t>PoolTogether</a:t>
            </a:r>
            <a:r>
              <a:rPr lang="en-US" dirty="0">
                <a:solidFill>
                  <a:schemeClr val="bg1"/>
                </a:solidFill>
              </a:rPr>
              <a:t> protocol is managed by holders of the $POOL governance token who draft and vote on proposals that control the prize creation tools and prize pools.</a:t>
            </a:r>
          </a:p>
          <a:p>
            <a:r>
              <a:rPr lang="en-US" dirty="0">
                <a:solidFill>
                  <a:schemeClr val="bg1"/>
                </a:solidFill>
              </a:rPr>
              <a:t>Proposals are ratified through a voting process and are then implemented by the community.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875A4-9342-4EC4-AEE9-C1131A2F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909" y="5964016"/>
            <a:ext cx="1057718" cy="10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5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021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Swimming Through the Data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Talk about them generating data</a:t>
            </a:r>
          </a:p>
          <a:p>
            <a:r>
              <a:rPr lang="en-US" dirty="0">
                <a:solidFill>
                  <a:schemeClr val="bg1"/>
                </a:solidFill>
              </a:rPr>
              <a:t>They have dune dashboard</a:t>
            </a:r>
          </a:p>
          <a:p>
            <a:r>
              <a:rPr lang="en-US" dirty="0">
                <a:solidFill>
                  <a:schemeClr val="bg1"/>
                </a:solidFill>
              </a:rPr>
              <a:t>Omni analytics got a grant to show the data in a different light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875A4-9342-4EC4-AEE9-C1131A2F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909" y="5964016"/>
            <a:ext cx="1057718" cy="10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021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Analytics and the </a:t>
            </a:r>
            <a:r>
              <a:rPr lang="en-US" dirty="0" err="1">
                <a:solidFill>
                  <a:schemeClr val="bg1"/>
                </a:solidFill>
              </a:rPr>
              <a:t>Technicals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R</a:t>
            </a:r>
          </a:p>
          <a:p>
            <a:r>
              <a:rPr lang="en-US" dirty="0" err="1">
                <a:solidFill>
                  <a:schemeClr val="bg1"/>
                </a:solidFill>
              </a:rPr>
              <a:t>Ggplot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875A4-9342-4EC4-AEE9-C1131A2F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909" y="5964016"/>
            <a:ext cx="1057718" cy="10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Collecting Pool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5748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basically decoded the https://app.pooltogether.com webpage, And tapped into the data sources the page uses.</a:t>
            </a:r>
          </a:p>
          <a:p>
            <a:r>
              <a:rPr lang="en-US" dirty="0">
                <a:solidFill>
                  <a:schemeClr val="bg1"/>
                </a:solidFill>
              </a:rPr>
              <a:t>10:54</a:t>
            </a:r>
          </a:p>
          <a:p>
            <a:r>
              <a:rPr lang="en-US" dirty="0">
                <a:solidFill>
                  <a:schemeClr val="bg1"/>
                </a:solidFill>
              </a:rPr>
              <a:t>The page first loads the pool lists from chain specific links</a:t>
            </a:r>
          </a:p>
          <a:p>
            <a:r>
              <a:rPr lang="en-US" dirty="0">
                <a:solidFill>
                  <a:schemeClr val="bg1"/>
                </a:solidFill>
              </a:rPr>
              <a:t>Eth : https://pooltogether-api.com/pools/1.json</a:t>
            </a:r>
          </a:p>
          <a:p>
            <a:r>
              <a:rPr lang="en-US" dirty="0">
                <a:solidFill>
                  <a:schemeClr val="bg1"/>
                </a:solidFill>
              </a:rPr>
              <a:t>Polygon : https://pooltogether-api.com/pools/137.json,</a:t>
            </a:r>
          </a:p>
          <a:p>
            <a:r>
              <a:rPr lang="en-US" dirty="0">
                <a:solidFill>
                  <a:schemeClr val="bg1"/>
                </a:solidFill>
              </a:rPr>
              <a:t>It contains most of the basic variables like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D2182B-9FF4-4A68-BEE3-AD8A49D77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48364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We basically decoded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01E5A"/>
                </a:solidFill>
                <a:effectLst/>
                <a:latin typeface="Monaco"/>
                <a:hlinkClick r:id="rId2"/>
              </a:rPr>
              <a:t>https://app.pooltogether.com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 webpage, And tapped into the data sources the page uses.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B7786D-0860-4CC3-98FD-0C7B63AE7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483647"/>
            <a:ext cx="3556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  <a:hlinkClick r:id="rId3"/>
              </a:rPr>
              <a:t>10:54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The page first loads the pool lists from chain specific links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Eth :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01E5A"/>
                </a:solidFill>
                <a:effectLst/>
                <a:latin typeface="Monaco"/>
                <a:hlinkClick r:id="rId4"/>
              </a:rPr>
              <a:t>https://pooltogether-api.com/pools/1.json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Polygon :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01E5A"/>
                </a:solidFill>
                <a:effectLst/>
                <a:latin typeface="Monaco"/>
                <a:hlinkClick r:id="rId5"/>
              </a:rPr>
              <a:t>https://pooltogether-api.com/pools/137.json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It contains most of the basic variables like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67C64D-B1B8-441E-AE13-1F6D3D271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9078" y="4001294"/>
            <a:ext cx="6991350" cy="27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Collecting Pool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5748" cy="435133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Then for collecting the past prizes and ticket holders of a specific pool we go the subgraphs for same every pool can be linked to a different version of the subgraph we take the subgraph version from the basic data above and talk to that subgraph further.</a:t>
            </a:r>
          </a:p>
          <a:p>
            <a:r>
              <a:rPr lang="en-US" dirty="0">
                <a:solidFill>
                  <a:schemeClr val="bg1"/>
                </a:solidFill>
              </a:rPr>
              <a:t>For the historical prize data we tap into </a:t>
            </a:r>
            <a:r>
              <a:rPr lang="en-US" dirty="0" err="1">
                <a:solidFill>
                  <a:schemeClr val="bg1"/>
                </a:solidFill>
              </a:rPr>
              <a:t>prizePool</a:t>
            </a:r>
            <a:r>
              <a:rPr lang="en-US" dirty="0">
                <a:solidFill>
                  <a:schemeClr val="bg1"/>
                </a:solidFill>
              </a:rPr>
              <a:t>-&gt;prize query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 the holder data we tap into </a:t>
            </a:r>
            <a:r>
              <a:rPr lang="en-US" dirty="0" err="1">
                <a:solidFill>
                  <a:schemeClr val="bg1"/>
                </a:solidFill>
              </a:rPr>
              <a:t>controlledTokenBalances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Here is an screenshot of pool basic data, reward history data, holders data for UNI pool at the time of scrape.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D2182B-9FF4-4A68-BEE3-AD8A49D77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48364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We basically decoded 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01E5A"/>
                </a:solidFill>
                <a:effectLst/>
                <a:latin typeface="Monaco"/>
                <a:hlinkClick r:id="rId2"/>
              </a:rPr>
              <a:t>https://app.pooltogether.com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 webpage, And tapped into the data sources the page uses.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B7786D-0860-4CC3-98FD-0C7B63AE7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483647"/>
            <a:ext cx="3556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  <a:hlinkClick r:id="rId3"/>
              </a:rPr>
              <a:t>10:54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The page first loads the pool lists from chain specific links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Eth :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01E5A"/>
                </a:solidFill>
                <a:effectLst/>
                <a:latin typeface="Monaco"/>
                <a:hlinkClick r:id="rId4"/>
              </a:rPr>
              <a:t>https://pooltogether-api.com/pools/1.json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Polygon :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01E5A"/>
                </a:solidFill>
                <a:effectLst/>
                <a:latin typeface="Monaco"/>
                <a:hlinkClick r:id="rId5"/>
              </a:rPr>
              <a:t>https://pooltogether-api.com/pools/137.json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It contains most of the basic variables like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E3338"/>
                </a:solidFill>
                <a:effectLst/>
                <a:latin typeface="Whitney"/>
              </a:rPr>
              <a:t>We also know this because information about each pool is contained in the </a:t>
            </a:r>
            <a:r>
              <a:rPr lang="en-US" b="0" i="0" dirty="0" err="1">
                <a:solidFill>
                  <a:srgbClr val="2E3338"/>
                </a:solidFill>
                <a:effectLst/>
                <a:latin typeface="Whitney"/>
              </a:rPr>
              <a:t>pools_data.RDS</a:t>
            </a:r>
            <a:r>
              <a:rPr lang="en-US" b="0" i="0" dirty="0">
                <a:solidFill>
                  <a:srgbClr val="2E3338"/>
                </a:solidFill>
                <a:effectLst/>
                <a:latin typeface="Whitney"/>
              </a:rPr>
              <a:t> file</a:t>
            </a:r>
          </a:p>
          <a:p>
            <a:r>
              <a:rPr lang="en-US" b="0" i="0" dirty="0">
                <a:solidFill>
                  <a:srgbClr val="2E3338"/>
                </a:solidFill>
                <a:effectLst/>
                <a:latin typeface="Whitney"/>
              </a:rPr>
              <a:t>The holders data contains the wallet addresses and deposits of every pool participant at the time of the snapshot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6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44B-BC22-4776-8E80-DA51423D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4947-9FB5-42AA-AAEC-FA354432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- 7867 unique wallet deposits at the time of this snapshot- 18.8% (1476) of </a:t>
            </a:r>
            <a:r>
              <a:rPr lang="en-US" dirty="0" err="1">
                <a:solidFill>
                  <a:schemeClr val="bg1"/>
                </a:solidFill>
              </a:rPr>
              <a:t>pooltogether</a:t>
            </a:r>
            <a:r>
              <a:rPr lang="en-US" dirty="0">
                <a:solidFill>
                  <a:schemeClr val="bg1"/>
                </a:solidFill>
              </a:rPr>
              <a:t> participants play in more than one pool - 81.2% (6391) of all </a:t>
            </a:r>
            <a:r>
              <a:rPr lang="en-US" dirty="0" err="1">
                <a:solidFill>
                  <a:schemeClr val="bg1"/>
                </a:solidFill>
              </a:rPr>
              <a:t>pooltogether</a:t>
            </a:r>
            <a:r>
              <a:rPr lang="en-US" dirty="0">
                <a:solidFill>
                  <a:schemeClr val="bg1"/>
                </a:solidFill>
              </a:rPr>
              <a:t> players participate on only 1 pool - 2 wallets had deposits in 7 of the 13 available pools(edited)[10:18 AM]</a:t>
            </a:r>
          </a:p>
          <a:p>
            <a:r>
              <a:rPr lang="en-US" b="0" i="0" u="none" strike="noStrike" dirty="0">
                <a:effectLst/>
                <a:latin typeface="Whitney"/>
                <a:hlinkClick r:id="rId2" tooltip="https://etherscan.io/address/0x0c6ac3fcea667fd6c62483ce1dbbce6f6ce0fb1f"/>
              </a:rPr>
              <a:t>https://etherscan.io/address/0x0c6ac3fcea667fd6c62483ce1dbbce6f6ce0fb1f</a:t>
            </a:r>
            <a:r>
              <a:rPr lang="en-US" b="0" i="0" dirty="0">
                <a:solidFill>
                  <a:srgbClr val="2E3338"/>
                </a:solidFill>
                <a:effectLst/>
                <a:latin typeface="Whitney"/>
              </a:rPr>
              <a:t> </a:t>
            </a:r>
            <a:r>
              <a:rPr lang="en-US" b="0" i="0" u="none" strike="noStrike" dirty="0">
                <a:effectLst/>
                <a:latin typeface="Whitney"/>
                <a:hlinkClick r:id="rId3" tooltip="https://etherscan.io/address/0xe2f6e3565a96cd24d6ba985563a26fb3c93cad04"/>
              </a:rPr>
              <a:t>https://etherscan.io/address/0xe2f6e3565a96cd24d6ba985563a26fb3c93cad04</a:t>
            </a:r>
            <a:endParaRPr lang="en-US" b="0" i="0" u="none" strike="noStrike" dirty="0">
              <a:solidFill>
                <a:schemeClr val="bg1"/>
              </a:solidFill>
              <a:effectLst/>
              <a:latin typeface="Whitney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6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23247</TotalTime>
  <Words>939</Words>
  <Application>Microsoft Office PowerPoint</Application>
  <PresentationFormat>Widescreen</PresentationFormat>
  <Paragraphs>62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Bahnschrift SemiBold</vt:lpstr>
      <vt:lpstr>Calibri</vt:lpstr>
      <vt:lpstr>Calibri Light</vt:lpstr>
      <vt:lpstr>Monaco</vt:lpstr>
      <vt:lpstr>Slack-Lato</vt:lpstr>
      <vt:lpstr>Whitney</vt:lpstr>
      <vt:lpstr>Office Theme</vt:lpstr>
      <vt:lpstr>Diving Deep into PoolTogether</vt:lpstr>
      <vt:lpstr>What is PoolTogether and why are we pooling together?</vt:lpstr>
      <vt:lpstr>Incentive Aligned Coordination via Governance</vt:lpstr>
      <vt:lpstr>Swimming Through the Data Pools</vt:lpstr>
      <vt:lpstr>Analytics and the Technicals</vt:lpstr>
      <vt:lpstr>Collecting Pool Samples</vt:lpstr>
      <vt:lpstr>Collecting Pool Samples</vt:lpstr>
      <vt:lpstr>data</vt:lpstr>
      <vt:lpstr>PowerPoint Presentation</vt:lpstr>
      <vt:lpstr>Pool similarity</vt:lpstr>
      <vt:lpstr>Time between drawings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Diving Deep into PoolTogether</dc:title>
  <dc:creator>chiefomniac</dc:creator>
  <cp:lastModifiedBy>chiefomniac</cp:lastModifiedBy>
  <cp:revision>20</cp:revision>
  <dcterms:created xsi:type="dcterms:W3CDTF">2021-07-21T16:48:10Z</dcterms:created>
  <dcterms:modified xsi:type="dcterms:W3CDTF">2021-08-06T20:16:04Z</dcterms:modified>
</cp:coreProperties>
</file>