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3" r:id="rId5"/>
    <p:sldId id="266" r:id="rId6"/>
    <p:sldId id="265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DE76F-B8CE-4CB9-AEDF-A6DDA5A20929}" v="391" dt="2022-02-21T17:54:03.295"/>
    <p1510:client id="{AE5F21A9-D4A2-494E-A9AE-3E50AAF93D93}" v="463" dt="2022-02-21T21:00:39.620"/>
    <p1510:client id="{F35C6B1A-CE54-4CEF-ACA0-2AB6D41C70C0}" v="441" dt="2022-02-22T12:57:0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600683-37F0-4E9D-AB22-555D8032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95DF50-1CAD-43BB-AE6B-CC0EC3494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DFD4-312C-40AE-8475-D0D1A86665BC}" type="datetime1">
              <a:rPr lang="ru-RU" smtClean="0"/>
              <a:t>24.02.2022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6E9228-F012-4D34-99B6-2717F928B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2F933-BB50-4F91-8ABF-5811EF81E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10E7-7232-41B6-98DB-8B00DF552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3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9EF-01A7-4665-A747-E019D2764CA1}" type="datetime1">
              <a:rPr lang="ru-RU" smtClean="0"/>
              <a:pPr/>
              <a:t>24.02.2022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6B3A-7CC9-4572-922D-08F438F664D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65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2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25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8F89D-4061-4554-9885-6073FAED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362" y="624110"/>
            <a:ext cx="5381102" cy="64011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Регулярный или чартерный рейс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337E1-F31D-4F91-B180-D9D96E36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3009" y="1261813"/>
            <a:ext cx="2412976" cy="5762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регулярный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804F75-1D32-4C32-8387-FDF8276D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6825" y="2093625"/>
            <a:ext cx="4585348" cy="31029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отличие от чартера, регулярный рейс полетит, даже если вы будете единственным пассажиром в салоне.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Время начала рейса не зависит от количества пассажиров в самолёте.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Присутствует страховка от невыезда.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Чем ближе вылет, тем дороже билеты, так как регулярные рейсы закупаются заранее туроператорами.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509EE-378D-4127-B305-7695A06A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7697" y="1261119"/>
            <a:ext cx="1889562" cy="5762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чартерный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1EDF8-F617-4AAF-8C55-AC725A9B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5457" y="2164738"/>
            <a:ext cx="4702355" cy="36484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Одним из важных преимуществ этого рейса заключается в дешевизне.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 чартере невозможно будет вернуть билет.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Ещё в некоторых направлениях не присутствуют уровни комфорта.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Шанс переноса или задержки рейса, поскольку регулярные рейсы в приоритете у аэропортов.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F6E53-2BB8-4B72-87C3-5D17CA69E22C}"/>
              </a:ext>
            </a:extLst>
          </p:cNvPr>
          <p:cNvSpPr txBox="1"/>
          <p:nvPr/>
        </p:nvSpPr>
        <p:spPr>
          <a:xfrm>
            <a:off x="1303003" y="6141323"/>
            <a:ext cx="111716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r>
              <a:rPr lang="ru-RU" sz="1000" dirty="0">
                <a:ea typeface="+mn-lt"/>
                <a:cs typeface="+mn-lt"/>
              </a:rPr>
              <a:t>https://zen.yandex.ru/media/bosikom_s_ryukzakom/charter-ili-reguliarka-kak-otlichit-i-zachem-eto-nujno-mify-o-4hznachnom-kode-na-charterah-6077fe0261a88770aa486957</a:t>
            </a:r>
            <a:endParaRPr lang="ru-RU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223D7-95EF-4FD7-957B-02DD8CDD5817}"/>
              </a:ext>
            </a:extLst>
          </p:cNvPr>
          <p:cNvSpPr txBox="1"/>
          <p:nvPr/>
        </p:nvSpPr>
        <p:spPr>
          <a:xfrm>
            <a:off x="9807287" y="5694218"/>
            <a:ext cx="2760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5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28467-DBC2-4812-B7EB-9F59A1D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763500"/>
            <a:ext cx="5519858" cy="57464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Возвратный и невозвратный билет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A251C-1735-415C-B364-08893EE20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Возвратный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55E02-FC1C-4DB6-860A-804448A9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34" y="2548966"/>
            <a:ext cx="5309331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 24 часа до начала регистрации можно вернуть полную стоимость билета (по возвратному тарифу).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Если возвращаете меньше, чем за 24 часа, то вернут 75% от стоимости.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После начала регистрации деньги вернуть нельзя.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EAA0E-8B2D-41FC-A2BD-BE3D8296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Невозвратный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86A873-4985-41C6-932A-0B917ABEE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4640" y="2545738"/>
            <a:ext cx="4831186" cy="335406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Авиакомпания отменила ваш рейс;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Вылет задержали настолько, что у вас изменились планы поездки;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Заболели вы или близкий родственник, который должен лететь с вами;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Умер близкий родственник;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Вас не посадили на ваш рейс.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86989-583D-45F4-BE93-5BDDA9D13387}"/>
              </a:ext>
            </a:extLst>
          </p:cNvPr>
          <p:cNvSpPr txBox="1"/>
          <p:nvPr/>
        </p:nvSpPr>
        <p:spPr>
          <a:xfrm>
            <a:off x="4752278" y="1453375"/>
            <a:ext cx="3756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Условия возврата билетов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2985-0CE3-43EB-872C-A2D96A50CD88}"/>
              </a:ext>
            </a:extLst>
          </p:cNvPr>
          <p:cNvSpPr txBox="1"/>
          <p:nvPr/>
        </p:nvSpPr>
        <p:spPr>
          <a:xfrm>
            <a:off x="1363406" y="6208273"/>
            <a:ext cx="30631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r>
              <a:rPr lang="ru-RU" sz="1000" dirty="0">
                <a:ea typeface="+mn-lt"/>
                <a:cs typeface="+mn-lt"/>
              </a:rPr>
              <a:t>https://lenta.ru/articles/2017/07/27/vozvrat/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F0216-5E01-4150-8A45-9DEF81509767}"/>
              </a:ext>
            </a:extLst>
          </p:cNvPr>
          <p:cNvSpPr txBox="1"/>
          <p:nvPr/>
        </p:nvSpPr>
        <p:spPr>
          <a:xfrm>
            <a:off x="1364673" y="5893377"/>
            <a:ext cx="29683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9555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83AF8-0369-4E30-8C9E-5C86CAB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447549"/>
            <a:ext cx="4181712" cy="36091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Надбавки к цене тура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12D92-C2C4-4FC6-883A-8DBD5B4C3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603" y="972014"/>
            <a:ext cx="5140912" cy="4056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Багаж </a:t>
            </a:r>
            <a:endParaRPr lang="ru-RU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Примерные общепринятые правила и нормы провоза багажа.: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Предел веса достигает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 кг в эконом-классе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30 бизнес-класс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40 в первом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На трансатлантических рейсах разрешено провозить в багаже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 места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суммарные габариты не должны превышать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158 см для эконом-класса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или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203 см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а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вес не более 32 кг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F0A1CE-BF9B-4AA9-841B-36784570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111" y="1178368"/>
            <a:ext cx="5029401" cy="3545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Ручная кладь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По стандартам можно пронести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одно место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ручной клади.: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Вес ручной клади входит в общую норму веса для бесплатного провоза багажа 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не должен превышать 10 кг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Ручная кладь должна иметь соответствующие размеры, чтобы поместиться на полку над сиденьем или под кресло пассажира.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A14B-3760-41EF-883D-33BBFFEFDDDF}"/>
              </a:ext>
            </a:extLst>
          </p:cNvPr>
          <p:cNvSpPr txBox="1"/>
          <p:nvPr/>
        </p:nvSpPr>
        <p:spPr>
          <a:xfrm>
            <a:off x="1307227" y="4841404"/>
            <a:ext cx="445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6" descr="Изображение выглядит как текст, сосуд, бутылка&#10;&#10;Автоматически созданное описание">
            <a:extLst>
              <a:ext uri="{FF2B5EF4-FFF2-40B4-BE49-F238E27FC236}">
                <a16:creationId xmlns:a16="http://schemas.microsoft.com/office/drawing/2014/main" id="{61A9213A-02B4-40E0-B446-BFACF00B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40" y="4580478"/>
            <a:ext cx="1829963" cy="154398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46B4B2C-6BD7-4332-AE39-E56DA614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07" y="4346675"/>
            <a:ext cx="1916152" cy="159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1B3E1-B487-4FB2-9907-E934E061D434}"/>
              </a:ext>
            </a:extLst>
          </p:cNvPr>
          <p:cNvSpPr txBox="1"/>
          <p:nvPr/>
        </p:nvSpPr>
        <p:spPr>
          <a:xfrm>
            <a:off x="1307861" y="6124427"/>
            <a:ext cx="42587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/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ru-RU" sz="1000" dirty="0">
                <a:ea typeface="+mn-lt"/>
                <a:cs typeface="+mn-lt"/>
              </a:rPr>
              <a:t>https://www.aeroflot.ru/ru-ru/information/preparation/luggage</a:t>
            </a:r>
            <a:endParaRPr lang="ru-RU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9090-0D3F-43A9-BDB2-9D1B170A5BF7}"/>
              </a:ext>
            </a:extLst>
          </p:cNvPr>
          <p:cNvSpPr txBox="1"/>
          <p:nvPr/>
        </p:nvSpPr>
        <p:spPr>
          <a:xfrm>
            <a:off x="8924692" y="4789449"/>
            <a:ext cx="2650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https://sto-dorog.ru/news/izmeneniya_v_pravilakh_provoza_bagazha/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58E41-0825-4418-B2FC-08A0832E2387}"/>
              </a:ext>
            </a:extLst>
          </p:cNvPr>
          <p:cNvSpPr txBox="1"/>
          <p:nvPr/>
        </p:nvSpPr>
        <p:spPr>
          <a:xfrm>
            <a:off x="9209810" y="576695"/>
            <a:ext cx="29077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>
              <a:ea typeface="+mn-lt"/>
              <a:cs typeface="+mn-lt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567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24FB1-B685-41FF-BEB7-52DE77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55136"/>
            <a:ext cx="5261263" cy="5163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Надбавки к цене тура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CD859-6FBF-4C05-B55A-8A80CC4A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871" y="1616470"/>
            <a:ext cx="6014604" cy="455783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Авиаперелет с детьми или младенцами </a:t>
            </a: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Один взрослый пассажир может оформить перевозку одного ребенка в возрасте до 2-х лет без предоставления отдельного места.: </a:t>
            </a: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Питание на борту для детей до 2-х лет не предоставляется. </a:t>
            </a: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Для младенцев до 2-х лет можно приобрести отдельное место по предварительному запросу у туроператора, в данном случае оплачивается полная стоимость билета.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DFF2-FD3E-481C-83EB-8077D4D08229}"/>
              </a:ext>
            </a:extLst>
          </p:cNvPr>
          <p:cNvSpPr txBox="1"/>
          <p:nvPr/>
        </p:nvSpPr>
        <p:spPr>
          <a:xfrm>
            <a:off x="2061412" y="5800450"/>
            <a:ext cx="4267833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ru-RU" sz="1000" dirty="0">
                <a:ea typeface="+mn-lt"/>
                <a:cs typeface="+mn-lt"/>
              </a:rPr>
              <a:t>https://www.aeroflot.ru/ru-ru/information/preparation/luggage</a:t>
            </a: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endParaRPr lang="ru-RU" sz="10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DD906EB-A8C8-4CA3-BF32-51F1C7BA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45" y="2348759"/>
            <a:ext cx="3609109" cy="2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E681-E484-4CAE-B644-44AF91AC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83" y="772793"/>
            <a:ext cx="2704175" cy="741915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Страхование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F7D51-8171-4AAF-AA71-1467897A1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10" y="1418064"/>
            <a:ext cx="574493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Страховка от банкротства туроператора. </a:t>
            </a:r>
            <a:endParaRPr lang="ru-RU" sz="20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Оформляется при покупке туров.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Стоимость страховки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составляется 8-12 % от стоимости тура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 Оформлять её стоит в случае неуверенности в туроператоре.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Если туроператор долго находится на рынке продаж и имеет положительные отзывы, то можно обойтись без данного вида страхования.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2D062-5136-4099-91D4-F7080E70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845" y="1419978"/>
            <a:ext cx="494576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Страховка от невыезда 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Страховку от туроператора, нужно оформить заранее, примерно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 две недели до даты вылета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Цена страховки ниже, если её приобретать напрямую у туроператоров.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Цена страхования полностью зависит от стоимости тура, но обычно она составляет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от 1 до 5 % от цены турпакета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4DBB-2879-4242-88E7-DD89C7C07EBE}"/>
              </a:ext>
            </a:extLst>
          </p:cNvPr>
          <p:cNvSpPr txBox="1"/>
          <p:nvPr/>
        </p:nvSpPr>
        <p:spPr>
          <a:xfrm>
            <a:off x="1375866" y="5956103"/>
            <a:ext cx="53823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1000" noProof="1">
                <a:ea typeface="+mn-lt"/>
                <a:cs typeface="+mn-lt"/>
              </a:rPr>
              <a:t>Более подробно можно ознакомится: </a:t>
            </a:r>
            <a:endParaRPr lang="af-ZA" sz="1000" noProof="1"/>
          </a:p>
          <a:p>
            <a:endParaRPr lang="af-ZA" sz="1000" noProof="1">
              <a:ea typeface="+mn-lt"/>
              <a:cs typeface="+mn-lt"/>
            </a:endParaRPr>
          </a:p>
          <a:p>
            <a:pPr algn="l"/>
            <a:r>
              <a:rPr lang="af-ZA" sz="1000" noProof="1">
                <a:ea typeface="+mn-lt"/>
                <a:cs typeface="+mn-lt"/>
              </a:rPr>
              <a:t>https://www.aviasales.ru/blog/strahovka-dlya-puteshestviya</a:t>
            </a:r>
            <a:endParaRPr lang="ru-RU" sz="1000" noProof="1"/>
          </a:p>
        </p:txBody>
      </p:sp>
    </p:spTree>
    <p:extLst>
      <p:ext uri="{BB962C8B-B14F-4D97-AF65-F5344CB8AC3E}">
        <p14:creationId xmlns:p14="http://schemas.microsoft.com/office/powerpoint/2010/main" val="206856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EF8D9-9A18-4AF4-BB77-37BD2EC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698451"/>
            <a:ext cx="2685590" cy="6489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Страхование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BBA48-F6D3-4835-B432-EAB9451F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530" y="1752601"/>
            <a:ext cx="4797083" cy="24115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Медицинская страховка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турпакетах туроператоры включают самый экономичный вид страхования, который не покрывает некоторые виды рисков на отдыхе.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Дополнительная страховка также будет полезна при путешествии с детьми. 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7FB7F-0804-43F7-B413-4A4CAEA4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1382" y="1754515"/>
            <a:ext cx="5484740" cy="34059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Страхование на случай утери или задержки багажа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случае утраты багажа выплачивается компенсация 25 у.е. за 1 кг для класса "Эконом".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50 у.е. за 1 кг для класса "Бизнес".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 повреждении аксессуара багажа (чемодан, сумка, рюкзак) предусмотрена компенсация в размере 70 у.е., но не более чем за 2 единицы багажа.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Задержка багажа более 6 часов подразумевает компенсацию в размере 100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у.е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на одного застрахованного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6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DB152730-5A77-4EAD-AC8B-66E541E3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000">
            <a:off x="8794594" y="5183131"/>
            <a:ext cx="1730298" cy="152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58C86-BF63-402A-AEE4-16048B8504B1}"/>
              </a:ext>
            </a:extLst>
          </p:cNvPr>
          <p:cNvSpPr txBox="1"/>
          <p:nvPr/>
        </p:nvSpPr>
        <p:spPr>
          <a:xfrm>
            <a:off x="468350" y="5123986"/>
            <a:ext cx="2027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20B38-EB5D-4241-A5AC-4C2BA89D2D7B}"/>
              </a:ext>
            </a:extLst>
          </p:cNvPr>
          <p:cNvSpPr txBox="1"/>
          <p:nvPr/>
        </p:nvSpPr>
        <p:spPr>
          <a:xfrm>
            <a:off x="7911791" y="236034"/>
            <a:ext cx="3737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5F373-7FA2-41A7-AB80-CBD7DDA73D08}"/>
              </a:ext>
            </a:extLst>
          </p:cNvPr>
          <p:cNvSpPr txBox="1"/>
          <p:nvPr/>
        </p:nvSpPr>
        <p:spPr>
          <a:xfrm>
            <a:off x="1480831" y="6030234"/>
            <a:ext cx="39301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af-ZA" sz="1000" dirty="0">
                <a:ea typeface="+mn-lt"/>
                <a:cs typeface="+mn-lt"/>
              </a:rPr>
              <a:t>https://www.aviasales.ru/blog/strahovka-dlya-puteshestviya</a:t>
            </a:r>
            <a:endParaRPr lang="ru-RU" sz="1000" dirty="0">
              <a:ea typeface="+mn-lt"/>
              <a:cs typeface="+mn-lt"/>
            </a:endParaRPr>
          </a:p>
          <a:p>
            <a:pPr algn="l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66" y="4365936"/>
            <a:ext cx="1367905" cy="1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1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191</Words>
  <Application>Microsoft Office PowerPoint</Application>
  <PresentationFormat>Широкоэкранный</PresentationFormat>
  <Paragraphs>79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Регулярный или чартерный рейс</vt:lpstr>
      <vt:lpstr>Возвратный и невозвратный билет</vt:lpstr>
      <vt:lpstr>Надбавки к цене тура</vt:lpstr>
      <vt:lpstr>Надбавки к цене тура</vt:lpstr>
      <vt:lpstr>Страхование</vt:lpstr>
      <vt:lpstr>Страхование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Путько</dc:creator>
  <cp:lastModifiedBy>Путько</cp:lastModifiedBy>
  <cp:revision>586</cp:revision>
  <dcterms:created xsi:type="dcterms:W3CDTF">2022-02-21T17:03:02Z</dcterms:created>
  <dcterms:modified xsi:type="dcterms:W3CDTF">2022-02-24T20:00:32Z</dcterms:modified>
</cp:coreProperties>
</file>