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8ABAEA-03CC-41C9-9684-28144B3252D4}" v="679" dt="2022-02-21T16:52:27.669"/>
    <p1510:client id="{FC6F9052-2B0D-40B2-B9EB-0E4B702CD906}" v="807" dt="2022-02-21T14:18:32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6600683-37F0-4E9D-AB22-555D803262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95DF50-1CAD-43BB-AE6B-CC0EC3494B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9DFD4-312C-40AE-8475-D0D1A86665BC}" type="datetime1">
              <a:rPr lang="ru-RU" smtClean="0"/>
              <a:t>22.02.2022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86E9228-F012-4D34-99B6-2717F928B8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C2F933-BB50-4F91-8ABF-5811EF81EE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410E7-7232-41B6-98DB-8B00DF552E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239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CD9EF-01A7-4665-A747-E019D2764CA1}" type="datetime1">
              <a:rPr lang="ru-RU" smtClean="0"/>
              <a:pPr/>
              <a:t>22.02.2022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36B3A-7CC9-4572-922D-08F438F664D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08659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36B3A-7CC9-4572-922D-08F438F664D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68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0D762B4-8BB7-4FF9-B489-6D3D90A75B5F}" type="datetime1">
              <a:rPr lang="ru-RU" noProof="0" smtClean="0"/>
              <a:t>22.02.2022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6541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35ABEB7-A629-46CD-907F-81D12F552D6F}" type="datetime1">
              <a:rPr lang="ru-RU" noProof="0" smtClean="0"/>
              <a:t>22.02.2022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9262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AAAEE07-5E57-4822-9522-7BBA2502B5EB}" type="datetime1">
              <a:rPr lang="ru-RU" noProof="0" smtClean="0"/>
              <a:t>22.02.2022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0698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F1541A-27BD-4639-995E-BCAFBC12F969}" type="datetime1">
              <a:rPr lang="ru-RU" noProof="0" smtClean="0"/>
              <a:t>22.02.2022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36648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A772155-50C7-4F96-BB97-0932DC468B2C}" type="datetime1">
              <a:rPr lang="ru-RU" noProof="0" smtClean="0"/>
              <a:t>22.02.2022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704672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ECE632-83B3-4C22-B936-DDE14AD80D25}" type="datetime1">
              <a:rPr lang="ru-RU" noProof="0" smtClean="0"/>
              <a:t>22.02.2022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06525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C776FC3-E975-4B22-9528-4B204CD9FC7C}" type="datetime1">
              <a:rPr lang="ru-RU" noProof="0" smtClean="0"/>
              <a:t>22.02.2022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21286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59F09A9-352D-4E1B-B336-2770868CAB85}" type="datetime1">
              <a:rPr lang="ru-RU" noProof="0" smtClean="0"/>
              <a:t>22.02.2022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6449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4784DB2-6ECE-4C54-A645-EDCDD77AF5D0}" type="datetime1">
              <a:rPr lang="ru-RU" noProof="0" smtClean="0"/>
              <a:t>22.02.2022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9709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1E9379A-9574-44DA-B293-F9343C37D97D}" type="datetime1">
              <a:rPr lang="ru-RU" noProof="0" smtClean="0"/>
              <a:t>22.02.2022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2111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A772155-50C7-4F96-BB97-0932DC468B2C}" type="datetime1">
              <a:rPr lang="ru-RU" noProof="0" smtClean="0"/>
              <a:t>22.02.2022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6720893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F73DE5-7E09-4E95-A9DB-DD5B8E817A12}" type="datetime1">
              <a:rPr lang="ru-RU" noProof="0" smtClean="0"/>
              <a:t>22.02.2022</a:t>
            </a:fld>
            <a:endParaRPr lang="ru-RU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5102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9450E6A-5167-47C4-BEB7-CC8BD2C564C2}" type="datetime1">
              <a:rPr lang="ru-RU" noProof="0" smtClean="0"/>
              <a:t>22.02.2022</a:t>
            </a:fld>
            <a:endParaRPr lang="ru-RU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0554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374BD71-8699-434B-B55C-5F972293755A}" type="datetime1">
              <a:rPr lang="ru-RU" noProof="0" smtClean="0"/>
              <a:t>22.02.2022</a:t>
            </a:fld>
            <a:endParaRPr lang="ru-RU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1654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25A88E9-FB70-48BA-A647-2EB2397C1AC5}" type="datetime1">
              <a:rPr lang="ru-RU" noProof="0" smtClean="0"/>
              <a:t>22.02.2022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4573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F797B2-B905-4469-9E15-29455C89A941}" type="datetime1">
              <a:rPr lang="ru-RU" noProof="0" smtClean="0"/>
              <a:t>22.02.2022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3140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A772155-50C7-4F96-BB97-0932DC468B2C}" type="datetime1">
              <a:rPr lang="ru-RU" noProof="0" smtClean="0"/>
              <a:t>22.02.2022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5081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05890" y="1947657"/>
            <a:ext cx="8820149" cy="1743236"/>
          </a:xfrm>
        </p:spPr>
        <p:txBody>
          <a:bodyPr rtlCol="0">
            <a:normAutofit/>
          </a:bodyPr>
          <a:lstStyle/>
          <a:p>
            <a:pPr algn="ctr"/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Century Gothic"/>
                <a:cs typeface="Arial"/>
              </a:rPr>
              <a:t>Тема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Century Gothic"/>
              </a:rPr>
              <a:t/>
            </a:r>
            <a:br>
              <a:rPr lang="ru-RU" sz="2400" dirty="0">
                <a:solidFill>
                  <a:schemeClr val="accent6">
                    <a:lumMod val="50000"/>
                  </a:schemeClr>
                </a:solidFill>
                <a:latin typeface="Century Gothic"/>
              </a:rPr>
            </a:b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Century Gothic"/>
              </a:rPr>
              <a:t>Онлайн п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Century Gothic"/>
                <a:ea typeface="+mj-lt"/>
                <a:cs typeface="+mj-lt"/>
              </a:rPr>
              <a:t>амятка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Century Gothic"/>
                <a:ea typeface="+mj-lt"/>
                <a:cs typeface="+mj-lt"/>
              </a:rPr>
              <a:t>по безопасной и рациональной покупке туристических туров в интернете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Century Gothic"/>
              <a:cs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71053" y="4318447"/>
            <a:ext cx="8872103" cy="125616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ru-RU" sz="2000" dirty="0">
                <a:solidFill>
                  <a:schemeClr val="accent6">
                    <a:lumMod val="50000"/>
                  </a:schemeClr>
                </a:solidFill>
                <a:latin typeface="Century Gothic"/>
                <a:cs typeface="Arial"/>
              </a:rPr>
              <a:t>Обучающийся 10 "В" Никифоров Алексей Павлович</a:t>
            </a:r>
            <a:endParaRPr lang="ru-RU" sz="2000" dirty="0">
              <a:solidFill>
                <a:schemeClr val="accent6">
                  <a:lumMod val="50000"/>
                </a:schemeClr>
              </a:solidFill>
              <a:latin typeface="Century Gothic"/>
            </a:endParaRPr>
          </a:p>
          <a:p>
            <a:pPr algn="r"/>
            <a:r>
              <a:rPr lang="ru-RU" sz="2000" dirty="0">
                <a:solidFill>
                  <a:schemeClr val="accent6">
                    <a:lumMod val="50000"/>
                  </a:schemeClr>
                </a:solidFill>
                <a:latin typeface="Century Gothic"/>
                <a:cs typeface="Arial"/>
              </a:rPr>
              <a:t>Научные руководители: </a:t>
            </a:r>
          </a:p>
          <a:p>
            <a:pPr algn="r"/>
            <a:r>
              <a:rPr lang="ru-RU" sz="2000" dirty="0">
                <a:solidFill>
                  <a:schemeClr val="accent6">
                    <a:lumMod val="50000"/>
                  </a:schemeClr>
                </a:solidFill>
                <a:latin typeface="Century Gothic"/>
                <a:cs typeface="Arial"/>
              </a:rPr>
              <a:t>Большакова Елена Валерьевна</a:t>
            </a:r>
            <a:r>
              <a:rPr lang="ru-RU" sz="2000" dirty="0">
                <a:latin typeface="Century Gothic"/>
                <a:cs typeface="Arial"/>
              </a:rPr>
              <a:t> </a:t>
            </a:r>
          </a:p>
          <a:p>
            <a:pPr algn="r"/>
            <a:r>
              <a:rPr lang="ru-RU" sz="2000" dirty="0" err="1">
                <a:solidFill>
                  <a:schemeClr val="accent6">
                    <a:lumMod val="50000"/>
                  </a:schemeClr>
                </a:solidFill>
                <a:latin typeface="Century Gothic"/>
                <a:cs typeface="Arial"/>
              </a:rPr>
              <a:t>Путько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  <a:latin typeface="Century Gothic"/>
                <a:cs typeface="Arial"/>
              </a:rPr>
              <a:t> Николай Алексеевич</a:t>
            </a:r>
          </a:p>
          <a:p>
            <a:pPr algn="r"/>
            <a:r>
              <a:rPr lang="ru-RU" sz="2000" dirty="0">
                <a:solidFill>
                  <a:schemeClr val="accent6">
                    <a:lumMod val="50000"/>
                  </a:schemeClr>
                </a:solidFill>
                <a:latin typeface="Century Gothic"/>
                <a:cs typeface="Arial"/>
              </a:rPr>
              <a:t>Москва, 2022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3B2EA-0757-4D0A-B215-F7BD4A8BA115}"/>
              </a:ext>
            </a:extLst>
          </p:cNvPr>
          <p:cNvSpPr txBox="1"/>
          <p:nvPr/>
        </p:nvSpPr>
        <p:spPr>
          <a:xfrm>
            <a:off x="1338695" y="176299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8575A2-43FC-46B0-961F-78EBC1A01F13}"/>
              </a:ext>
            </a:extLst>
          </p:cNvPr>
          <p:cNvSpPr txBox="1"/>
          <p:nvPr/>
        </p:nvSpPr>
        <p:spPr>
          <a:xfrm>
            <a:off x="2074718" y="152400"/>
            <a:ext cx="8882494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entury Gothic"/>
                <a:cs typeface="Arial"/>
              </a:rPr>
              <a:t>ДЕПАРТАМЕНТ ОБРАЗОВАНИЯ И НАУКИ ГОРОДА МОСКВЫ </a:t>
            </a:r>
            <a:endParaRPr lang="ru-RU" sz="2000" dirty="0">
              <a:solidFill>
                <a:schemeClr val="accent6">
                  <a:lumMod val="50000"/>
                </a:schemeClr>
              </a:solidFill>
              <a:latin typeface="Century Gothic"/>
              <a:cs typeface="Arial"/>
            </a:endParaRPr>
          </a:p>
          <a:p>
            <a:pPr algn="ctr"/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entury Gothic"/>
                <a:cs typeface="Arial"/>
              </a:rPr>
              <a:t>Южный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entury Gothic"/>
                <a:cs typeface="Arial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entury Gothic"/>
                <a:cs typeface="Arial"/>
              </a:rPr>
              <a:t>административный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entury Gothic"/>
                <a:cs typeface="Arial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entury Gothic"/>
                <a:cs typeface="Arial"/>
              </a:rPr>
              <a:t>округ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entury Gothic"/>
                <a:cs typeface="Arial"/>
              </a:rPr>
              <a:t> </a:t>
            </a:r>
            <a:endParaRPr lang="ru-RU" sz="2000" dirty="0">
              <a:solidFill>
                <a:schemeClr val="accent6">
                  <a:lumMod val="50000"/>
                </a:schemeClr>
              </a:solidFill>
              <a:latin typeface="Century Gothic"/>
              <a:cs typeface="Arial"/>
            </a:endParaRPr>
          </a:p>
          <a:p>
            <a:pPr algn="ctr"/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entury Gothic"/>
                <a:cs typeface="Arial"/>
              </a:rPr>
              <a:t>Государственное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entury Gothic"/>
                <a:cs typeface="Arial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entury Gothic"/>
                <a:cs typeface="Arial"/>
              </a:rPr>
              <a:t>бюджетное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entury Gothic"/>
                <a:cs typeface="Arial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entury Gothic"/>
                <a:cs typeface="Arial"/>
              </a:rPr>
              <a:t>общеобразовательное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entury Gothic"/>
                <a:cs typeface="Arial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entury Gothic"/>
                <a:cs typeface="Arial"/>
              </a:rPr>
              <a:t>учреждение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entury Gothic"/>
                <a:cs typeface="Arial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entury Gothic"/>
                <a:cs typeface="Arial"/>
              </a:rPr>
              <a:t>города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entury Gothic"/>
                <a:cs typeface="Arial"/>
              </a:rPr>
              <a:t> </a:t>
            </a:r>
            <a:endParaRPr lang="ru-RU" sz="2000" dirty="0">
              <a:solidFill>
                <a:schemeClr val="accent6">
                  <a:lumMod val="50000"/>
                </a:schemeClr>
              </a:solidFill>
              <a:latin typeface="Century Gothic"/>
              <a:cs typeface="Arial"/>
            </a:endParaRPr>
          </a:p>
          <a:p>
            <a:pPr algn="ctr"/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entury Gothic"/>
                <a:cs typeface="Arial"/>
              </a:rPr>
              <a:t>Москвы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entury Gothic"/>
                <a:cs typeface="Arial"/>
              </a:rPr>
              <a:t> «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entury Gothic"/>
                <a:cs typeface="Arial"/>
              </a:rPr>
              <a:t>Школа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entury Gothic"/>
                <a:cs typeface="Arial"/>
              </a:rPr>
              <a:t> № 947»</a:t>
            </a:r>
            <a:endParaRPr lang="ru-RU" sz="2000" dirty="0">
              <a:solidFill>
                <a:schemeClr val="accent6">
                  <a:lumMod val="50000"/>
                </a:schemeClr>
              </a:solidFill>
              <a:latin typeface="Century Gothic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7C075-6AFC-4493-879E-2CD1C22F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375" y="635384"/>
            <a:ext cx="7437766" cy="1189681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  <a:t>Страхование</a:t>
            </a:r>
            <a:b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9D5B9E-1D87-437B-91B4-4E9A6E18D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375" y="1317290"/>
            <a:ext cx="6973229" cy="12871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</a:rPr>
              <a:t>ФИНАЛЬНЫЙ СЛАЙД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</a:rPr>
              <a:t>Надеемся что были полезны</a:t>
            </a:r>
            <a:endParaRPr lang="ru-RU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254836" y="4488873"/>
            <a:ext cx="2281381" cy="2041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316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03F753-52E9-4394-9CD8-30F7DBDC91B9}"/>
              </a:ext>
            </a:extLst>
          </p:cNvPr>
          <p:cNvSpPr txBox="1"/>
          <p:nvPr/>
        </p:nvSpPr>
        <p:spPr>
          <a:xfrm>
            <a:off x="3581400" y="723900"/>
            <a:ext cx="6042311" cy="19697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Century Gothic"/>
                <a:ea typeface="+mn-lt"/>
                <a:cs typeface="Calibri"/>
              </a:rPr>
              <a:t>Цель</a:t>
            </a:r>
          </a:p>
          <a:p>
            <a:endParaRPr lang="ru-RU" sz="2000" dirty="0">
              <a:solidFill>
                <a:schemeClr val="accent6">
                  <a:lumMod val="50000"/>
                </a:schemeClr>
              </a:solidFill>
              <a:latin typeface="Century Gothic"/>
              <a:ea typeface="+mn-lt"/>
              <a:cs typeface="Calibri"/>
            </a:endParaRPr>
          </a:p>
          <a:p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Century Gothic"/>
                <a:ea typeface="+mn-lt"/>
                <a:cs typeface="Calibri"/>
              </a:rPr>
              <a:t>Разработать онлайн 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  <a:latin typeface="Century Gothic"/>
                <a:ea typeface="+mn-lt"/>
                <a:cs typeface="Calibri"/>
              </a:rPr>
              <a:t>памятку </a:t>
            </a: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Century Gothic"/>
                <a:ea typeface="+mn-lt"/>
                <a:cs typeface="Calibri"/>
              </a:rPr>
              <a:t>по 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  <a:latin typeface="Century Gothic"/>
                <a:ea typeface="+mn-lt"/>
                <a:cs typeface="Calibri"/>
              </a:rPr>
              <a:t>безопасному и </a:t>
            </a: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Century Gothic"/>
                <a:ea typeface="+mn-lt"/>
                <a:cs typeface="Calibri"/>
              </a:rPr>
              <a:t>рациональному 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  <a:latin typeface="Century Gothic"/>
                <a:ea typeface="+mn-lt"/>
                <a:cs typeface="Calibri"/>
              </a:rPr>
              <a:t>оформлению туристических </a:t>
            </a: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Century Gothic"/>
                <a:ea typeface="+mn-lt"/>
                <a:cs typeface="Calibri"/>
              </a:rPr>
              <a:t>маршрутов</a:t>
            </a:r>
            <a:endParaRPr lang="ru-RU" sz="2000" dirty="0">
              <a:solidFill>
                <a:schemeClr val="accent6">
                  <a:lumMod val="50000"/>
                </a:schemeClr>
              </a:solidFill>
              <a:latin typeface="Century Gothic"/>
            </a:endParaRPr>
          </a:p>
          <a:p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0CA63B-9964-481F-9826-745A62C0D99E}"/>
              </a:ext>
            </a:extLst>
          </p:cNvPr>
          <p:cNvSpPr txBox="1"/>
          <p:nvPr/>
        </p:nvSpPr>
        <p:spPr>
          <a:xfrm>
            <a:off x="10950287" y="636096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59E8D-5C79-4283-82BE-F631136019A1}"/>
              </a:ext>
            </a:extLst>
          </p:cNvPr>
          <p:cNvSpPr txBox="1"/>
          <p:nvPr/>
        </p:nvSpPr>
        <p:spPr>
          <a:xfrm>
            <a:off x="3581400" y="2575316"/>
            <a:ext cx="5851813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Century Gothic"/>
                <a:cs typeface="Arial"/>
              </a:rPr>
              <a:t>Задачи</a:t>
            </a:r>
          </a:p>
          <a:p>
            <a:endParaRPr lang="ru-RU" sz="2000" dirty="0">
              <a:solidFill>
                <a:schemeClr val="accent6">
                  <a:lumMod val="50000"/>
                </a:schemeClr>
              </a:solidFill>
              <a:latin typeface="Century Gothic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latin typeface="Century Gothic"/>
                <a:cs typeface="Arial"/>
              </a:rPr>
              <a:t>Исследовать информационную </a:t>
            </a: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Century Gothic"/>
                <a:cs typeface="Arial"/>
              </a:rPr>
              <a:t> </a:t>
            </a: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Century Gothic"/>
                <a:cs typeface="Arial"/>
              </a:rPr>
              <a:t>безопасность </a:t>
            </a: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Century Gothic"/>
                <a:cs typeface="Arial"/>
              </a:rPr>
              <a:t>сайтов туроператоров</a:t>
            </a:r>
            <a:endParaRPr lang="ru-RU" sz="2000" dirty="0">
              <a:solidFill>
                <a:schemeClr val="accent6">
                  <a:lumMod val="50000"/>
                </a:schemeClr>
              </a:solidFill>
              <a:latin typeface="Century Gothic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Century Gothic"/>
                <a:cs typeface="Arial"/>
              </a:rPr>
              <a:t>Проанализировать типы авиабилетов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Century Gothic"/>
                <a:cs typeface="Arial"/>
              </a:rPr>
              <a:t>Проанализировать виды страховок туристических маршрутов </a:t>
            </a: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Century Gothic"/>
                <a:cs typeface="Arial"/>
              </a:rPr>
              <a:t>и </a:t>
            </a: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Century Gothic"/>
                <a:cs typeface="Arial"/>
              </a:rPr>
              <a:t>авиабилетов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Century Gothic"/>
                <a:cs typeface="Arial"/>
              </a:rPr>
              <a:t>Разработка информационного вебсайта по самостоятельной покупке туров</a:t>
            </a:r>
            <a:endParaRPr lang="ru-RU" sz="2000" dirty="0" smtClean="0">
              <a:solidFill>
                <a:schemeClr val="accent6">
                  <a:lumMod val="50000"/>
                </a:schemeClr>
              </a:solidFill>
              <a:latin typeface="Century Gothic"/>
              <a:cs typeface="Arial"/>
            </a:endParaRPr>
          </a:p>
          <a:p>
            <a:pPr>
              <a:buChar char="•"/>
            </a:pPr>
            <a:endParaRPr lang="ru-RU" sz="2000" dirty="0" smtClean="0">
              <a:latin typeface="Century Gothic"/>
              <a:cs typeface="Arial"/>
            </a:endParaRPr>
          </a:p>
          <a:p>
            <a:pPr>
              <a:buChar char="•"/>
            </a:pPr>
            <a:endParaRPr lang="ru-RU" sz="2000" dirty="0">
              <a:latin typeface="Century Gothic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872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1F3CB-1D4E-4C47-9C57-1C748882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753996"/>
            <a:ext cx="8911687" cy="1280890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  <a:t>Как безопасно найти тур в интернете</a:t>
            </a:r>
            <a:b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F7A230-8254-4DD5-939E-201C909CB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6123"/>
            <a:ext cx="6412923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Первый шаг в поиске тура - найти надёжного поставщика данной услуги и не попасть на сайт мошенников (фишинговый сайт</a:t>
            </a: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Рисунок 4" descr="Изображение выглядит как текст, человек, мужчи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74D7F25B-7591-4570-9573-268349E50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550" y="3203595"/>
            <a:ext cx="4875504" cy="270336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254836" y="4488873"/>
            <a:ext cx="2281381" cy="2041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57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6178D-4953-4FCA-9582-6D29731C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044" y="663049"/>
            <a:ext cx="6359938" cy="15013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  <a:t>Туроператор</a:t>
            </a:r>
            <a:r>
              <a:rPr lang="ru-RU" sz="2400" dirty="0" smtClean="0"/>
              <a:t>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  <a:t>или</a:t>
            </a:r>
            <a:r>
              <a:rPr lang="ru-RU" sz="2400" dirty="0" smtClean="0"/>
              <a:t>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  <a:t>турагентство</a:t>
            </a:r>
            <a:b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083090-CF01-437C-AFAD-4CACB0AD3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044" y="1268530"/>
            <a:ext cx="6939887" cy="11944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</a:rPr>
              <a:t>Важно знать, что есть свои </a:t>
            </a:r>
            <a:r>
              <a:rPr lang="ru-RU" sz="2000" u="sng" dirty="0" smtClean="0">
                <a:solidFill>
                  <a:schemeClr val="accent6">
                    <a:lumMod val="50000"/>
                  </a:schemeClr>
                </a:solidFill>
              </a:rPr>
              <a:t>плюсы</a:t>
            </a: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</a:rPr>
              <a:t> и </a:t>
            </a:r>
            <a:r>
              <a:rPr lang="ru-RU" sz="2000" u="sng" dirty="0" smtClean="0">
                <a:solidFill>
                  <a:schemeClr val="accent6">
                    <a:lumMod val="50000"/>
                  </a:schemeClr>
                </a:solidFill>
              </a:rPr>
              <a:t>минусы</a:t>
            </a: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</a:rPr>
              <a:t> при покупке туров у турагентств и туроператоров. </a:t>
            </a:r>
            <a:endParaRPr lang="ru-RU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Рисунок 4" descr="Изображение выглядит как текст, внутренний, стол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E6FD1099-FEF5-481F-B433-C100CD04A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68" r="7104"/>
          <a:stretch/>
        </p:blipFill>
        <p:spPr>
          <a:xfrm>
            <a:off x="2808471" y="2761621"/>
            <a:ext cx="5481284" cy="274810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254836" y="4488873"/>
            <a:ext cx="2281381" cy="2041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34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F733EB-357E-48AA-B420-36D9332B6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14817"/>
            <a:ext cx="6403293" cy="1952892"/>
          </a:xfrm>
        </p:spPr>
        <p:txBody>
          <a:bodyPr>
            <a:normAutofit fontScale="90000"/>
          </a:bodyPr>
          <a:lstStyle/>
          <a:p>
            <a:r>
              <a:rPr lang="ru-RU" sz="2700" dirty="0">
                <a:solidFill>
                  <a:schemeClr val="accent6">
                    <a:lumMod val="50000"/>
                  </a:schemeClr>
                </a:solidFill>
              </a:rPr>
              <a:t>Регулярные или чартерные </a:t>
            </a:r>
            <a:r>
              <a:rPr lang="ru-RU" sz="2700" dirty="0" smtClean="0">
                <a:solidFill>
                  <a:schemeClr val="accent6">
                    <a:lumMod val="50000"/>
                  </a:schemeClr>
                </a:solidFill>
              </a:rPr>
              <a:t>рейсы</a:t>
            </a:r>
            <a:br>
              <a:rPr lang="ru-RU" sz="27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200" dirty="0" smtClean="0">
                <a:solidFill>
                  <a:schemeClr val="accent6">
                    <a:lumMod val="50000"/>
                  </a:schemeClr>
                </a:solidFill>
              </a:rPr>
              <a:t>Обязательно </a:t>
            </a:r>
            <a:r>
              <a:rPr lang="ru-RU" sz="2200" dirty="0">
                <a:solidFill>
                  <a:schemeClr val="accent6">
                    <a:lumMod val="50000"/>
                  </a:schemeClr>
                </a:solidFill>
              </a:rPr>
              <a:t>проанализируйте как вам выгодно лететь на отдых: чартерным или регулярным рейсом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400" dirty="0">
                <a:solidFill>
                  <a:schemeClr val="accent6">
                    <a:lumMod val="50000"/>
                  </a:schemeClr>
                </a:solidFill>
              </a:rPr>
            </a:br>
            <a:endParaRPr lang="ru-RU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E807C6-1A99-4909-BA13-3429789CC1E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4645890" y="5394036"/>
            <a:ext cx="92364" cy="203199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buNone/>
            </a:pP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Рисунок 4" descr="Изображение выглядит как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65C90FFE-138D-488D-8711-16EEE9741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3098467"/>
            <a:ext cx="4635697" cy="308371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254836" y="4488873"/>
            <a:ext cx="2281381" cy="2041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343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485651-DC49-4246-8138-B50D604C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6458711" cy="1280890"/>
          </a:xfrm>
        </p:spPr>
        <p:txBody>
          <a:bodyPr>
            <a:normAutofit fontScale="90000"/>
          </a:bodyPr>
          <a:lstStyle/>
          <a:p>
            <a:r>
              <a:rPr lang="ru-RU" sz="2700" dirty="0">
                <a:solidFill>
                  <a:schemeClr val="accent6">
                    <a:lumMod val="50000"/>
                  </a:schemeClr>
                </a:solidFill>
              </a:rPr>
              <a:t>Возвратные и невозвратные </a:t>
            </a:r>
            <a:r>
              <a:rPr lang="ru-RU" sz="2700" dirty="0" smtClean="0">
                <a:solidFill>
                  <a:schemeClr val="accent6">
                    <a:lumMod val="50000"/>
                  </a:schemeClr>
                </a:solidFill>
              </a:rPr>
              <a:t>билеты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4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dirty="0">
                <a:solidFill>
                  <a:schemeClr val="accent6">
                    <a:lumMod val="50000"/>
                  </a:schemeClr>
                </a:solidFill>
              </a:rPr>
            </a:b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DCDF63-1B98-451D-BB2E-C06182E8F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08126"/>
            <a:ext cx="805118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Если </a:t>
            </a: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</a:rPr>
              <a:t>вы купили 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билет при раннем бронировании и оставляете за собой право перенести дату вылета, то обращайте внимание на опцию возвратности </a:t>
            </a: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</a:rPr>
              <a:t>авиабилета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Рисунок 4" descr="Изображение выглядит как текст, держит, человек, рука&#10;&#10;Автоматически созданное описание">
            <a:extLst>
              <a:ext uri="{FF2B5EF4-FFF2-40B4-BE49-F238E27FC236}">
                <a16:creationId xmlns:a16="http://schemas.microsoft.com/office/drawing/2014/main" id="{187F44E5-A315-4765-A705-3D72BD0C8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375" y="3670730"/>
            <a:ext cx="4857369" cy="268534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254836" y="4488873"/>
            <a:ext cx="2281381" cy="2041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376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8BFE8-87C3-456F-BD0A-8A65ED229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0731"/>
          </a:xfrm>
        </p:spPr>
        <p:txBody>
          <a:bodyPr>
            <a:normAutofit fontScale="90000"/>
          </a:bodyPr>
          <a:lstStyle/>
          <a:p>
            <a:r>
              <a:rPr lang="ru-RU" sz="2700" dirty="0">
                <a:solidFill>
                  <a:schemeClr val="accent6">
                    <a:lumMod val="50000"/>
                  </a:schemeClr>
                </a:solidFill>
              </a:rPr>
              <a:t>Надбавки к цене </a:t>
            </a:r>
            <a:r>
              <a:rPr lang="ru-RU" sz="2700" dirty="0" smtClean="0">
                <a:solidFill>
                  <a:schemeClr val="accent6">
                    <a:lumMod val="50000"/>
                  </a:schemeClr>
                </a:solidFill>
              </a:rPr>
              <a:t>тура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6C5918-AC24-4DA8-AF42-B5D9BB7FC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24841"/>
            <a:ext cx="7066157" cy="6552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Необходимо знать о цене авиабилета, чтобы не переплатить за опции, в </a:t>
            </a: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</a:rPr>
              <a:t>которых вы 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не </a:t>
            </a: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</a:rPr>
              <a:t>нуждайтесь</a:t>
            </a:r>
            <a:endParaRPr lang="ru-RU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Рисунок 4" descr="Изображение выглядит как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6E33B3DA-DA79-46FB-9723-288AEFF76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320" y="3046519"/>
            <a:ext cx="4871224" cy="325286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254836" y="4488873"/>
            <a:ext cx="2281381" cy="2041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06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8BFE8-87C3-456F-BD0A-8A65ED229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0731"/>
          </a:xfrm>
        </p:spPr>
        <p:txBody>
          <a:bodyPr>
            <a:normAutofit/>
          </a:bodyPr>
          <a:lstStyle/>
          <a:p>
            <a:r>
              <a:rPr lang="ru-RU" sz="2700" dirty="0" smtClean="0">
                <a:solidFill>
                  <a:schemeClr val="accent6">
                    <a:lumMod val="50000"/>
                  </a:schemeClr>
                </a:solidFill>
              </a:rPr>
              <a:t>Поездки с детьми</a:t>
            </a:r>
            <a:endParaRPr lang="ru-RU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6C5918-AC24-4DA8-AF42-B5D9BB7FC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24841"/>
            <a:ext cx="7066157" cy="6552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</a:rPr>
              <a:t>---------</a:t>
            </a:r>
            <a:endParaRPr lang="ru-RU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Рисунок 4" descr="Изображение выглядит как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6E33B3DA-DA79-46FB-9723-288AEFF76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320" y="3046519"/>
            <a:ext cx="4871224" cy="325286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254836" y="4488873"/>
            <a:ext cx="2281381" cy="2041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5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7C075-6AFC-4493-879E-2CD1C22F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375" y="635384"/>
            <a:ext cx="7437766" cy="1189681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  <a:t>Страхование</a:t>
            </a:r>
            <a:b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9D5B9E-1D87-437B-91B4-4E9A6E18D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375" y="1317290"/>
            <a:ext cx="6973229" cy="12871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Страхование как подушка безопасности для комфортного </a:t>
            </a: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</a:rPr>
              <a:t>отдыха. Важно 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уметь правильно выбирать вид страхования.</a:t>
            </a:r>
          </a:p>
        </p:txBody>
      </p:sp>
      <p:pic>
        <p:nvPicPr>
          <p:cNvPr id="4" name="Рисунок 4" descr="Изображение выглядит как текст, стол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762D0426-47C2-48EA-BC12-AF550466F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938" y="3058532"/>
            <a:ext cx="5393080" cy="303067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254836" y="4488873"/>
            <a:ext cx="2281381" cy="2041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252000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100</TotalTime>
  <Words>175</Words>
  <Application>Microsoft Office PowerPoint</Application>
  <PresentationFormat>Широкоэкранный</PresentationFormat>
  <Paragraphs>36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Легкий дым</vt:lpstr>
      <vt:lpstr>Тема Онлайн памятка по безопасной и рациональной покупке туристических туров в интернете</vt:lpstr>
      <vt:lpstr>Презентация PowerPoint</vt:lpstr>
      <vt:lpstr>Как безопасно найти тур в интернете </vt:lpstr>
      <vt:lpstr>Туроператор или турагентство  </vt:lpstr>
      <vt:lpstr>Регулярные или чартерные рейсы  Обязательно проанализируйте как вам выгодно лететь на отдых: чартерным или регулярным рейсом </vt:lpstr>
      <vt:lpstr>Возвратные и невозвратные билеты  </vt:lpstr>
      <vt:lpstr>Надбавки к цене тура  </vt:lpstr>
      <vt:lpstr>Поездки с детьми</vt:lpstr>
      <vt:lpstr>Страхование </vt:lpstr>
      <vt:lpstr>Страхование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Большакова Елена Валерьевна</dc:creator>
  <cp:lastModifiedBy>Путько</cp:lastModifiedBy>
  <cp:revision>335</cp:revision>
  <dcterms:created xsi:type="dcterms:W3CDTF">2022-02-21T12:07:28Z</dcterms:created>
  <dcterms:modified xsi:type="dcterms:W3CDTF">2022-02-22T09:56:35Z</dcterms:modified>
</cp:coreProperties>
</file>