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DE76F-B8CE-4CB9-AEDF-A6DDA5A20929}" v="391" dt="2022-02-21T17:54:03.295"/>
    <p1510:client id="{AE5F21A9-D4A2-494E-A9AE-3E50AAF93D93}" v="463" dt="2022-02-21T21:00:39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6600683-37F0-4E9D-AB22-555D803262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95DF50-1CAD-43BB-AE6B-CC0EC3494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9DFD4-312C-40AE-8475-D0D1A86665BC}" type="datetime1">
              <a:rPr lang="ru-RU" smtClean="0"/>
              <a:t>22.02.2022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6E9228-F012-4D34-99B6-2717F928B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C2F933-BB50-4F91-8ABF-5811EF81EE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410E7-7232-41B6-98DB-8B00DF552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239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D9EF-01A7-4665-A747-E019D2764CA1}" type="datetime1">
              <a:rPr lang="ru-RU" smtClean="0"/>
              <a:pPr/>
              <a:t>22.02.2022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36B3A-7CC9-4572-922D-08F438F664D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65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36B3A-7CC9-4572-922D-08F438F664D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68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4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6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21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28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254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8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1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6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6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0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FBCD-E3FD-44A6-843C-32A3BCB2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>
                <a:ea typeface="+mj-lt"/>
                <a:cs typeface="+mj-lt"/>
              </a:rPr>
              <a:t>Поиск нахождения туров</a:t>
            </a:r>
            <a:endParaRPr lang="ru-RU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18326-CFCD-400D-999B-9C0D8DDD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235718" cy="3210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600" dirty="0">
                <a:ea typeface="+mn-lt"/>
                <a:cs typeface="+mn-lt"/>
              </a:rPr>
              <a:t>Напишите в поисковую строку: “Официальный сайт ~сайт турагентства/туроператора~”. После этого появится список сайтов нужного туроператора. Выберите тот, рядом с адресной строкой которого будет находится галочка - навигационный ответ.*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600" dirty="0">
                <a:solidFill>
                  <a:srgbClr val="C00000"/>
                </a:solidFill>
                <a:ea typeface="+mn-lt"/>
                <a:cs typeface="+mn-lt"/>
              </a:rPr>
              <a:t>! Значок “навигационный ответ” - метка отображается в тех случаях, когда есть высокая степень уверенности в том, что именно этот сайт нужен пользователю по данному запросу.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AE76DA4-037D-4AE6-A82B-5488A4C95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2" r="35959" b="1"/>
          <a:stretch/>
        </p:blipFill>
        <p:spPr>
          <a:xfrm>
            <a:off x="5465820" y="760884"/>
            <a:ext cx="5716364" cy="4360677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E0B1-E148-4179-9D64-B8B1570EDF79}"/>
              </a:ext>
            </a:extLst>
          </p:cNvPr>
          <p:cNvSpPr txBox="1"/>
          <p:nvPr/>
        </p:nvSpPr>
        <p:spPr>
          <a:xfrm>
            <a:off x="644913" y="5430644"/>
            <a:ext cx="336581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dirty="0">
                <a:solidFill>
                  <a:srgbClr val="404040"/>
                </a:solidFill>
              </a:rPr>
              <a:t>*Примечание </a:t>
            </a:r>
            <a:endParaRPr lang="ru-RU" sz="1000" dirty="0">
              <a:solidFill>
                <a:srgbClr val="000000"/>
              </a:solidFill>
            </a:endParaRPr>
          </a:p>
          <a:p>
            <a:r>
              <a:rPr lang="ru-RU" sz="1000" dirty="0">
                <a:solidFill>
                  <a:srgbClr val="404040"/>
                </a:solidFill>
              </a:rPr>
              <a:t>Функция “Навигационный ответ” работает только в браузере “Яндекс”.</a:t>
            </a:r>
            <a:endParaRPr lang="ru-RU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38372-20C8-400E-993B-06B20DCC679F}"/>
              </a:ext>
            </a:extLst>
          </p:cNvPr>
          <p:cNvSpPr txBox="1"/>
          <p:nvPr/>
        </p:nvSpPr>
        <p:spPr>
          <a:xfrm>
            <a:off x="5467815" y="5458522"/>
            <a:ext cx="19254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https://nashaplaneta.net/sovety1/aviabilety-moshenniki/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92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C2693-DA93-483E-B98C-E730B625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356" y="624110"/>
            <a:ext cx="8911687" cy="631459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Туроператор или турагентство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F1B049-F90A-4DC2-B453-CD4C0F00A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532" y="1253998"/>
            <a:ext cx="3992732" cy="576262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туроператор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FCF61-DBD6-4DED-B791-4DF6D01F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49280" y="1864898"/>
            <a:ext cx="4342893" cy="3354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Туроператор может лично продавать туры, но в некоторых ситуациях они бывают дороже, чем у турагентств. </a:t>
            </a:r>
            <a:endParaRPr lang="ru-RU"/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Прямой контакт с покупателем при возникновении проблем.</a:t>
            </a:r>
            <a:endParaRPr lang="ru-RU" sz="20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668D959-BB37-4944-9A99-775BDA7D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9152" y="1441270"/>
            <a:ext cx="4016319" cy="377103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турагентство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B62988-CAA7-4386-A431-0CC06B39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5570" y="1861670"/>
            <a:ext cx="4347333" cy="2514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Может показывать туристам путевки от одного оператора, либо от нескольких. </a:t>
            </a:r>
            <a:endParaRPr lang="ru-RU" sz="2000"/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Агентство чаще всего предоставляет скидку на туры.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30C93-C389-4410-8180-EABC41BF8D62}"/>
              </a:ext>
            </a:extLst>
          </p:cNvPr>
          <p:cNvSpPr txBox="1"/>
          <p:nvPr/>
        </p:nvSpPr>
        <p:spPr>
          <a:xfrm>
            <a:off x="1416627" y="4923560"/>
            <a:ext cx="1010342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noProof="1">
                <a:solidFill>
                  <a:srgbClr val="C00000"/>
                </a:solidFill>
              </a:rPr>
              <a:t>! Важно учесть, что цена тура может измениться между периодом нахождения и бронирования тура. Т.е. цена может быть не той, которой вы увидели на сайте перед бронированием, например с надбавкой за топливный сбор или доплатой за регулярный рейс. Это характерно при покупке как и у туроператоров, так и у турагентств.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0C53-360A-4F11-A633-FEFE2DE08611}"/>
              </a:ext>
            </a:extLst>
          </p:cNvPr>
          <p:cNvSpPr txBox="1"/>
          <p:nvPr/>
        </p:nvSpPr>
        <p:spPr>
          <a:xfrm>
            <a:off x="1537010" y="6397083"/>
            <a:ext cx="10065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https://chip.travel/blog/turagent-otvechaet-turoperator-i-turagentstvo-v-chem-raznitsa/</a:t>
            </a:r>
          </a:p>
        </p:txBody>
      </p:sp>
    </p:spTree>
    <p:extLst>
      <p:ext uri="{BB962C8B-B14F-4D97-AF65-F5344CB8AC3E}">
        <p14:creationId xmlns:p14="http://schemas.microsoft.com/office/powerpoint/2010/main" val="230635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8F89D-4061-4554-9885-6073FAED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362" y="624110"/>
            <a:ext cx="5381102" cy="640118"/>
          </a:xfrm>
        </p:spPr>
        <p:txBody>
          <a:bodyPr>
            <a:normAutofit/>
          </a:bodyPr>
          <a:lstStyle/>
          <a:p>
            <a:r>
              <a:rPr lang="ru-RU" sz="2400" dirty="0">
                <a:ea typeface="+mj-lt"/>
                <a:cs typeface="+mj-lt"/>
              </a:rPr>
              <a:t>Регулярный или чартерный рейс</a:t>
            </a:r>
            <a:endParaRPr lang="ru-RU" sz="240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B337E1-F31D-4F91-B180-D9D96E36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3009" y="1261813"/>
            <a:ext cx="2412976" cy="576262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регулярный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804F75-1D32-4C32-8387-FDF8276D2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6825" y="2093625"/>
            <a:ext cx="4585348" cy="310294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ü"/>
            </a:pPr>
            <a:r>
              <a:rPr lang="ru-RU" sz="1700" dirty="0">
                <a:ea typeface="+mn-lt"/>
                <a:cs typeface="+mn-lt"/>
              </a:rPr>
              <a:t>В отличие от чартера, регулярный рейс полетит, даже если вы будете единственным пассажиром в салоне.</a:t>
            </a:r>
            <a:endParaRPr lang="ru-RU" sz="1700"/>
          </a:p>
          <a:p>
            <a:pPr>
              <a:buFont typeface="Wingdings" charset="2"/>
              <a:buChar char="ü"/>
            </a:pPr>
            <a:r>
              <a:rPr lang="ru-RU" sz="1700" dirty="0">
                <a:ea typeface="+mn-lt"/>
                <a:cs typeface="+mn-lt"/>
              </a:rPr>
              <a:t>Время начала рейса не зависит от количества пассажиров в самолёте.</a:t>
            </a:r>
            <a:endParaRPr lang="ru-RU" sz="1700"/>
          </a:p>
          <a:p>
            <a:pPr>
              <a:buFont typeface="Wingdings" charset="2"/>
              <a:buChar char="ü"/>
            </a:pPr>
            <a:r>
              <a:rPr lang="ru-RU" sz="1700" dirty="0">
                <a:ea typeface="+mn-lt"/>
                <a:cs typeface="+mn-lt"/>
              </a:rPr>
              <a:t> Присутствует страховка от невыезда.</a:t>
            </a:r>
            <a:endParaRPr lang="ru-RU" sz="1700"/>
          </a:p>
          <a:p>
            <a:pPr>
              <a:buFont typeface="Wingdings" charset="2"/>
              <a:buChar char="ü"/>
            </a:pPr>
            <a:r>
              <a:rPr lang="ru-RU" sz="1700" dirty="0">
                <a:ea typeface="+mn-lt"/>
                <a:cs typeface="+mn-lt"/>
              </a:rPr>
              <a:t>Чем ближе вылет, тем дороже билеты, так как регулярные рейсы закупаются заранее туроператорами.</a:t>
            </a:r>
            <a:endParaRPr lang="ru-RU" sz="17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E509EE-378D-4127-B305-7695A06A1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7697" y="1261119"/>
            <a:ext cx="1889562" cy="576262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чартерный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1EDF8-F617-4AAF-8C55-AC725A9B6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5457" y="2164738"/>
            <a:ext cx="4702355" cy="36484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ü"/>
            </a:pPr>
            <a:r>
              <a:rPr lang="ru-RU" sz="1700" dirty="0">
                <a:ea typeface="+mn-lt"/>
                <a:cs typeface="+mn-lt"/>
              </a:rPr>
              <a:t>Одним из важных преимуществ этого рейса заключается в дешевизне.</a:t>
            </a:r>
            <a:endParaRPr lang="ru-RU" sz="1700"/>
          </a:p>
          <a:p>
            <a:pPr>
              <a:buFont typeface="Wingdings" charset="2"/>
              <a:buChar char="ü"/>
            </a:pPr>
            <a:r>
              <a:rPr lang="ru-RU" sz="1700" dirty="0">
                <a:ea typeface="+mn-lt"/>
                <a:cs typeface="+mn-lt"/>
              </a:rPr>
              <a:t>При чартере невозможно будет вернуть билет.</a:t>
            </a:r>
            <a:endParaRPr lang="ru-RU" sz="1700"/>
          </a:p>
          <a:p>
            <a:pPr>
              <a:buFont typeface="Wingdings" charset="2"/>
              <a:buChar char="ü"/>
            </a:pPr>
            <a:r>
              <a:rPr lang="ru-RU" sz="1700" dirty="0">
                <a:ea typeface="+mn-lt"/>
                <a:cs typeface="+mn-lt"/>
              </a:rPr>
              <a:t>Ещё в некоторых направлениях не присутствуют уровни комфорта.</a:t>
            </a:r>
            <a:endParaRPr lang="ru-RU" sz="1700"/>
          </a:p>
          <a:p>
            <a:pPr>
              <a:buFont typeface="Wingdings" charset="2"/>
              <a:buChar char="ü"/>
            </a:pPr>
            <a:r>
              <a:rPr lang="ru-RU" sz="1700" dirty="0">
                <a:ea typeface="+mn-lt"/>
                <a:cs typeface="+mn-lt"/>
              </a:rPr>
              <a:t>Шанс переноса или задержки рейса, поскольку регулярные рейсы в приоритете у аэропортов.</a:t>
            </a:r>
            <a:endParaRPr lang="ru-RU" sz="1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F6E53-2BB8-4B72-87C3-5D17CA69E22C}"/>
              </a:ext>
            </a:extLst>
          </p:cNvPr>
          <p:cNvSpPr txBox="1"/>
          <p:nvPr/>
        </p:nvSpPr>
        <p:spPr>
          <a:xfrm>
            <a:off x="644913" y="5820937"/>
            <a:ext cx="11171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https://biletkassa.ru/vidy-rejsov-samoletov-chem-otlichaetsya-charternyj-ot-regulyarnogo/</a:t>
            </a:r>
          </a:p>
        </p:txBody>
      </p:sp>
    </p:spTree>
    <p:extLst>
      <p:ext uri="{BB962C8B-B14F-4D97-AF65-F5344CB8AC3E}">
        <p14:creationId xmlns:p14="http://schemas.microsoft.com/office/powerpoint/2010/main" val="181258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28467-DBC2-4812-B7EB-9F59A1D7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241" y="763500"/>
            <a:ext cx="5519858" cy="574647"/>
          </a:xfrm>
        </p:spPr>
        <p:txBody>
          <a:bodyPr>
            <a:normAutofit/>
          </a:bodyPr>
          <a:lstStyle/>
          <a:p>
            <a:r>
              <a:rPr lang="ru-RU" sz="2400" dirty="0">
                <a:ea typeface="+mj-lt"/>
                <a:cs typeface="+mj-lt"/>
              </a:rPr>
              <a:t>Возвратный и невозвратный билет</a:t>
            </a:r>
            <a:endParaRPr lang="ru-RU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9A251C-1735-415C-B364-08893EE20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Возвратный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55E02-FC1C-4DB6-860A-804448A9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34" y="2548966"/>
            <a:ext cx="5309331" cy="3354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За 24 часа до начала регистрации можно вернуть полную стоимость билета (по возвратному тарифу). </a:t>
            </a:r>
            <a:endParaRPr lang="ru-RU" sz="2000"/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Если возвращаете меньше, чем за 24 часа, то вернут 75% от стоимости.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После начала регистрации деньги вернуть нельзя. </a:t>
            </a:r>
            <a:endParaRPr lang="ru-RU" sz="200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AEAA0E-8B2D-41FC-A2BD-BE3D82963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000" dirty="0"/>
              <a:t>Невозвратный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86A873-4985-41C6-932A-0B917ABEE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4640" y="2545738"/>
            <a:ext cx="4831186" cy="335406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Авиакомпания отменила ваш рейс; </a:t>
            </a:r>
            <a:endParaRPr lang="ru-RU" sz="2000"/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Вылет задержали настолько, что у вас изменились планы поездки;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Заболели вы или близкий родственник, который должен лететь с вами;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Умер близкий родственник;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Вас не посадили на ваш рейс.</a:t>
            </a:r>
            <a:endParaRPr lang="ru-RU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86989-583D-45F4-BE93-5BDDA9D13387}"/>
              </a:ext>
            </a:extLst>
          </p:cNvPr>
          <p:cNvSpPr txBox="1"/>
          <p:nvPr/>
        </p:nvSpPr>
        <p:spPr>
          <a:xfrm>
            <a:off x="4752278" y="1453375"/>
            <a:ext cx="37561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Условия возврата билетов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D2985-0CE3-43EB-872C-A2D96A50CD88}"/>
              </a:ext>
            </a:extLst>
          </p:cNvPr>
          <p:cNvSpPr txBox="1"/>
          <p:nvPr/>
        </p:nvSpPr>
        <p:spPr>
          <a:xfrm>
            <a:off x="2419815" y="6294864"/>
            <a:ext cx="5531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https://lenta.ru/articles/2017/07/27/vozvrat/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55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83AF8-0369-4E30-8C9E-5C86CAB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314" y="447549"/>
            <a:ext cx="4181712" cy="360915"/>
          </a:xfrm>
        </p:spPr>
        <p:txBody>
          <a:bodyPr>
            <a:noAutofit/>
          </a:bodyPr>
          <a:lstStyle/>
          <a:p>
            <a:r>
              <a:rPr lang="ru-RU" sz="2400" dirty="0">
                <a:ea typeface="+mj-lt"/>
                <a:cs typeface="+mj-lt"/>
              </a:rPr>
              <a:t>Надбавки к цене тура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12D92-C2C4-4FC6-883A-8DBD5B4C3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5603" y="972014"/>
            <a:ext cx="5140912" cy="4056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ea typeface="+mn-lt"/>
                <a:cs typeface="+mn-lt"/>
              </a:rPr>
              <a:t>Багаж </a:t>
            </a: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Примерные общепринятые правила и нормы провоза багажа.: </a:t>
            </a:r>
          </a:p>
          <a:p>
            <a:pPr>
              <a:buFont typeface="Wingdings" charset="2"/>
              <a:buChar char="ü"/>
            </a:pPr>
            <a:r>
              <a:rPr lang="ru-RU" dirty="0">
                <a:ea typeface="+mn-lt"/>
                <a:cs typeface="+mn-lt"/>
              </a:rPr>
              <a:t>Предел веса достигает </a:t>
            </a:r>
            <a:r>
              <a:rPr lang="ru-RU" u="sng" dirty="0">
                <a:ea typeface="+mn-lt"/>
                <a:cs typeface="+mn-lt"/>
              </a:rPr>
              <a:t>20 кг в эконом-классе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u="sng" dirty="0">
                <a:ea typeface="+mn-lt"/>
                <a:cs typeface="+mn-lt"/>
              </a:rPr>
              <a:t>30 бизнес-класс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u="sng" dirty="0">
                <a:ea typeface="+mn-lt"/>
                <a:cs typeface="+mn-lt"/>
              </a:rPr>
              <a:t>40 в первом</a:t>
            </a:r>
            <a:r>
              <a:rPr lang="ru-RU" dirty="0">
                <a:ea typeface="+mn-lt"/>
                <a:cs typeface="+mn-lt"/>
              </a:rPr>
              <a:t>. </a:t>
            </a:r>
            <a:endParaRPr lang="ru-RU">
              <a:ea typeface="+mn-lt"/>
              <a:cs typeface="+mn-lt"/>
            </a:endParaRPr>
          </a:p>
          <a:p>
            <a:pPr>
              <a:buFont typeface="Wingdings" charset="2"/>
              <a:buChar char="ü"/>
            </a:pPr>
            <a:r>
              <a:rPr lang="ru-RU" dirty="0">
                <a:ea typeface="+mn-lt"/>
                <a:cs typeface="+mn-lt"/>
              </a:rPr>
              <a:t>На трансатлантических рейсах разрешено провозить в багаже </a:t>
            </a:r>
            <a:r>
              <a:rPr lang="ru-RU" u="sng" dirty="0">
                <a:ea typeface="+mn-lt"/>
                <a:cs typeface="+mn-lt"/>
              </a:rPr>
              <a:t>2 места</a:t>
            </a:r>
            <a:r>
              <a:rPr lang="ru-RU" dirty="0">
                <a:ea typeface="+mn-lt"/>
                <a:cs typeface="+mn-lt"/>
              </a:rPr>
              <a:t>, суммарные габариты не должны превышать </a:t>
            </a:r>
            <a:r>
              <a:rPr lang="ru-RU" u="sng" dirty="0">
                <a:ea typeface="+mn-lt"/>
                <a:cs typeface="+mn-lt"/>
              </a:rPr>
              <a:t>158 см для эконом-класса</a:t>
            </a:r>
            <a:r>
              <a:rPr lang="ru-RU" dirty="0">
                <a:ea typeface="+mn-lt"/>
                <a:cs typeface="+mn-lt"/>
              </a:rPr>
              <a:t> или </a:t>
            </a:r>
            <a:r>
              <a:rPr lang="ru-RU" u="sng" dirty="0">
                <a:ea typeface="+mn-lt"/>
                <a:cs typeface="+mn-lt"/>
              </a:rPr>
              <a:t>203 см</a:t>
            </a:r>
            <a:r>
              <a:rPr lang="ru-RU" dirty="0">
                <a:ea typeface="+mn-lt"/>
                <a:cs typeface="+mn-lt"/>
              </a:rPr>
              <a:t>, а </a:t>
            </a:r>
            <a:r>
              <a:rPr lang="ru-RU" u="sng" dirty="0">
                <a:ea typeface="+mn-lt"/>
                <a:cs typeface="+mn-lt"/>
              </a:rPr>
              <a:t>вес не более 32 кг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F0A1CE-BF9B-4AA9-841B-36784570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6111" y="1178368"/>
            <a:ext cx="5029401" cy="3545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ea typeface="+mn-lt"/>
                <a:cs typeface="+mn-lt"/>
              </a:rPr>
              <a:t>Ручная кладь</a:t>
            </a:r>
            <a:r>
              <a:rPr lang="ru-RU" dirty="0">
                <a:ea typeface="+mn-lt"/>
                <a:cs typeface="+mn-lt"/>
              </a:rPr>
              <a:t> </a:t>
            </a:r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По стандартам можно пронести </a:t>
            </a:r>
            <a:r>
              <a:rPr lang="ru-RU" u="sng" dirty="0">
                <a:ea typeface="+mn-lt"/>
                <a:cs typeface="+mn-lt"/>
              </a:rPr>
              <a:t>одно место</a:t>
            </a:r>
            <a:r>
              <a:rPr lang="ru-RU" dirty="0">
                <a:ea typeface="+mn-lt"/>
                <a:cs typeface="+mn-lt"/>
              </a:rPr>
              <a:t> ручной клади.: </a:t>
            </a:r>
          </a:p>
          <a:p>
            <a:pPr>
              <a:buFont typeface="Wingdings" charset="2"/>
              <a:buChar char="ü"/>
            </a:pPr>
            <a:r>
              <a:rPr lang="ru-RU" dirty="0">
                <a:ea typeface="+mn-lt"/>
                <a:cs typeface="+mn-lt"/>
              </a:rPr>
              <a:t>Вес ручной клади входит в общую норму веса для бесплатного провоза багажа и </a:t>
            </a:r>
            <a:r>
              <a:rPr lang="ru-RU" u="sng" dirty="0">
                <a:ea typeface="+mn-lt"/>
                <a:cs typeface="+mn-lt"/>
              </a:rPr>
              <a:t>не должен превышать 10 кг</a:t>
            </a:r>
            <a:r>
              <a:rPr lang="ru-RU" dirty="0">
                <a:ea typeface="+mn-lt"/>
                <a:cs typeface="+mn-lt"/>
              </a:rPr>
              <a:t>. </a:t>
            </a:r>
            <a:endParaRPr lang="ru-RU">
              <a:ea typeface="+mn-lt"/>
              <a:cs typeface="+mn-lt"/>
            </a:endParaRPr>
          </a:p>
          <a:p>
            <a:pPr>
              <a:buFont typeface="Wingdings" charset="2"/>
              <a:buChar char="ü"/>
            </a:pPr>
            <a:r>
              <a:rPr lang="ru-RU" dirty="0">
                <a:ea typeface="+mn-lt"/>
                <a:cs typeface="+mn-lt"/>
              </a:rPr>
              <a:t>Ручная кладь должна иметь соответствующие размеры, чтобы поместиться на полку над сиденьем или под кресло пассажира.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A14B-3760-41EF-883D-33BBFFEFDDDF}"/>
              </a:ext>
            </a:extLst>
          </p:cNvPr>
          <p:cNvSpPr txBox="1"/>
          <p:nvPr/>
        </p:nvSpPr>
        <p:spPr>
          <a:xfrm>
            <a:off x="1307227" y="4841404"/>
            <a:ext cx="44530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6" name="Рисунок 6" descr="Изображение выглядит как текст, сосуд, бутылка&#10;&#10;Автоматически созданное описание">
            <a:extLst>
              <a:ext uri="{FF2B5EF4-FFF2-40B4-BE49-F238E27FC236}">
                <a16:creationId xmlns:a16="http://schemas.microsoft.com/office/drawing/2014/main" id="{61A9213A-02B4-40E0-B446-BFACF00B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840" y="4580478"/>
            <a:ext cx="1829963" cy="154398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646B4B2C-6BD7-4332-AE39-E56DA614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107" y="4346675"/>
            <a:ext cx="1916152" cy="1593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1B3E1-B487-4FB2-9907-E934E061D434}"/>
              </a:ext>
            </a:extLst>
          </p:cNvPr>
          <p:cNvSpPr txBox="1"/>
          <p:nvPr/>
        </p:nvSpPr>
        <p:spPr>
          <a:xfrm>
            <a:off x="970156" y="4938132"/>
            <a:ext cx="211129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https://www.skyscanner.ru/news/pravila-provoza-ruchnoi-kladi/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B9090-0D3F-43A9-BDB2-9D1B170A5BF7}"/>
              </a:ext>
            </a:extLst>
          </p:cNvPr>
          <p:cNvSpPr txBox="1"/>
          <p:nvPr/>
        </p:nvSpPr>
        <p:spPr>
          <a:xfrm>
            <a:off x="8924692" y="4789449"/>
            <a:ext cx="26502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https://sto-dorog.ru/news/izmeneniya_v_pravilakh_provoza_bagazha/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70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24FB1-B685-41FF-BEB7-52DE7788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55136"/>
            <a:ext cx="5261263" cy="516300"/>
          </a:xfrm>
        </p:spPr>
        <p:txBody>
          <a:bodyPr>
            <a:normAutofit/>
          </a:bodyPr>
          <a:lstStyle/>
          <a:p>
            <a:r>
              <a:rPr lang="ru-RU" sz="2400" dirty="0">
                <a:ea typeface="+mj-lt"/>
                <a:cs typeface="+mj-lt"/>
              </a:rPr>
              <a:t>Надбавки к цене тура</a:t>
            </a:r>
            <a:endParaRPr lang="ru-RU" sz="240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0CD859-6FBF-4C05-B55A-8A80CC4A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5871" y="1616470"/>
            <a:ext cx="6014604" cy="4557831"/>
          </a:xfrm>
        </p:spPr>
        <p:txBody>
          <a:bodyPr>
            <a:normAutofit/>
          </a:bodyPr>
          <a:lstStyle/>
          <a:p>
            <a:r>
              <a:rPr lang="ru-RU" b="1" dirty="0">
                <a:ea typeface="+mn-lt"/>
                <a:cs typeface="+mn-lt"/>
              </a:rPr>
              <a:t>Авиаперелет с детьми или младенцами </a:t>
            </a:r>
          </a:p>
          <a:p>
            <a:r>
              <a:rPr lang="ru-RU" dirty="0">
                <a:ea typeface="+mn-lt"/>
                <a:cs typeface="+mn-lt"/>
              </a:rPr>
              <a:t>Один взрослый пассажир может оформить перевозку одного ребенка в возрасте до 2-х лет без предоставления отдельного места.: </a:t>
            </a:r>
            <a:endParaRPr lang="ru-RU">
              <a:ea typeface="+mn-lt"/>
              <a:cs typeface="+mn-lt"/>
            </a:endParaRPr>
          </a:p>
          <a:p>
            <a:pPr marL="342900" indent="-342900">
              <a:buFont typeface="Wingdings" charset="2"/>
              <a:buChar char="ü"/>
            </a:pPr>
            <a:r>
              <a:rPr lang="ru-RU" dirty="0">
                <a:ea typeface="+mn-lt"/>
                <a:cs typeface="+mn-lt"/>
              </a:rPr>
              <a:t>Питание на борту для детей до 2-х лет не предоставляется. </a:t>
            </a:r>
            <a:endParaRPr lang="ru-RU">
              <a:ea typeface="+mn-lt"/>
              <a:cs typeface="+mn-lt"/>
            </a:endParaRPr>
          </a:p>
          <a:p>
            <a:pPr marL="342900" indent="-342900">
              <a:buFont typeface="Wingdings" charset="2"/>
              <a:buChar char="ü"/>
            </a:pPr>
            <a:r>
              <a:rPr lang="ru-RU" dirty="0">
                <a:ea typeface="+mn-lt"/>
                <a:cs typeface="+mn-lt"/>
              </a:rPr>
              <a:t>Для младенцев до 2-х лет можно приобрести отдельное место по предварительному запросу у туроператора, в данном случае оплачивается полная стоимость билета.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A1A0826-9B9C-4EB6-AA2A-2C0BFD2C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36" y="1612529"/>
            <a:ext cx="3773631" cy="4074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1DFF2-FD3E-481C-83EB-8077D4D08229}"/>
              </a:ext>
            </a:extLst>
          </p:cNvPr>
          <p:cNvSpPr txBox="1"/>
          <p:nvPr/>
        </p:nvSpPr>
        <p:spPr>
          <a:xfrm>
            <a:off x="1862254" y="5774473"/>
            <a:ext cx="27524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https://samolets.com/pravila-pereleta-s-detmi/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2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EF8D9-9A18-4AF4-BB77-37BD2ECA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241" y="698451"/>
            <a:ext cx="2685590" cy="648988"/>
          </a:xfrm>
        </p:spPr>
        <p:txBody>
          <a:bodyPr>
            <a:normAutofit/>
          </a:bodyPr>
          <a:lstStyle/>
          <a:p>
            <a:r>
              <a:rPr lang="ru-RU" sz="2400" dirty="0">
                <a:ea typeface="+mj-lt"/>
                <a:cs typeface="+mj-lt"/>
              </a:rPr>
              <a:t>Страхование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BBA48-F6D3-4835-B432-EAB9451F2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530" y="1752601"/>
            <a:ext cx="4797083" cy="24115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>
                <a:ea typeface="+mn-lt"/>
                <a:cs typeface="+mn-lt"/>
              </a:rPr>
              <a:t>Медицинская страховка</a:t>
            </a:r>
            <a:r>
              <a:rPr lang="ru-RU" sz="2000" dirty="0">
                <a:ea typeface="+mn-lt"/>
                <a:cs typeface="+mn-lt"/>
              </a:rPr>
              <a:t> </a:t>
            </a:r>
          </a:p>
          <a:p>
            <a:pPr>
              <a:buFont typeface="Wingdings" charset="2"/>
              <a:buChar char="ü"/>
            </a:pPr>
            <a:r>
              <a:rPr lang="ru-RU" dirty="0">
                <a:ea typeface="+mn-lt"/>
                <a:cs typeface="+mn-lt"/>
              </a:rPr>
              <a:t>В турпакетах туроператоры включают самый экономичный вид страхования, который не покрывает некоторые виды рисков на отдыхе. </a:t>
            </a:r>
          </a:p>
          <a:p>
            <a:pPr>
              <a:buFont typeface="Wingdings" charset="2"/>
              <a:buChar char="ü"/>
            </a:pPr>
            <a:r>
              <a:rPr lang="ru-RU" dirty="0">
                <a:ea typeface="+mn-lt"/>
                <a:cs typeface="+mn-lt"/>
              </a:rPr>
              <a:t>Дополнительная страховка также будет полезна при путешествии с детьми. 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F7FB7F-0804-43F7-B413-4A4CAEA48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1382" y="1754515"/>
            <a:ext cx="5484740" cy="340591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ea typeface="+mn-lt"/>
                <a:cs typeface="+mn-lt"/>
              </a:rPr>
              <a:t>Страхование на случай утери или задержки багажа</a:t>
            </a:r>
            <a:endParaRPr lang="ru-RU"/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В случае утраты багажа выплачивается компенсация 25 у.е. за 1 кг для класса "Эконом".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50 у.е. за 1 кг для класса "Бизнес".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При повреждении аксессуара багажа (чемодан, сумка, рюкзак) предусмотрена компенсация в размере 70 у.е., но не более чем за 2 единицы багажа.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Задержка багажа более 6 часов подразумевает компенсацию в размере 100 </a:t>
            </a:r>
            <a:r>
              <a:rPr lang="ru-RU" sz="2000" dirty="0" err="1">
                <a:ea typeface="+mn-lt"/>
                <a:cs typeface="+mn-lt"/>
              </a:rPr>
              <a:t>у.е</a:t>
            </a:r>
            <a:r>
              <a:rPr lang="ru-RU" sz="2000" dirty="0">
                <a:ea typeface="+mn-lt"/>
                <a:cs typeface="+mn-lt"/>
              </a:rPr>
              <a:t> на одного застрахованного</a:t>
            </a:r>
            <a:endParaRPr lang="ru-RU"/>
          </a:p>
        </p:txBody>
      </p:sp>
      <p:pic>
        <p:nvPicPr>
          <p:cNvPr id="6" name="Рисунок 6" descr="Изображение выглядит как текст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DB152730-5A77-4EAD-AC8B-66E541E3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0000">
            <a:off x="8794594" y="5183131"/>
            <a:ext cx="1730298" cy="1528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58C86-BF63-402A-AEE4-16048B8504B1}"/>
              </a:ext>
            </a:extLst>
          </p:cNvPr>
          <p:cNvSpPr txBox="1"/>
          <p:nvPr/>
        </p:nvSpPr>
        <p:spPr>
          <a:xfrm>
            <a:off x="468350" y="5123986"/>
            <a:ext cx="2027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20B38-EB5D-4241-A5AC-4C2BA89D2D7B}"/>
              </a:ext>
            </a:extLst>
          </p:cNvPr>
          <p:cNvSpPr txBox="1"/>
          <p:nvPr/>
        </p:nvSpPr>
        <p:spPr>
          <a:xfrm>
            <a:off x="7911791" y="236034"/>
            <a:ext cx="373751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https://adijuhpalace.ru/raznoe/poterya-bagazha-poteryan-bagazh-pri-perelete-chto-delat-esli-chemodan-poteryali-ili-povredili.html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5F373-7FA2-41A7-AB80-CBD7DDA73D08}"/>
              </a:ext>
            </a:extLst>
          </p:cNvPr>
          <p:cNvSpPr txBox="1"/>
          <p:nvPr/>
        </p:nvSpPr>
        <p:spPr>
          <a:xfrm>
            <a:off x="4650058" y="5969620"/>
            <a:ext cx="50384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http://www.planeta-p.ru/tourist/insure_tourist/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20" y="4850844"/>
            <a:ext cx="1627677" cy="16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5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FE681-E484-4CAE-B644-44AF91AC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83" y="772793"/>
            <a:ext cx="2704175" cy="741915"/>
          </a:xfrm>
        </p:spPr>
        <p:txBody>
          <a:bodyPr>
            <a:normAutofit/>
          </a:bodyPr>
          <a:lstStyle/>
          <a:p>
            <a:r>
              <a:rPr lang="ru-RU" sz="2400" dirty="0">
                <a:ea typeface="+mj-lt"/>
                <a:cs typeface="+mj-lt"/>
              </a:rPr>
              <a:t>Страхование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F7D51-8171-4AAF-AA71-1467897A1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5310" y="1418064"/>
            <a:ext cx="5744936" cy="4232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>
                <a:ea typeface="+mn-lt"/>
                <a:cs typeface="+mn-lt"/>
              </a:rPr>
              <a:t>Страховка от банкротства туроператора. </a:t>
            </a:r>
            <a:endParaRPr lang="ru-RU" sz="2000" dirty="0">
              <a:ea typeface="+mn-lt"/>
              <a:cs typeface="+mn-lt"/>
            </a:endParaRPr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Оформляется при покупке туров.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Стоимость страховки </a:t>
            </a:r>
            <a:r>
              <a:rPr lang="ru-RU" sz="2000" u="sng" dirty="0">
                <a:ea typeface="+mn-lt"/>
                <a:cs typeface="+mn-lt"/>
              </a:rPr>
              <a:t>составляется 8-12 % от стоимости тура</a:t>
            </a:r>
            <a:r>
              <a:rPr lang="ru-RU" sz="2000" dirty="0">
                <a:ea typeface="+mn-lt"/>
                <a:cs typeface="+mn-lt"/>
              </a:rPr>
              <a:t>. Оформлять её стоит в случае неуверенности в туроператоре.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Если туроператор долго находится на рынке продаж и имеет положительные отзывы, то можно обойтись без данного вида страхования.</a:t>
            </a:r>
            <a:endParaRPr lang="ru-RU" sz="200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F2D062-5136-4099-91D4-F7080E704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9845" y="1419978"/>
            <a:ext cx="4945766" cy="4232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>
                <a:ea typeface="+mn-lt"/>
                <a:cs typeface="+mn-lt"/>
              </a:rPr>
              <a:t>Страховка от невыезда 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Страховку от туроператора, нужно оформить заранее, примерно </a:t>
            </a:r>
            <a:r>
              <a:rPr lang="ru-RU" sz="2000" u="sng" dirty="0">
                <a:ea typeface="+mn-lt"/>
                <a:cs typeface="+mn-lt"/>
              </a:rPr>
              <a:t>за две недели до даты вылета</a:t>
            </a:r>
            <a:r>
              <a:rPr lang="ru-RU" sz="2000" dirty="0">
                <a:ea typeface="+mn-lt"/>
                <a:cs typeface="+mn-lt"/>
              </a:rPr>
              <a:t>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Цена страховки ниже, если её приобретать напрямую у туроператоров.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ea typeface="+mn-lt"/>
                <a:cs typeface="+mn-lt"/>
              </a:rPr>
              <a:t>Цена страхования полностью зависит от стоимости тура, но обычно она составляет </a:t>
            </a:r>
            <a:r>
              <a:rPr lang="ru-RU" sz="2000" u="sng" dirty="0">
                <a:ea typeface="+mn-lt"/>
                <a:cs typeface="+mn-lt"/>
              </a:rPr>
              <a:t>от 1 до 5 % от цены турпакета</a:t>
            </a:r>
            <a:r>
              <a:rPr lang="ru-RU" sz="2000" dirty="0">
                <a:ea typeface="+mn-lt"/>
                <a:cs typeface="+mn-lt"/>
              </a:rPr>
              <a:t>. 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D4DBB-2879-4242-88E7-DD89C7C07EBE}"/>
              </a:ext>
            </a:extLst>
          </p:cNvPr>
          <p:cNvSpPr txBox="1"/>
          <p:nvPr/>
        </p:nvSpPr>
        <p:spPr>
          <a:xfrm>
            <a:off x="1332571" y="5644376"/>
            <a:ext cx="53823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dirty="0">
                <a:ea typeface="+mn-lt"/>
                <a:cs typeface="+mn-lt"/>
              </a:rPr>
              <a:t>https://gbu-aero.ru/doplaty/bankrotstvo-turoperatorov-strahovka-kto-sleduyushhij-spisok.html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5608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361</Words>
  <Application>Microsoft Office PowerPoint</Application>
  <PresentationFormat>Широкоэкранный</PresentationFormat>
  <Paragraphs>79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Wisp</vt:lpstr>
      <vt:lpstr>Презентация PowerPoint</vt:lpstr>
      <vt:lpstr>Поиск нахождения туров</vt:lpstr>
      <vt:lpstr>Туроператор или турагентство</vt:lpstr>
      <vt:lpstr>Регулярный или чартерный рейс</vt:lpstr>
      <vt:lpstr>Возвратный и невозвратный билет</vt:lpstr>
      <vt:lpstr>Надбавки к цене тура</vt:lpstr>
      <vt:lpstr>Надбавки к цене тура</vt:lpstr>
      <vt:lpstr>Страхование</vt:lpstr>
      <vt:lpstr>Страхование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Путько</dc:creator>
  <cp:lastModifiedBy>Путько</cp:lastModifiedBy>
  <cp:revision>431</cp:revision>
  <dcterms:created xsi:type="dcterms:W3CDTF">2022-02-21T17:03:02Z</dcterms:created>
  <dcterms:modified xsi:type="dcterms:W3CDTF">2022-02-22T09:30:17Z</dcterms:modified>
</cp:coreProperties>
</file>