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4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8" r:id="rId3"/>
    <p:sldId id="259" r:id="rId4"/>
    <p:sldId id="260" r:id="rId5"/>
    <p:sldId id="261" r:id="rId6"/>
    <p:sldId id="263" r:id="rId7"/>
    <p:sldId id="266" r:id="rId8"/>
    <p:sldId id="265" r:id="rId9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6DE76F-B8CE-4CB9-AEDF-A6DDA5A20929}" v="391" dt="2022-02-21T17:54:03.295"/>
    <p1510:client id="{AE5F21A9-D4A2-494E-A9AE-3E50AAF93D93}" v="463" dt="2022-02-21T21:00:39.620"/>
    <p1510:client id="{F35C6B1A-CE54-4CEF-ACA0-2AB6D41C70C0}" v="441" dt="2022-02-22T12:57:06.7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88" d="100"/>
          <a:sy n="88" d="100"/>
        </p:scale>
        <p:origin x="2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6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66600683-37F0-4E9D-AB22-555D803262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E95DF50-1CAD-43BB-AE6B-CC0EC3494B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9DFD4-312C-40AE-8475-D0D1A86665BC}" type="datetime1">
              <a:rPr lang="ru-RU" smtClean="0"/>
              <a:t>24.02.2022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86E9228-F012-4D34-99B6-2717F928B8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FC2F933-BB50-4F91-8ABF-5811EF81EE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410E7-7232-41B6-98DB-8B00DF552E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239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3CD9EF-01A7-4665-A747-E019D2764CA1}" type="datetime1">
              <a:rPr lang="ru-RU" smtClean="0"/>
              <a:pPr/>
              <a:t>24.02.2022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36B3A-7CC9-4572-922D-08F438F664D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08659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241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665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8214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728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3254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689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018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624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561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36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264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101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90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42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06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99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14FBCD-E3FD-44A6-843C-32A3BCB2E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800" dirty="0">
                <a:solidFill>
                  <a:schemeClr val="accent6">
                    <a:lumMod val="50000"/>
                  </a:schemeClr>
                </a:solidFill>
                <a:ea typeface="+mj-lt"/>
                <a:cs typeface="+mj-lt"/>
              </a:rPr>
              <a:t>Поиск нахождения туров</a:t>
            </a:r>
            <a:endParaRPr lang="ru-RU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018326-CFCD-400D-999B-9C0D8DDD9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4235718" cy="321098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16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Напишите в поисковую строку: “Официальный сайт ~сайт турагентства/туроператора~”. После этого появится список сайтов нужного туроператора. Выберите тот, рядом с адресной строкой которого будет находится галочка - навигационный ответ.*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1600" dirty="0">
                <a:solidFill>
                  <a:srgbClr val="C00000"/>
                </a:solidFill>
                <a:ea typeface="+mn-lt"/>
                <a:cs typeface="+mn-lt"/>
              </a:rPr>
              <a:t>! Значок “навигационный ответ” - метка отображается в тех случаях, когда есть высокая степень уверенности в том, что именно этот сайт нужен пользователю по данному запросу.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8AE76DA4-037D-4AE6-A82B-5488A4C95D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2" r="35959" b="1"/>
          <a:stretch/>
        </p:blipFill>
        <p:spPr>
          <a:xfrm>
            <a:off x="5465820" y="760884"/>
            <a:ext cx="5716364" cy="4360677"/>
          </a:xfrm>
          <a:prstGeom prst="rect">
            <a:avLst/>
          </a:prstGeom>
        </p:spPr>
      </p:pic>
      <p:sp>
        <p:nvSpPr>
          <p:cNvPr id="16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1EE0B1-E148-4179-9D64-B8B1570EDF79}"/>
              </a:ext>
            </a:extLst>
          </p:cNvPr>
          <p:cNvSpPr txBox="1"/>
          <p:nvPr/>
        </p:nvSpPr>
        <p:spPr>
          <a:xfrm>
            <a:off x="644913" y="5430644"/>
            <a:ext cx="336581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000" dirty="0">
                <a:solidFill>
                  <a:schemeClr val="accent6">
                    <a:lumMod val="50000"/>
                  </a:schemeClr>
                </a:solidFill>
              </a:rPr>
              <a:t>*Примечание </a:t>
            </a:r>
          </a:p>
          <a:p>
            <a:r>
              <a:rPr lang="ru-RU" sz="1000" dirty="0">
                <a:solidFill>
                  <a:schemeClr val="accent6">
                    <a:lumMod val="50000"/>
                  </a:schemeClr>
                </a:solidFill>
              </a:rPr>
              <a:t>Функция “Навигационный ответ” работает только в браузере “Яндекс”.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D38372-20C8-400E-993B-06B20DCC679F}"/>
              </a:ext>
            </a:extLst>
          </p:cNvPr>
          <p:cNvSpPr txBox="1"/>
          <p:nvPr/>
        </p:nvSpPr>
        <p:spPr>
          <a:xfrm>
            <a:off x="7632588" y="5856842"/>
            <a:ext cx="4324012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0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Более подробно можно ознакомится:</a:t>
            </a:r>
          </a:p>
          <a:p>
            <a:endParaRPr lang="ru-RU" sz="1000" dirty="0">
              <a:ea typeface="+mn-lt"/>
              <a:cs typeface="+mn-lt"/>
            </a:endParaRPr>
          </a:p>
          <a:p>
            <a:pPr algn="l"/>
            <a:r>
              <a:rPr lang="ru-RU" sz="1000" dirty="0">
                <a:ea typeface="+mn-lt"/>
                <a:cs typeface="+mn-lt"/>
              </a:rPr>
              <a:t>https://rskrf.ru/tips/eksperty-obyasnyayut/turoperatory/?lang=ru</a:t>
            </a:r>
            <a:endParaRPr lang="ru-RU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95FD19-3B24-4BB7-A74C-DEA1595A6110}"/>
              </a:ext>
            </a:extLst>
          </p:cNvPr>
          <p:cNvSpPr txBox="1"/>
          <p:nvPr/>
        </p:nvSpPr>
        <p:spPr>
          <a:xfrm>
            <a:off x="7261513" y="403513"/>
            <a:ext cx="457892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3783925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7C2693-DA93-483E-B98C-E730B6257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0356" y="624110"/>
            <a:ext cx="8911687" cy="631459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6">
                    <a:lumMod val="50000"/>
                  </a:schemeClr>
                </a:solidFill>
                <a:ea typeface="+mj-lt"/>
                <a:cs typeface="+mj-lt"/>
              </a:rPr>
              <a:t>Туроператор или турагентство</a:t>
            </a:r>
            <a:endParaRPr lang="ru-RU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3F1B049-F90A-4DC2-B453-CD4C0F00A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95532" y="1253998"/>
            <a:ext cx="3992732" cy="576262"/>
          </a:xfrm>
        </p:spPr>
        <p:txBody>
          <a:bodyPr/>
          <a:lstStyle/>
          <a:p>
            <a:r>
              <a:rPr lang="ru-RU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туроператор</a:t>
            </a:r>
            <a:endParaRPr lang="ru-RU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7FCF61-DBD6-4DED-B791-4DF6D01F6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49280" y="1864898"/>
            <a:ext cx="4342893" cy="335406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ü"/>
            </a:pPr>
            <a:r>
              <a:rPr lang="ru-RU" sz="20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Туроператор может лично продавать туры, но в некоторых ситуациях они бывают дороже, чем у турагентств. </a:t>
            </a:r>
            <a:endParaRPr lang="ru-RU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charset="2"/>
              <a:buChar char="ü"/>
            </a:pPr>
            <a:r>
              <a:rPr lang="ru-RU" sz="20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Прямой контакт с покупателем при возникновении проблем.</a:t>
            </a:r>
            <a:endParaRPr lang="ru-RU" sz="20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668D959-BB37-4944-9A99-775BDA7D54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09152" y="1441270"/>
            <a:ext cx="4016319" cy="377103"/>
          </a:xfrm>
        </p:spPr>
        <p:txBody>
          <a:bodyPr/>
          <a:lstStyle/>
          <a:p>
            <a:r>
              <a:rPr lang="ru-RU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турагентство</a:t>
            </a:r>
            <a:endParaRPr lang="ru-RU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A6B62988-CAA7-4386-A431-0CC06B39F5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5570" y="1861670"/>
            <a:ext cx="4347333" cy="251412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ü"/>
            </a:pPr>
            <a:r>
              <a:rPr lang="ru-RU" sz="20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Может показывать туристам путевки от одного оператора, либо от нескольких. </a:t>
            </a:r>
            <a:endParaRPr lang="ru-RU" sz="200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charset="2"/>
              <a:buChar char="ü"/>
            </a:pPr>
            <a:r>
              <a:rPr lang="ru-RU" sz="20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Агентство чаще всего предоставляет скидку на туры.</a:t>
            </a:r>
            <a:endParaRPr lang="ru-RU" sz="20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930C93-C389-4410-8180-EABC41BF8D62}"/>
              </a:ext>
            </a:extLst>
          </p:cNvPr>
          <p:cNvSpPr txBox="1"/>
          <p:nvPr/>
        </p:nvSpPr>
        <p:spPr>
          <a:xfrm>
            <a:off x="1442604" y="4629151"/>
            <a:ext cx="1010342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noProof="1">
                <a:solidFill>
                  <a:srgbClr val="C00000"/>
                </a:solidFill>
              </a:rPr>
              <a:t>! Важно учесть, что цена тура может измениться между периодом нахождения и бронирования тура. Т.е. цена может быть не той, которой вы увидели на сайте перед бронированием, например с надбавкой за топливный сбор или доплатой за регулярный рейс. Это характерно при покупке как и у туроператоров, так и у турагентств.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730C53-360A-4F11-A633-FEFE2DE08611}"/>
              </a:ext>
            </a:extLst>
          </p:cNvPr>
          <p:cNvSpPr txBox="1"/>
          <p:nvPr/>
        </p:nvSpPr>
        <p:spPr>
          <a:xfrm>
            <a:off x="1441760" y="6180606"/>
            <a:ext cx="3692743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noProof="1">
                <a:ea typeface="+mn-lt"/>
                <a:cs typeface="+mn-lt"/>
              </a:rPr>
              <a:t>Более подробно можно ознакомится: </a:t>
            </a:r>
            <a:endParaRPr lang="en-US" noProof="1">
              <a:ea typeface="+mn-lt"/>
              <a:cs typeface="+mn-lt"/>
            </a:endParaRPr>
          </a:p>
          <a:p>
            <a:endParaRPr lang="en-US" sz="1000" dirty="0">
              <a:ea typeface="+mn-lt"/>
              <a:cs typeface="+mn-lt"/>
            </a:endParaRPr>
          </a:p>
          <a:p>
            <a:r>
              <a:rPr lang="en-US" sz="1000" dirty="0">
                <a:ea typeface="+mn-lt"/>
                <a:cs typeface="+mn-lt"/>
              </a:rPr>
              <a:t>https://account.travel/learn/turoperator-i-turagent.html</a:t>
            </a:r>
            <a:endParaRPr lang="ru-RU" sz="1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29C762-CABF-49F0-9C1C-FAC97C5FA5DB}"/>
              </a:ext>
            </a:extLst>
          </p:cNvPr>
          <p:cNvSpPr txBox="1"/>
          <p:nvPr/>
        </p:nvSpPr>
        <p:spPr>
          <a:xfrm>
            <a:off x="6464877" y="6031922"/>
            <a:ext cx="3461904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1000" dirty="0">
                <a:ea typeface="+mn-lt"/>
                <a:cs typeface="+mn-lt"/>
              </a:rPr>
              <a:t>https://istra-adm.ru/files/2020/07/10/%D0%A2%D1%83%D1%80%D0%BE%D0%BF%D0%B5%D1%80%D0%B0%D1%82%D0%BE%D1%80%20%D0%B8%20%D1%82%D1%83%D1%80%D0%B0%D0%B3%D0%B5%D0%BD%D1%82.pdf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7F4FFC-77FF-4C53-B7D1-4C3BA7C42871}"/>
              </a:ext>
            </a:extLst>
          </p:cNvPr>
          <p:cNvSpPr txBox="1"/>
          <p:nvPr/>
        </p:nvSpPr>
        <p:spPr>
          <a:xfrm>
            <a:off x="8716241" y="836468"/>
            <a:ext cx="277783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u-RU" sz="1000" dirty="0">
              <a:ea typeface="+mn-lt"/>
              <a:cs typeface="+mn-lt"/>
            </a:endParaRPr>
          </a:p>
          <a:p>
            <a:pPr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6355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18F89D-4061-4554-9885-6073FAED1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9362" y="624110"/>
            <a:ext cx="5381102" cy="640118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accent6">
                    <a:lumMod val="50000"/>
                  </a:schemeClr>
                </a:solidFill>
                <a:ea typeface="+mj-lt"/>
                <a:cs typeface="+mj-lt"/>
              </a:rPr>
              <a:t>Регулярный или чартерный рейс</a:t>
            </a:r>
            <a:endParaRPr lang="ru-RU" sz="24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4B337E1-F31D-4F91-B180-D9D96E366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3009" y="1261813"/>
            <a:ext cx="2412976" cy="576262"/>
          </a:xfrm>
        </p:spPr>
        <p:txBody>
          <a:bodyPr/>
          <a:lstStyle/>
          <a:p>
            <a:r>
              <a:rPr lang="ru-RU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регулярный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B804F75-1D32-4C32-8387-FDF8276D2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06825" y="2093625"/>
            <a:ext cx="4585348" cy="310294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charset="2"/>
              <a:buChar char="ü"/>
            </a:pPr>
            <a:r>
              <a:rPr lang="ru-RU" sz="17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В отличие от чартера, регулярный рейс полетит, даже если вы будете единственным пассажиром в салоне.</a:t>
            </a:r>
            <a:endParaRPr lang="ru-RU" sz="170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charset="2"/>
              <a:buChar char="ü"/>
            </a:pPr>
            <a:r>
              <a:rPr lang="ru-RU" sz="17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Время начала рейса не зависит от количества пассажиров в самолёте.</a:t>
            </a:r>
            <a:endParaRPr lang="ru-RU" sz="170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charset="2"/>
              <a:buChar char="ü"/>
            </a:pPr>
            <a:r>
              <a:rPr lang="ru-RU" sz="17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 Присутствует страховка от невыезда.</a:t>
            </a:r>
            <a:endParaRPr lang="ru-RU" sz="170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charset="2"/>
              <a:buChar char="ü"/>
            </a:pPr>
            <a:r>
              <a:rPr lang="ru-RU" sz="17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Чем ближе вылет, тем дороже билеты, так как регулярные рейсы закупаются заранее туроператорами.</a:t>
            </a:r>
            <a:endParaRPr lang="ru-RU" sz="17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CE509EE-378D-4127-B305-7695A06A1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47697" y="1261119"/>
            <a:ext cx="1889562" cy="576262"/>
          </a:xfrm>
        </p:spPr>
        <p:txBody>
          <a:bodyPr/>
          <a:lstStyle/>
          <a:p>
            <a:r>
              <a:rPr lang="ru-RU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чартерный</a:t>
            </a:r>
            <a:endParaRPr lang="ru-RU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C01EDF8-F617-4AAF-8C55-AC725A9B69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95457" y="2164738"/>
            <a:ext cx="4702355" cy="364846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charset="2"/>
              <a:buChar char="ü"/>
            </a:pPr>
            <a:r>
              <a:rPr lang="ru-RU" sz="17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Одним из важных преимуществ этого рейса заключается в дешевизне.</a:t>
            </a:r>
            <a:endParaRPr lang="ru-RU" sz="170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charset="2"/>
              <a:buChar char="ü"/>
            </a:pPr>
            <a:r>
              <a:rPr lang="ru-RU" sz="17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При чартере невозможно будет вернуть билет.</a:t>
            </a:r>
            <a:endParaRPr lang="ru-RU" sz="170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charset="2"/>
              <a:buChar char="ü"/>
            </a:pPr>
            <a:r>
              <a:rPr lang="ru-RU" sz="17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Ещё в некоторых направлениях не присутствуют уровни комфорта.</a:t>
            </a:r>
            <a:endParaRPr lang="ru-RU" sz="170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charset="2"/>
              <a:buChar char="ü"/>
            </a:pPr>
            <a:r>
              <a:rPr lang="ru-RU" sz="17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Шанс переноса или задержки рейса, поскольку регулярные рейсы в приоритете у аэропортов.</a:t>
            </a:r>
            <a:endParaRPr lang="ru-RU" sz="17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8F6E53-2BB8-4B72-87C3-5D17CA69E22C}"/>
              </a:ext>
            </a:extLst>
          </p:cNvPr>
          <p:cNvSpPr txBox="1"/>
          <p:nvPr/>
        </p:nvSpPr>
        <p:spPr>
          <a:xfrm>
            <a:off x="1303003" y="6141323"/>
            <a:ext cx="11171662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000" dirty="0">
                <a:ea typeface="+mn-lt"/>
                <a:cs typeface="+mn-lt"/>
              </a:rPr>
              <a:t>Более подробно можно ознакомится: </a:t>
            </a:r>
            <a:endParaRPr lang="ru-RU" dirty="0">
              <a:ea typeface="+mn-lt"/>
              <a:cs typeface="+mn-lt"/>
            </a:endParaRPr>
          </a:p>
          <a:p>
            <a:endParaRPr lang="ru-RU" sz="1000" dirty="0">
              <a:ea typeface="+mn-lt"/>
              <a:cs typeface="+mn-lt"/>
            </a:endParaRPr>
          </a:p>
          <a:p>
            <a:pPr algn="l"/>
            <a:r>
              <a:rPr lang="ru-RU" sz="1000" dirty="0">
                <a:ea typeface="+mn-lt"/>
                <a:cs typeface="+mn-lt"/>
              </a:rPr>
              <a:t>https://zen.yandex.ru/media/bosikom_s_ryukzakom/charter-ili-reguliarka-kak-otlichit-i-zachem-eto-nujno-mify-o-4hznachnom-kode-na-charterah-6077fe0261a88770aa486957</a:t>
            </a:r>
            <a:endParaRPr lang="ru-RU" sz="1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D223D7-95EF-4FD7-957B-02DD8CDD5817}"/>
              </a:ext>
            </a:extLst>
          </p:cNvPr>
          <p:cNvSpPr txBox="1"/>
          <p:nvPr/>
        </p:nvSpPr>
        <p:spPr>
          <a:xfrm>
            <a:off x="9807287" y="5694218"/>
            <a:ext cx="2760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2588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528467-DBC2-4812-B7EB-9F59A1D7D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241" y="763500"/>
            <a:ext cx="5519858" cy="574647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accent6">
                    <a:lumMod val="50000"/>
                  </a:schemeClr>
                </a:solidFill>
                <a:ea typeface="+mj-lt"/>
                <a:cs typeface="+mj-lt"/>
              </a:rPr>
              <a:t>Возвратный и невозвратный билет</a:t>
            </a:r>
            <a:endParaRPr lang="ru-RU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9A251C-1735-415C-B364-08893EE20C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000" dirty="0">
                <a:solidFill>
                  <a:schemeClr val="accent6">
                    <a:lumMod val="50000"/>
                  </a:schemeClr>
                </a:solidFill>
              </a:rPr>
              <a:t>Возвратный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FA55E02-FC1C-4DB6-860A-804448A9F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34" y="2548966"/>
            <a:ext cx="5309331" cy="335406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ü"/>
            </a:pPr>
            <a:r>
              <a:rPr lang="ru-RU" sz="20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За 24 часа до начала регистрации можно вернуть полную стоимость билета (по возвратному тарифу). </a:t>
            </a:r>
            <a:endParaRPr lang="ru-RU" sz="200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charset="2"/>
              <a:buChar char="ü"/>
            </a:pPr>
            <a:r>
              <a:rPr lang="ru-RU" sz="20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Если возвращаете меньше, чем за 24 часа, то вернут 75% от стоимости. </a:t>
            </a:r>
          </a:p>
          <a:p>
            <a:pPr>
              <a:buFont typeface="Wingdings" charset="2"/>
              <a:buChar char="ü"/>
            </a:pPr>
            <a:r>
              <a:rPr lang="ru-RU" sz="20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После начала регистрации деньги вернуть нельзя. </a:t>
            </a:r>
            <a:endParaRPr lang="ru-RU" sz="20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EAEAA0E-8B2D-41FC-A2BD-BE3D82963C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sz="2000" dirty="0">
                <a:solidFill>
                  <a:schemeClr val="accent6">
                    <a:lumMod val="50000"/>
                  </a:schemeClr>
                </a:solidFill>
              </a:rPr>
              <a:t>Невозвратный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686A873-4985-41C6-932A-0B917ABEEE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34640" y="2545738"/>
            <a:ext cx="4831186" cy="335406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charset="2"/>
              <a:buChar char="ü"/>
            </a:pPr>
            <a:r>
              <a:rPr lang="ru-RU" sz="20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Авиакомпания отменила ваш рейс; </a:t>
            </a:r>
            <a:endParaRPr lang="ru-RU" sz="200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charset="2"/>
              <a:buChar char="ü"/>
            </a:pPr>
            <a:r>
              <a:rPr lang="ru-RU" sz="20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Вылет задержали настолько, что у вас изменились планы поездки; </a:t>
            </a:r>
          </a:p>
          <a:p>
            <a:pPr>
              <a:buFont typeface="Wingdings" charset="2"/>
              <a:buChar char="ü"/>
            </a:pPr>
            <a:r>
              <a:rPr lang="ru-RU" sz="20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Заболели вы или близкий родственник, который должен лететь с вами; </a:t>
            </a:r>
          </a:p>
          <a:p>
            <a:pPr>
              <a:buFont typeface="Wingdings" charset="2"/>
              <a:buChar char="ü"/>
            </a:pPr>
            <a:r>
              <a:rPr lang="ru-RU" sz="20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Умер близкий родственник; </a:t>
            </a:r>
          </a:p>
          <a:p>
            <a:pPr>
              <a:buFont typeface="Wingdings" charset="2"/>
              <a:buChar char="ü"/>
            </a:pPr>
            <a:r>
              <a:rPr lang="ru-RU" sz="20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Вас не посадили на ваш рейс.</a:t>
            </a:r>
            <a:endParaRPr lang="ru-RU" sz="20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186989-583D-45F4-BE93-5BDDA9D13387}"/>
              </a:ext>
            </a:extLst>
          </p:cNvPr>
          <p:cNvSpPr txBox="1"/>
          <p:nvPr/>
        </p:nvSpPr>
        <p:spPr>
          <a:xfrm>
            <a:off x="4752278" y="1453375"/>
            <a:ext cx="375610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solidFill>
                  <a:schemeClr val="accent6">
                    <a:lumMod val="50000"/>
                  </a:schemeClr>
                </a:solidFill>
              </a:rPr>
              <a:t>Условия возврата билетов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3D2985-0CE3-43EB-872C-A2D96A50CD88}"/>
              </a:ext>
            </a:extLst>
          </p:cNvPr>
          <p:cNvSpPr txBox="1"/>
          <p:nvPr/>
        </p:nvSpPr>
        <p:spPr>
          <a:xfrm>
            <a:off x="1363406" y="6208273"/>
            <a:ext cx="3063164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000" dirty="0">
                <a:ea typeface="+mn-lt"/>
                <a:cs typeface="+mn-lt"/>
              </a:rPr>
              <a:t>Более подробно можно ознакомится: </a:t>
            </a:r>
            <a:endParaRPr lang="ru-RU" dirty="0">
              <a:ea typeface="+mn-lt"/>
              <a:cs typeface="+mn-lt"/>
            </a:endParaRPr>
          </a:p>
          <a:p>
            <a:endParaRPr lang="ru-RU" sz="1000" dirty="0">
              <a:ea typeface="+mn-lt"/>
              <a:cs typeface="+mn-lt"/>
            </a:endParaRPr>
          </a:p>
          <a:p>
            <a:pPr algn="l"/>
            <a:r>
              <a:rPr lang="ru-RU" sz="1000" dirty="0">
                <a:ea typeface="+mn-lt"/>
                <a:cs typeface="+mn-lt"/>
              </a:rPr>
              <a:t>https://lenta.ru/articles/2017/07/27/vozvrat/</a:t>
            </a:r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BF0216-5E01-4150-8A45-9DEF81509767}"/>
              </a:ext>
            </a:extLst>
          </p:cNvPr>
          <p:cNvSpPr txBox="1"/>
          <p:nvPr/>
        </p:nvSpPr>
        <p:spPr>
          <a:xfrm>
            <a:off x="1364673" y="5893377"/>
            <a:ext cx="296833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595555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983AF8-0369-4E30-8C9E-5C86CAB32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7314" y="447549"/>
            <a:ext cx="4181712" cy="360915"/>
          </a:xfrm>
        </p:spPr>
        <p:txBody>
          <a:bodyPr>
            <a:noAutofit/>
          </a:bodyPr>
          <a:lstStyle/>
          <a:p>
            <a:r>
              <a:rPr lang="ru-RU" sz="2400" dirty="0">
                <a:solidFill>
                  <a:schemeClr val="accent6">
                    <a:lumMod val="50000"/>
                  </a:schemeClr>
                </a:solidFill>
                <a:ea typeface="+mj-lt"/>
                <a:cs typeface="+mj-lt"/>
              </a:rPr>
              <a:t>Надбавки к цене тура</a:t>
            </a:r>
            <a:endParaRPr lang="ru-RU" sz="24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612D92-C2C4-4FC6-883A-8DBD5B4C32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5603" y="972014"/>
            <a:ext cx="5140912" cy="40564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Багаж </a:t>
            </a:r>
            <a:endParaRPr lang="ru-RU">
              <a:solidFill>
                <a:schemeClr val="accent6">
                  <a:lumMod val="50000"/>
                </a:schemeClr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Примерные общепринятые правила и нормы провоза багажа.: </a:t>
            </a:r>
          </a:p>
          <a:p>
            <a:pPr>
              <a:buFont typeface="Wingdings" charset="2"/>
              <a:buChar char="ü"/>
            </a:pPr>
            <a:r>
              <a:rPr lang="ru-RU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Предел веса достигает </a:t>
            </a:r>
            <a:r>
              <a:rPr lang="ru-RU" u="sng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20 кг в эконом-классе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, </a:t>
            </a:r>
            <a:r>
              <a:rPr lang="ru-RU" u="sng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30 бизнес-класс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, </a:t>
            </a:r>
            <a:r>
              <a:rPr lang="ru-RU" u="sng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40 в первом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. </a:t>
            </a:r>
          </a:p>
          <a:p>
            <a:pPr>
              <a:buFont typeface="Wingdings" charset="2"/>
              <a:buChar char="ü"/>
            </a:pPr>
            <a:r>
              <a:rPr lang="ru-RU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На трансатлантических рейсах разрешено провозить в багаже </a:t>
            </a:r>
            <a:r>
              <a:rPr lang="ru-RU" u="sng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2 места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, суммарные габариты не должны превышать </a:t>
            </a:r>
            <a:r>
              <a:rPr lang="ru-RU" u="sng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158 см для эконом-класса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 или </a:t>
            </a:r>
            <a:r>
              <a:rPr lang="ru-RU" u="sng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203 см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, а </a:t>
            </a:r>
            <a:r>
              <a:rPr lang="ru-RU" u="sng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вес не более 32 кг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.</a:t>
            </a:r>
            <a:endParaRPr lang="ru-RU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9F0A1CE-BF9B-4AA9-841B-367845706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26111" y="1178368"/>
            <a:ext cx="5029401" cy="35453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Ручная кладь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endParaRPr lang="ru-RU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По стандартам можно пронести </a:t>
            </a:r>
            <a:r>
              <a:rPr lang="ru-RU" u="sng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одно место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 ручной клади.: </a:t>
            </a:r>
          </a:p>
          <a:p>
            <a:pPr>
              <a:buFont typeface="Wingdings" charset="2"/>
              <a:buChar char="ü"/>
            </a:pPr>
            <a:r>
              <a:rPr lang="ru-RU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Вес ручной клади входит в общую норму веса для бесплатного провоза багажа и </a:t>
            </a:r>
            <a:r>
              <a:rPr lang="ru-RU" u="sng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не должен превышать 10 кг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. </a:t>
            </a:r>
          </a:p>
          <a:p>
            <a:pPr>
              <a:buFont typeface="Wingdings" charset="2"/>
              <a:buChar char="ü"/>
            </a:pPr>
            <a:r>
              <a:rPr lang="ru-RU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Ручная кладь должна иметь соответствующие размеры, чтобы поместиться на полку над сиденьем или под кресло пассажира.</a:t>
            </a:r>
            <a:endParaRPr lang="ru-RU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E5A14B-3760-41EF-883D-33BBFFEFDDDF}"/>
              </a:ext>
            </a:extLst>
          </p:cNvPr>
          <p:cNvSpPr txBox="1"/>
          <p:nvPr/>
        </p:nvSpPr>
        <p:spPr>
          <a:xfrm>
            <a:off x="1307227" y="4841404"/>
            <a:ext cx="44530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u-RU" dirty="0">
              <a:solidFill>
                <a:srgbClr val="C00000"/>
              </a:solidFill>
            </a:endParaRPr>
          </a:p>
        </p:txBody>
      </p:sp>
      <p:pic>
        <p:nvPicPr>
          <p:cNvPr id="6" name="Рисунок 6" descr="Изображение выглядит как текст, сосуд, бутылка&#10;&#10;Автоматически созданное описание">
            <a:extLst>
              <a:ext uri="{FF2B5EF4-FFF2-40B4-BE49-F238E27FC236}">
                <a16:creationId xmlns:a16="http://schemas.microsoft.com/office/drawing/2014/main" id="{61A9213A-02B4-40E0-B446-BFACF00BA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840" y="4580478"/>
            <a:ext cx="1829963" cy="1543980"/>
          </a:xfrm>
          <a:prstGeom prst="rect">
            <a:avLst/>
          </a:prstGeom>
        </p:spPr>
      </p:pic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646B4B2C-6BD7-4332-AE39-E56DA6147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1107" y="4346675"/>
            <a:ext cx="1916152" cy="15936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11B3E1-B487-4FB2-9907-E934E061D434}"/>
              </a:ext>
            </a:extLst>
          </p:cNvPr>
          <p:cNvSpPr txBox="1"/>
          <p:nvPr/>
        </p:nvSpPr>
        <p:spPr>
          <a:xfrm>
            <a:off x="1307861" y="6124427"/>
            <a:ext cx="425875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000" dirty="0">
                <a:ea typeface="+mn-lt"/>
                <a:cs typeface="+mn-lt"/>
              </a:rPr>
              <a:t>Более подробно можно ознакомится: </a:t>
            </a:r>
            <a:endParaRPr lang="ru-RU" dirty="0"/>
          </a:p>
          <a:p>
            <a:endParaRPr lang="ru-RU" sz="1000" dirty="0">
              <a:ea typeface="+mn-lt"/>
              <a:cs typeface="+mn-lt"/>
            </a:endParaRPr>
          </a:p>
          <a:p>
            <a:r>
              <a:rPr lang="ru-RU" sz="1000" dirty="0">
                <a:ea typeface="+mn-lt"/>
                <a:cs typeface="+mn-lt"/>
              </a:rPr>
              <a:t>https://www.aeroflot.ru/ru-ru/information/preparation/luggage</a:t>
            </a:r>
            <a:endParaRPr lang="ru-RU"/>
          </a:p>
          <a:p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4B9090-0D3F-43A9-BDB2-9D1B170A5BF7}"/>
              </a:ext>
            </a:extLst>
          </p:cNvPr>
          <p:cNvSpPr txBox="1"/>
          <p:nvPr/>
        </p:nvSpPr>
        <p:spPr>
          <a:xfrm>
            <a:off x="8924692" y="4789449"/>
            <a:ext cx="265027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dirty="0">
                <a:ea typeface="+mn-lt"/>
                <a:cs typeface="+mn-lt"/>
              </a:rPr>
              <a:t>https://sto-dorog.ru/news/izmeneniya_v_pravilakh_provoza_bagazha/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F58E41-0825-4418-B2FC-08A0832E2387}"/>
              </a:ext>
            </a:extLst>
          </p:cNvPr>
          <p:cNvSpPr txBox="1"/>
          <p:nvPr/>
        </p:nvSpPr>
        <p:spPr>
          <a:xfrm>
            <a:off x="9209810" y="576695"/>
            <a:ext cx="290772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u-RU" sz="1000" dirty="0">
              <a:ea typeface="+mn-lt"/>
              <a:cs typeface="+mn-lt"/>
            </a:endParaRPr>
          </a:p>
          <a:p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856703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24FB1-B685-41FF-BEB7-52DE7788C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855136"/>
            <a:ext cx="5261263" cy="516300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accent6">
                    <a:lumMod val="50000"/>
                  </a:schemeClr>
                </a:solidFill>
                <a:ea typeface="+mj-lt"/>
                <a:cs typeface="+mj-lt"/>
              </a:rPr>
              <a:t>Надбавки к цене тура</a:t>
            </a:r>
            <a:endParaRPr lang="ru-RU" sz="24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0CD859-6FBF-4C05-B55A-8A80CC4A6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5871" y="1616470"/>
            <a:ext cx="6014604" cy="4557831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Авиаперелет с детьми или младенцами </a:t>
            </a:r>
          </a:p>
          <a:p>
            <a:r>
              <a:rPr lang="ru-RU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Один взрослый пассажир может оформить перевозку одного ребенка в возрасте до 2-х лет без предоставления отдельного места.: </a:t>
            </a:r>
          </a:p>
          <a:p>
            <a:pPr marL="342900" indent="-342900">
              <a:buFont typeface="Wingdings" charset="2"/>
              <a:buChar char="ü"/>
            </a:pPr>
            <a:r>
              <a:rPr lang="ru-RU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Питание на борту для детей до 2-х лет не предоставляется. </a:t>
            </a:r>
          </a:p>
          <a:p>
            <a:pPr marL="342900" indent="-342900">
              <a:buFont typeface="Wingdings" charset="2"/>
              <a:buChar char="ü"/>
            </a:pPr>
            <a:r>
              <a:rPr lang="ru-RU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Для младенцев до 2-х лет можно приобрести отдельное место по предварительному запросу у туроператора, в данном случае оплачивается полная стоимость билета.</a:t>
            </a:r>
            <a:endParaRPr lang="ru-RU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C1DFF2-FD3E-481C-83EB-8077D4D08229}"/>
              </a:ext>
            </a:extLst>
          </p:cNvPr>
          <p:cNvSpPr txBox="1"/>
          <p:nvPr/>
        </p:nvSpPr>
        <p:spPr>
          <a:xfrm>
            <a:off x="2061412" y="5800450"/>
            <a:ext cx="4267833" cy="18774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000" dirty="0">
                <a:ea typeface="+mn-lt"/>
                <a:cs typeface="+mn-lt"/>
              </a:rPr>
              <a:t>Более подробно можно ознакомится: </a:t>
            </a:r>
          </a:p>
          <a:p>
            <a:endParaRPr lang="ru-RU" sz="1000" dirty="0">
              <a:ea typeface="+mn-lt"/>
              <a:cs typeface="+mn-lt"/>
            </a:endParaRPr>
          </a:p>
          <a:p>
            <a:r>
              <a:rPr lang="ru-RU" sz="1000" dirty="0">
                <a:ea typeface="+mn-lt"/>
                <a:cs typeface="+mn-lt"/>
              </a:rPr>
              <a:t>https://www.aeroflot.ru/ru-ru/information/preparation/luggage</a:t>
            </a:r>
          </a:p>
          <a:p>
            <a:endParaRPr lang="ru-RU" sz="1000" dirty="0">
              <a:ea typeface="+mn-lt"/>
              <a:cs typeface="+mn-lt"/>
            </a:endParaRPr>
          </a:p>
          <a:p>
            <a:endParaRPr lang="ru-RU" sz="1000" dirty="0">
              <a:ea typeface="+mn-lt"/>
              <a:cs typeface="+mn-lt"/>
            </a:endParaRPr>
          </a:p>
          <a:p>
            <a:endParaRPr lang="ru-RU" sz="1000" dirty="0">
              <a:ea typeface="+mn-lt"/>
              <a:cs typeface="+mn-lt"/>
            </a:endParaRPr>
          </a:p>
          <a:p>
            <a:endParaRPr lang="ru-RU" sz="1000" dirty="0">
              <a:ea typeface="+mn-lt"/>
              <a:cs typeface="+mn-lt"/>
            </a:endParaRPr>
          </a:p>
          <a:p>
            <a:pPr algn="l"/>
            <a:endParaRPr lang="ru-RU" sz="1000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BDD906EB-A8C8-4CA3-BF32-51F1C7BA9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1445" y="2348759"/>
            <a:ext cx="3609109" cy="248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214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5FE681-E484-4CAE-B644-44AF91ACB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5583" y="772793"/>
            <a:ext cx="2704175" cy="741915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accent6">
                    <a:lumMod val="50000"/>
                  </a:schemeClr>
                </a:solidFill>
                <a:ea typeface="+mj-lt"/>
                <a:cs typeface="+mj-lt"/>
              </a:rPr>
              <a:t>Страхование</a:t>
            </a:r>
            <a:endParaRPr lang="ru-RU" sz="24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5F7D51-8171-4AAF-AA71-1467897A16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95310" y="1418064"/>
            <a:ext cx="5744936" cy="423296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sz="2000" b="1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Страховка от банкротства туроператора. </a:t>
            </a:r>
            <a:endParaRPr lang="ru-RU" sz="2000" dirty="0">
              <a:solidFill>
                <a:schemeClr val="accent6">
                  <a:lumMod val="50000"/>
                </a:schemeClr>
              </a:solidFill>
              <a:ea typeface="+mn-lt"/>
              <a:cs typeface="+mn-lt"/>
            </a:endParaRPr>
          </a:p>
          <a:p>
            <a:pPr>
              <a:buFont typeface="Wingdings" charset="2"/>
              <a:buChar char="ü"/>
            </a:pPr>
            <a:r>
              <a:rPr lang="ru-RU" sz="20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Оформляется при покупке туров. </a:t>
            </a:r>
          </a:p>
          <a:p>
            <a:pPr>
              <a:buFont typeface="Wingdings" charset="2"/>
              <a:buChar char="ü"/>
            </a:pPr>
            <a:r>
              <a:rPr lang="ru-RU" sz="20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Стоимость страховки </a:t>
            </a:r>
            <a:r>
              <a:rPr lang="ru-RU" sz="2000" u="sng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составляется 8-12 % от стоимости тура</a:t>
            </a:r>
            <a:r>
              <a:rPr lang="ru-RU" sz="20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. Оформлять её стоит в случае неуверенности в туроператоре. </a:t>
            </a:r>
          </a:p>
          <a:p>
            <a:pPr>
              <a:buFont typeface="Wingdings" charset="2"/>
              <a:buChar char="ü"/>
            </a:pPr>
            <a:r>
              <a:rPr lang="ru-RU" sz="20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Если туроператор долго находится на рынке продаж и имеет положительные отзывы, то можно обойтись без данного вида страхования.</a:t>
            </a:r>
            <a:endParaRPr lang="ru-RU" sz="20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FF2D062-5136-4099-91D4-F7080E704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9845" y="1419978"/>
            <a:ext cx="4945766" cy="423296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sz="2000" b="1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Страховка от невыезда  </a:t>
            </a:r>
          </a:p>
          <a:p>
            <a:pPr>
              <a:buFont typeface="Wingdings" charset="2"/>
              <a:buChar char="ü"/>
            </a:pPr>
            <a:r>
              <a:rPr lang="ru-RU" sz="20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Страховку от туроператора, нужно оформить заранее, примерно </a:t>
            </a:r>
            <a:r>
              <a:rPr lang="ru-RU" sz="2000" u="sng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за две недели до даты вылета</a:t>
            </a:r>
            <a:r>
              <a:rPr lang="ru-RU" sz="20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. </a:t>
            </a:r>
          </a:p>
          <a:p>
            <a:pPr>
              <a:buFont typeface="Wingdings" charset="2"/>
              <a:buChar char="ü"/>
            </a:pPr>
            <a:r>
              <a:rPr lang="ru-RU" sz="20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Цена страховки ниже, если её приобретать напрямую у туроператоров. </a:t>
            </a:r>
          </a:p>
          <a:p>
            <a:pPr>
              <a:buFont typeface="Wingdings" charset="2"/>
              <a:buChar char="ü"/>
            </a:pPr>
            <a:r>
              <a:rPr lang="ru-RU" sz="20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Цена страхования полностью зависит от стоимости тура, но обычно она составляет </a:t>
            </a:r>
            <a:r>
              <a:rPr lang="ru-RU" sz="2000" u="sng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от 1 до 5 % от цены турпакета</a:t>
            </a:r>
            <a:r>
              <a:rPr lang="ru-RU" sz="20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. </a:t>
            </a:r>
            <a:endParaRPr lang="ru-RU" sz="20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7D4DBB-2879-4242-88E7-DD89C7C07EBE}"/>
              </a:ext>
            </a:extLst>
          </p:cNvPr>
          <p:cNvSpPr txBox="1"/>
          <p:nvPr/>
        </p:nvSpPr>
        <p:spPr>
          <a:xfrm>
            <a:off x="1375866" y="5956103"/>
            <a:ext cx="5382322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af-ZA" sz="1000" noProof="1">
                <a:ea typeface="+mn-lt"/>
                <a:cs typeface="+mn-lt"/>
              </a:rPr>
              <a:t>Более подробно можно ознакомится: </a:t>
            </a:r>
            <a:endParaRPr lang="af-ZA" sz="1000" noProof="1"/>
          </a:p>
          <a:p>
            <a:endParaRPr lang="af-ZA" sz="1000" noProof="1">
              <a:ea typeface="+mn-lt"/>
              <a:cs typeface="+mn-lt"/>
            </a:endParaRPr>
          </a:p>
          <a:p>
            <a:pPr algn="l"/>
            <a:r>
              <a:rPr lang="af-ZA" sz="1000" noProof="1">
                <a:ea typeface="+mn-lt"/>
                <a:cs typeface="+mn-lt"/>
              </a:rPr>
              <a:t>https://www.aviasales.ru/blog/strahovka-dlya-puteshestviya</a:t>
            </a:r>
            <a:endParaRPr lang="ru-RU" sz="1000" noProof="1"/>
          </a:p>
        </p:txBody>
      </p:sp>
    </p:spTree>
    <p:extLst>
      <p:ext uri="{BB962C8B-B14F-4D97-AF65-F5344CB8AC3E}">
        <p14:creationId xmlns:p14="http://schemas.microsoft.com/office/powerpoint/2010/main" val="2068560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AEF8D9-9A18-4AF4-BB77-37BD2ECA8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241" y="698451"/>
            <a:ext cx="2685590" cy="648988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accent6">
                    <a:lumMod val="50000"/>
                  </a:schemeClr>
                </a:solidFill>
                <a:ea typeface="+mj-lt"/>
                <a:cs typeface="+mj-lt"/>
              </a:rPr>
              <a:t>Страхование</a:t>
            </a:r>
            <a:endParaRPr lang="ru-RU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ABBA48-F6D3-4835-B432-EAB9451F2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7530" y="1752601"/>
            <a:ext cx="4797083" cy="241159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sz="2000" b="1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Медицинская страховка</a:t>
            </a:r>
            <a:r>
              <a:rPr lang="ru-RU" sz="20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 </a:t>
            </a:r>
          </a:p>
          <a:p>
            <a:pPr>
              <a:buFont typeface="Wingdings" charset="2"/>
              <a:buChar char="ü"/>
            </a:pPr>
            <a:r>
              <a:rPr lang="ru-RU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В турпакетах туроператоры включают самый экономичный вид страхования, который не покрывает некоторые виды рисков на отдыхе. </a:t>
            </a:r>
          </a:p>
          <a:p>
            <a:pPr>
              <a:buFont typeface="Wingdings" charset="2"/>
              <a:buChar char="ü"/>
            </a:pPr>
            <a:r>
              <a:rPr lang="ru-RU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Дополнительная страховка также будет полезна при путешествии с детьми. </a:t>
            </a:r>
            <a:endParaRPr lang="ru-RU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8F7FB7F-0804-43F7-B413-4A4CAEA48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31382" y="1754515"/>
            <a:ext cx="5484740" cy="3405913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Страхование на случай утери или задержки багажа</a:t>
            </a:r>
            <a:endParaRPr lang="ru-RU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charset="2"/>
              <a:buChar char="ü"/>
            </a:pPr>
            <a:r>
              <a:rPr lang="ru-RU" sz="20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В случае утраты багажа выплачивается компенсация 25 у.е. за 1 кг для класса "Эконом". </a:t>
            </a:r>
          </a:p>
          <a:p>
            <a:pPr>
              <a:buFont typeface="Wingdings" charset="2"/>
              <a:buChar char="ü"/>
            </a:pPr>
            <a:r>
              <a:rPr lang="ru-RU" sz="20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50 у.е. за 1 кг для класса "Бизнес".</a:t>
            </a:r>
          </a:p>
          <a:p>
            <a:pPr>
              <a:buFont typeface="Wingdings" charset="2"/>
              <a:buChar char="ü"/>
            </a:pPr>
            <a:r>
              <a:rPr lang="ru-RU" sz="20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При повреждении аксессуара багажа (чемодан, сумка, рюкзак) предусмотрена компенсация в размере 70 у.е., но не более чем за 2 единицы багажа. </a:t>
            </a:r>
          </a:p>
          <a:p>
            <a:pPr>
              <a:buFont typeface="Wingdings" charset="2"/>
              <a:buChar char="ü"/>
            </a:pPr>
            <a:r>
              <a:rPr lang="ru-RU" sz="20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Задержка багажа более 6 часов подразумевает компенсацию в размере 100 </a:t>
            </a:r>
            <a:r>
              <a:rPr lang="ru-RU" sz="2000" dirty="0" err="1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у.е</a:t>
            </a:r>
            <a:r>
              <a:rPr lang="ru-RU" sz="20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 на одного застрахованного</a:t>
            </a:r>
            <a:endParaRPr lang="ru-RU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Рисунок 6" descr="Изображение выглядит как текст, легкий&#10;&#10;Автоматически созданное описание">
            <a:extLst>
              <a:ext uri="{FF2B5EF4-FFF2-40B4-BE49-F238E27FC236}">
                <a16:creationId xmlns:a16="http://schemas.microsoft.com/office/drawing/2014/main" id="{DB152730-5A77-4EAD-AC8B-66E541E3E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40000">
            <a:off x="8794594" y="5183131"/>
            <a:ext cx="1730298" cy="15283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E58C86-BF63-402A-AEE4-16048B8504B1}"/>
              </a:ext>
            </a:extLst>
          </p:cNvPr>
          <p:cNvSpPr txBox="1"/>
          <p:nvPr/>
        </p:nvSpPr>
        <p:spPr>
          <a:xfrm>
            <a:off x="468350" y="5123986"/>
            <a:ext cx="20276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A20B38-EB5D-4241-A5AC-4C2BA89D2D7B}"/>
              </a:ext>
            </a:extLst>
          </p:cNvPr>
          <p:cNvSpPr txBox="1"/>
          <p:nvPr/>
        </p:nvSpPr>
        <p:spPr>
          <a:xfrm>
            <a:off x="7911791" y="236034"/>
            <a:ext cx="3737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35F373-7FA2-41A7-AB80-CBD7DDA73D08}"/>
              </a:ext>
            </a:extLst>
          </p:cNvPr>
          <p:cNvSpPr txBox="1"/>
          <p:nvPr/>
        </p:nvSpPr>
        <p:spPr>
          <a:xfrm>
            <a:off x="1480831" y="6030234"/>
            <a:ext cx="393013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000" dirty="0">
                <a:ea typeface="+mn-lt"/>
                <a:cs typeface="+mn-lt"/>
              </a:rPr>
              <a:t>Более подробно можно ознакомится: </a:t>
            </a:r>
          </a:p>
          <a:p>
            <a:endParaRPr lang="ru-RU" sz="1000" dirty="0">
              <a:ea typeface="+mn-lt"/>
              <a:cs typeface="+mn-lt"/>
            </a:endParaRPr>
          </a:p>
          <a:p>
            <a:r>
              <a:rPr lang="af-ZA" sz="1000" dirty="0">
                <a:ea typeface="+mn-lt"/>
                <a:cs typeface="+mn-lt"/>
              </a:rPr>
              <a:t>https://www.aviasales.ru/blog/strahovka-dlya-puteshestviya</a:t>
            </a:r>
            <a:endParaRPr lang="ru-RU" sz="1000" dirty="0">
              <a:ea typeface="+mn-lt"/>
              <a:cs typeface="+mn-lt"/>
            </a:endParaRPr>
          </a:p>
          <a:p>
            <a:pPr algn="l"/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066" y="4365936"/>
            <a:ext cx="1367905" cy="137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95156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70</TotalTime>
  <Words>375</Words>
  <Application>Microsoft Office PowerPoint</Application>
  <PresentationFormat>Широкоэкранный</PresentationFormat>
  <Paragraphs>99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Wingdings</vt:lpstr>
      <vt:lpstr>Wingdings 3</vt:lpstr>
      <vt:lpstr>Wisp</vt:lpstr>
      <vt:lpstr>Поиск нахождения туров</vt:lpstr>
      <vt:lpstr>Туроператор или турагентство</vt:lpstr>
      <vt:lpstr>Регулярный или чартерный рейс</vt:lpstr>
      <vt:lpstr>Возвратный и невозвратный билет</vt:lpstr>
      <vt:lpstr>Надбавки к цене тура</vt:lpstr>
      <vt:lpstr>Надбавки к цене тура</vt:lpstr>
      <vt:lpstr>Страхование</vt:lpstr>
      <vt:lpstr>Страхование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Путько</dc:creator>
  <cp:lastModifiedBy>Путько</cp:lastModifiedBy>
  <cp:revision>584</cp:revision>
  <dcterms:created xsi:type="dcterms:W3CDTF">2022-02-21T17:03:02Z</dcterms:created>
  <dcterms:modified xsi:type="dcterms:W3CDTF">2022-02-24T09:18:17Z</dcterms:modified>
</cp:coreProperties>
</file>