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8" r:id="rId4"/>
    <p:sldId id="259" r:id="rId5"/>
    <p:sldId id="257" r:id="rId6"/>
    <p:sldId id="279" r:id="rId7"/>
    <p:sldId id="262" r:id="rId8"/>
    <p:sldId id="274" r:id="rId9"/>
    <p:sldId id="263" r:id="rId10"/>
    <p:sldId id="260" r:id="rId11"/>
    <p:sldId id="276" r:id="rId12"/>
    <p:sldId id="264" r:id="rId13"/>
    <p:sldId id="261" r:id="rId14"/>
    <p:sldId id="277" r:id="rId15"/>
    <p:sldId id="266" r:id="rId16"/>
    <p:sldId id="265" r:id="rId17"/>
    <p:sldId id="278" r:id="rId18"/>
    <p:sldId id="268" r:id="rId19"/>
  </p:sldIdLst>
  <p:sldSz cx="12192000" cy="6858000"/>
  <p:notesSz cx="7103745" cy="10234295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529E"/>
    <a:srgbClr val="549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6" y="114"/>
      </p:cViewPr>
      <p:guideLst>
        <p:guide orient="horz" pos="216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0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87AC20-8C1D-44D7-B35A-E6F76E686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C7271-7ECD-45B6-A4AF-14DDD8E7181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对角圆角矩形 5"/>
          <p:cNvSpPr/>
          <p:nvPr userDrawn="1"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717165" y="2603500"/>
            <a:ext cx="8483600" cy="1320800"/>
          </a:xfrm>
          <a:prstGeom prst="roundRect">
            <a:avLst>
              <a:gd name="adj" fmla="val 1826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A000220150319H47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flipH="1">
            <a:off x="454660" y="3429000"/>
            <a:ext cx="2596515" cy="299529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668769" y="4163060"/>
            <a:ext cx="58039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809875" y="2707005"/>
            <a:ext cx="82988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accent6"/>
                </a:solidFill>
              </a:rPr>
              <a:t>Projection of provenance vector sequence</a:t>
            </a:r>
            <a:endParaRPr lang="en-US" altLang="zh-CN" sz="3600" b="1" dirty="0">
              <a:solidFill>
                <a:schemeClr val="accent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10192" y="4163060"/>
            <a:ext cx="8298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solidFill>
                  <a:schemeClr val="accent6"/>
                </a:solidFill>
              </a:rPr>
              <a:t>Project presentation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8480" y="4598035"/>
            <a:ext cx="26809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buClrTx/>
              <a:buSzTx/>
              <a:buFontTx/>
            </a:pPr>
            <a:r>
              <a:rPr lang="en-US" sz="2000">
                <a:solidFill>
                  <a:schemeClr val="accent6"/>
                </a:solidFill>
                <a:sym typeface="+mn-ea"/>
              </a:rPr>
              <a:t>supervisor: Kai Xu</a:t>
            </a:r>
            <a:endParaRPr lang="en-US" sz="2000">
              <a:solidFill>
                <a:schemeClr val="accent6"/>
              </a:solidFill>
              <a:sym typeface="+mn-ea"/>
            </a:endParaRPr>
          </a:p>
          <a:p>
            <a:pPr algn="ctr">
              <a:buClrTx/>
              <a:buSzTx/>
              <a:buFontTx/>
            </a:pPr>
            <a:endParaRPr lang="en-US" sz="2000">
              <a:solidFill>
                <a:schemeClr val="accent6"/>
              </a:solidFill>
            </a:endParaRPr>
          </a:p>
          <a:p>
            <a:pPr algn="ctr">
              <a:buClrTx/>
              <a:buSzTx/>
              <a:buFontTx/>
            </a:pPr>
            <a:r>
              <a:rPr lang="en-US" sz="2000">
                <a:solidFill>
                  <a:schemeClr val="accent6"/>
                </a:solidFill>
              </a:rPr>
              <a:t>Yu Hao</a:t>
            </a:r>
            <a:endParaRPr lang="en-US" sz="20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Processing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1"/>
            </p:custDataLst>
          </p:nvPr>
        </p:nvSpPr>
        <p:spPr>
          <a:xfrm>
            <a:off x="773112" y="2866746"/>
            <a:ext cx="24243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accent6"/>
                </a:solidFill>
              </a:rPr>
              <a:t>pre-processing</a:t>
            </a:r>
            <a:endParaRPr lang="en-US" altLang="zh-CN" b="1">
              <a:solidFill>
                <a:schemeClr val="accent6"/>
              </a:solidFill>
            </a:endParaRPr>
          </a:p>
        </p:txBody>
      </p:sp>
      <p:sp>
        <p:nvSpPr>
          <p:cNvPr id="2050" name="试管"/>
          <p:cNvSpPr/>
          <p:nvPr>
            <p:custDataLst>
              <p:tags r:id="rId2"/>
            </p:custDataLst>
          </p:nvPr>
        </p:nvSpPr>
        <p:spPr bwMode="auto">
          <a:xfrm>
            <a:off x="3274415" y="1858183"/>
            <a:ext cx="505290" cy="505290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6" name="试管"/>
          <p:cNvSpPr/>
          <p:nvPr>
            <p:custDataLst>
              <p:tags r:id="rId3"/>
            </p:custDataLst>
          </p:nvPr>
        </p:nvSpPr>
        <p:spPr bwMode="auto">
          <a:xfrm>
            <a:off x="5889387" y="1858829"/>
            <a:ext cx="505290" cy="505290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4"/>
            </p:custDataLst>
          </p:nvPr>
        </p:nvSpPr>
        <p:spPr>
          <a:xfrm>
            <a:off x="4940013" y="3429301"/>
            <a:ext cx="2424357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accent6"/>
                </a:solidFill>
                <a:sym typeface="+mn-ea"/>
              </a:rPr>
              <a:t> For text data, we transform  them into vectors, using LangChain or BERT</a:t>
            </a:r>
            <a:endParaRPr lang="en-US" altLang="zh-CN"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5"/>
            </p:custDataLst>
          </p:nvPr>
        </p:nvSpPr>
        <p:spPr>
          <a:xfrm>
            <a:off x="4858098" y="2862301"/>
            <a:ext cx="242435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accent6"/>
                </a:solidFill>
              </a:rPr>
              <a:t>vectorization</a:t>
            </a:r>
            <a:endParaRPr lang="en-US" altLang="zh-CN" b="1">
              <a:solidFill>
                <a:schemeClr val="accent6"/>
              </a:solidFill>
            </a:endParaRPr>
          </a:p>
        </p:txBody>
      </p:sp>
      <p:sp>
        <p:nvSpPr>
          <p:cNvPr id="17" name="试管"/>
          <p:cNvSpPr/>
          <p:nvPr>
            <p:custDataLst>
              <p:tags r:id="rId6"/>
            </p:custDataLst>
          </p:nvPr>
        </p:nvSpPr>
        <p:spPr bwMode="auto">
          <a:xfrm>
            <a:off x="8504359" y="1858829"/>
            <a:ext cx="505290" cy="505290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7"/>
            </p:custDataLst>
          </p:nvPr>
        </p:nvSpPr>
        <p:spPr>
          <a:xfrm>
            <a:off x="8893175" y="3594735"/>
            <a:ext cx="27940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accent6"/>
                </a:solidFill>
                <a:sym typeface="+mn-ea"/>
              </a:rPr>
              <a:t> Use t-SNE and UMAP to reduce the dimension of the data, making them can be projected on a 2D space</a:t>
            </a:r>
            <a:endParaRPr lang="en-US" altLang="zh-CN"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8"/>
            </p:custDataLst>
          </p:nvPr>
        </p:nvSpPr>
        <p:spPr>
          <a:xfrm>
            <a:off x="8893565" y="2769578"/>
            <a:ext cx="242435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accent6"/>
                </a:solidFill>
              </a:rPr>
              <a:t>dimensionality reduciton</a:t>
            </a:r>
            <a:endParaRPr lang="en-US" altLang="zh-CN" b="1">
              <a:solidFill>
                <a:schemeClr val="accent6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16330" y="1517015"/>
            <a:ext cx="9907270" cy="1188720"/>
            <a:chOff x="4615" y="3746"/>
            <a:chExt cx="9935" cy="1840"/>
          </a:xfrm>
        </p:grpSpPr>
        <p:sp>
          <p:nvSpPr>
            <p:cNvPr id="8" name="对角圆角矩形 7"/>
            <p:cNvSpPr/>
            <p:nvPr>
              <p:custDataLst>
                <p:tags r:id="rId9"/>
              </p:custDataLst>
            </p:nvPr>
          </p:nvSpPr>
          <p:spPr>
            <a:xfrm>
              <a:off x="4615" y="3746"/>
              <a:ext cx="1840" cy="1840"/>
            </a:xfrm>
            <a:prstGeom prst="round2DiagRect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对角圆角矩形 8"/>
            <p:cNvSpPr/>
            <p:nvPr>
              <p:custDataLst>
                <p:tags r:id="rId10"/>
              </p:custDataLst>
            </p:nvPr>
          </p:nvSpPr>
          <p:spPr>
            <a:xfrm>
              <a:off x="8663" y="3746"/>
              <a:ext cx="1840" cy="1840"/>
            </a:xfrm>
            <a:prstGeom prst="round2DiagRect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对角圆角矩形 9"/>
            <p:cNvSpPr/>
            <p:nvPr>
              <p:custDataLst>
                <p:tags r:id="rId11"/>
              </p:custDataLst>
            </p:nvPr>
          </p:nvSpPr>
          <p:spPr>
            <a:xfrm>
              <a:off x="12710" y="3746"/>
              <a:ext cx="1840" cy="1840"/>
            </a:xfrm>
            <a:prstGeom prst="round2DiagRect">
              <a:avLst/>
            </a:prstGeom>
            <a:solidFill>
              <a:schemeClr val="accent6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试管"/>
          <p:cNvSpPr/>
          <p:nvPr>
            <p:custDataLst>
              <p:tags r:id="rId12"/>
            </p:custDataLst>
          </p:nvPr>
        </p:nvSpPr>
        <p:spPr bwMode="auto">
          <a:xfrm>
            <a:off x="1785620" y="1852295"/>
            <a:ext cx="496570" cy="496570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1" name="试管"/>
          <p:cNvSpPr/>
          <p:nvPr>
            <p:custDataLst>
              <p:tags r:id="rId13"/>
            </p:custDataLst>
          </p:nvPr>
        </p:nvSpPr>
        <p:spPr bwMode="auto">
          <a:xfrm>
            <a:off x="5822315" y="1852295"/>
            <a:ext cx="496570" cy="496570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2" name="试管"/>
          <p:cNvSpPr/>
          <p:nvPr>
            <p:custDataLst>
              <p:tags r:id="rId14"/>
            </p:custDataLst>
          </p:nvPr>
        </p:nvSpPr>
        <p:spPr bwMode="auto">
          <a:xfrm>
            <a:off x="9859010" y="1852295"/>
            <a:ext cx="496570" cy="496570"/>
          </a:xfrm>
          <a:custGeom>
            <a:avLst/>
            <a:gdLst>
              <a:gd name="T0" fmla="*/ 1162982 w 3584"/>
              <a:gd name="T1" fmla="*/ 601256 h 3740"/>
              <a:gd name="T2" fmla="*/ 1162982 w 3584"/>
              <a:gd name="T3" fmla="*/ 187261 h 3740"/>
              <a:gd name="T4" fmla="*/ 1181274 w 3584"/>
              <a:gd name="T5" fmla="*/ 187261 h 3740"/>
              <a:gd name="T6" fmla="*/ 1275140 w 3584"/>
              <a:gd name="T7" fmla="*/ 93871 h 3740"/>
              <a:gd name="T8" fmla="*/ 1181274 w 3584"/>
              <a:gd name="T9" fmla="*/ 0 h 3740"/>
              <a:gd name="T10" fmla="*/ 706165 w 3584"/>
              <a:gd name="T11" fmla="*/ 0 h 3740"/>
              <a:gd name="T12" fmla="*/ 612780 w 3584"/>
              <a:gd name="T13" fmla="*/ 93871 h 3740"/>
              <a:gd name="T14" fmla="*/ 706165 w 3584"/>
              <a:gd name="T15" fmla="*/ 187261 h 3740"/>
              <a:gd name="T16" fmla="*/ 750451 w 3584"/>
              <a:gd name="T17" fmla="*/ 187261 h 3740"/>
              <a:gd name="T18" fmla="*/ 750451 w 3584"/>
              <a:gd name="T19" fmla="*/ 601256 h 3740"/>
              <a:gd name="T20" fmla="*/ 600264 w 3584"/>
              <a:gd name="T21" fmla="*/ 829916 h 3740"/>
              <a:gd name="T22" fmla="*/ 600264 w 3584"/>
              <a:gd name="T23" fmla="*/ 1575588 h 3740"/>
              <a:gd name="T24" fmla="*/ 513618 w 3584"/>
              <a:gd name="T25" fmla="*/ 1800397 h 3740"/>
              <a:gd name="T26" fmla="*/ 1537966 w 3584"/>
              <a:gd name="T27" fmla="*/ 1800397 h 3740"/>
              <a:gd name="T28" fmla="*/ 1725218 w 3584"/>
              <a:gd name="T29" fmla="*/ 1612655 h 3740"/>
              <a:gd name="T30" fmla="*/ 1162982 w 3584"/>
              <a:gd name="T31" fmla="*/ 601256 h 3740"/>
              <a:gd name="T32" fmla="*/ 1535560 w 3584"/>
              <a:gd name="T33" fmla="*/ 1599176 h 3740"/>
              <a:gd name="T34" fmla="*/ 1459504 w 3584"/>
              <a:gd name="T35" fmla="*/ 1576069 h 3740"/>
              <a:gd name="T36" fmla="*/ 1136507 w 3584"/>
              <a:gd name="T37" fmla="*/ 975295 h 3740"/>
              <a:gd name="T38" fmla="*/ 642624 w 3584"/>
              <a:gd name="T39" fmla="*/ 975295 h 3740"/>
              <a:gd name="T40" fmla="*/ 825062 w 3584"/>
              <a:gd name="T41" fmla="*/ 637841 h 3740"/>
              <a:gd name="T42" fmla="*/ 825062 w 3584"/>
              <a:gd name="T43" fmla="*/ 187261 h 3740"/>
              <a:gd name="T44" fmla="*/ 1087889 w 3584"/>
              <a:gd name="T45" fmla="*/ 187261 h 3740"/>
              <a:gd name="T46" fmla="*/ 1087889 w 3584"/>
              <a:gd name="T47" fmla="*/ 637841 h 3740"/>
              <a:gd name="T48" fmla="*/ 1270808 w 3584"/>
              <a:gd name="T49" fmla="*/ 975295 h 3740"/>
              <a:gd name="T50" fmla="*/ 1264550 w 3584"/>
              <a:gd name="T51" fmla="*/ 975295 h 3740"/>
              <a:gd name="T52" fmla="*/ 1558665 w 3584"/>
              <a:gd name="T53" fmla="*/ 1522635 h 3740"/>
              <a:gd name="T54" fmla="*/ 1535560 w 3584"/>
              <a:gd name="T55" fmla="*/ 1599176 h 3740"/>
              <a:gd name="T56" fmla="*/ 525171 w 3584"/>
              <a:gd name="T57" fmla="*/ 487648 h 3740"/>
              <a:gd name="T58" fmla="*/ 506398 w 3584"/>
              <a:gd name="T59" fmla="*/ 487648 h 3740"/>
              <a:gd name="T60" fmla="*/ 600264 w 3584"/>
              <a:gd name="T61" fmla="*/ 393777 h 3740"/>
              <a:gd name="T62" fmla="*/ 506398 w 3584"/>
              <a:gd name="T63" fmla="*/ 299906 h 3740"/>
              <a:gd name="T64" fmla="*/ 93866 w 3584"/>
              <a:gd name="T65" fmla="*/ 299906 h 3740"/>
              <a:gd name="T66" fmla="*/ 0 w 3584"/>
              <a:gd name="T67" fmla="*/ 393777 h 3740"/>
              <a:gd name="T68" fmla="*/ 93866 w 3584"/>
              <a:gd name="T69" fmla="*/ 487648 h 3740"/>
              <a:gd name="T70" fmla="*/ 75093 w 3584"/>
              <a:gd name="T71" fmla="*/ 487648 h 3740"/>
              <a:gd name="T72" fmla="*/ 75093 w 3584"/>
              <a:gd name="T73" fmla="*/ 1575588 h 3740"/>
              <a:gd name="T74" fmla="*/ 300373 w 3584"/>
              <a:gd name="T75" fmla="*/ 1800397 h 3740"/>
              <a:gd name="T76" fmla="*/ 525171 w 3584"/>
              <a:gd name="T77" fmla="*/ 1575588 h 3740"/>
              <a:gd name="T78" fmla="*/ 525171 w 3584"/>
              <a:gd name="T79" fmla="*/ 487648 h 3740"/>
              <a:gd name="T80" fmla="*/ 449596 w 3584"/>
              <a:gd name="T81" fmla="*/ 899236 h 3740"/>
              <a:gd name="T82" fmla="*/ 300373 w 3584"/>
              <a:gd name="T83" fmla="*/ 899236 h 3740"/>
              <a:gd name="T84" fmla="*/ 300373 w 3584"/>
              <a:gd name="T85" fmla="*/ 1481717 h 3740"/>
              <a:gd name="T86" fmla="*/ 244053 w 3584"/>
              <a:gd name="T87" fmla="*/ 1538040 h 3740"/>
              <a:gd name="T88" fmla="*/ 187733 w 3584"/>
              <a:gd name="T89" fmla="*/ 1481717 h 3740"/>
              <a:gd name="T90" fmla="*/ 187733 w 3584"/>
              <a:gd name="T91" fmla="*/ 899236 h 3740"/>
              <a:gd name="T92" fmla="*/ 148261 w 3584"/>
              <a:gd name="T93" fmla="*/ 899236 h 3740"/>
              <a:gd name="T94" fmla="*/ 148261 w 3584"/>
              <a:gd name="T95" fmla="*/ 487648 h 3740"/>
              <a:gd name="T96" fmla="*/ 449596 w 3584"/>
              <a:gd name="T97" fmla="*/ 487648 h 3740"/>
              <a:gd name="T98" fmla="*/ 449596 w 3584"/>
              <a:gd name="T99" fmla="*/ 899236 h 3740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3584" h="3740">
                <a:moveTo>
                  <a:pt x="2416" y="1249"/>
                </a:moveTo>
                <a:cubicBezTo>
                  <a:pt x="2416" y="389"/>
                  <a:pt x="2416" y="389"/>
                  <a:pt x="2416" y="389"/>
                </a:cubicBezTo>
                <a:cubicBezTo>
                  <a:pt x="2454" y="389"/>
                  <a:pt x="2454" y="389"/>
                  <a:pt x="2454" y="389"/>
                </a:cubicBezTo>
                <a:cubicBezTo>
                  <a:pt x="2562" y="389"/>
                  <a:pt x="2649" y="302"/>
                  <a:pt x="2649" y="195"/>
                </a:cubicBezTo>
                <a:cubicBezTo>
                  <a:pt x="2649" y="87"/>
                  <a:pt x="2562" y="0"/>
                  <a:pt x="2454" y="0"/>
                </a:cubicBezTo>
                <a:cubicBezTo>
                  <a:pt x="1467" y="0"/>
                  <a:pt x="1467" y="0"/>
                  <a:pt x="1467" y="0"/>
                </a:cubicBezTo>
                <a:cubicBezTo>
                  <a:pt x="1360" y="0"/>
                  <a:pt x="1273" y="87"/>
                  <a:pt x="1273" y="195"/>
                </a:cubicBezTo>
                <a:cubicBezTo>
                  <a:pt x="1273" y="302"/>
                  <a:pt x="1360" y="389"/>
                  <a:pt x="1467" y="389"/>
                </a:cubicBezTo>
                <a:cubicBezTo>
                  <a:pt x="1559" y="389"/>
                  <a:pt x="1559" y="389"/>
                  <a:pt x="1559" y="389"/>
                </a:cubicBezTo>
                <a:cubicBezTo>
                  <a:pt x="1559" y="1249"/>
                  <a:pt x="1559" y="1249"/>
                  <a:pt x="1559" y="1249"/>
                </a:cubicBezTo>
                <a:cubicBezTo>
                  <a:pt x="1446" y="1412"/>
                  <a:pt x="1343" y="1571"/>
                  <a:pt x="1247" y="1724"/>
                </a:cubicBezTo>
                <a:cubicBezTo>
                  <a:pt x="1247" y="3273"/>
                  <a:pt x="1247" y="3273"/>
                  <a:pt x="1247" y="3273"/>
                </a:cubicBezTo>
                <a:cubicBezTo>
                  <a:pt x="1247" y="3453"/>
                  <a:pt x="1179" y="3616"/>
                  <a:pt x="1067" y="3740"/>
                </a:cubicBezTo>
                <a:cubicBezTo>
                  <a:pt x="3195" y="3740"/>
                  <a:pt x="3195" y="3740"/>
                  <a:pt x="3195" y="3740"/>
                </a:cubicBezTo>
                <a:cubicBezTo>
                  <a:pt x="3410" y="3740"/>
                  <a:pt x="3584" y="3566"/>
                  <a:pt x="3584" y="3350"/>
                </a:cubicBezTo>
                <a:cubicBezTo>
                  <a:pt x="3584" y="3350"/>
                  <a:pt x="3200" y="2384"/>
                  <a:pt x="2416" y="1249"/>
                </a:cubicBezTo>
                <a:close/>
                <a:moveTo>
                  <a:pt x="3190" y="3322"/>
                </a:moveTo>
                <a:cubicBezTo>
                  <a:pt x="3133" y="3353"/>
                  <a:pt x="3063" y="3331"/>
                  <a:pt x="3032" y="3274"/>
                </a:cubicBezTo>
                <a:cubicBezTo>
                  <a:pt x="2361" y="2026"/>
                  <a:pt x="2361" y="2026"/>
                  <a:pt x="2361" y="2026"/>
                </a:cubicBezTo>
                <a:cubicBezTo>
                  <a:pt x="1335" y="2026"/>
                  <a:pt x="1335" y="2026"/>
                  <a:pt x="1335" y="2026"/>
                </a:cubicBezTo>
                <a:cubicBezTo>
                  <a:pt x="1714" y="1325"/>
                  <a:pt x="1714" y="1325"/>
                  <a:pt x="1714" y="1325"/>
                </a:cubicBezTo>
                <a:cubicBezTo>
                  <a:pt x="1714" y="389"/>
                  <a:pt x="1714" y="389"/>
                  <a:pt x="1714" y="389"/>
                </a:cubicBezTo>
                <a:cubicBezTo>
                  <a:pt x="2260" y="389"/>
                  <a:pt x="2260" y="389"/>
                  <a:pt x="2260" y="389"/>
                </a:cubicBezTo>
                <a:cubicBezTo>
                  <a:pt x="2260" y="1325"/>
                  <a:pt x="2260" y="1325"/>
                  <a:pt x="2260" y="1325"/>
                </a:cubicBezTo>
                <a:cubicBezTo>
                  <a:pt x="2640" y="2026"/>
                  <a:pt x="2640" y="2026"/>
                  <a:pt x="2640" y="2026"/>
                </a:cubicBezTo>
                <a:cubicBezTo>
                  <a:pt x="2627" y="2026"/>
                  <a:pt x="2627" y="2026"/>
                  <a:pt x="2627" y="2026"/>
                </a:cubicBezTo>
                <a:cubicBezTo>
                  <a:pt x="3238" y="3163"/>
                  <a:pt x="3238" y="3163"/>
                  <a:pt x="3238" y="3163"/>
                </a:cubicBezTo>
                <a:cubicBezTo>
                  <a:pt x="3269" y="3220"/>
                  <a:pt x="3247" y="3291"/>
                  <a:pt x="3190" y="3322"/>
                </a:cubicBezTo>
                <a:close/>
                <a:moveTo>
                  <a:pt x="1091" y="1013"/>
                </a:moveTo>
                <a:cubicBezTo>
                  <a:pt x="1052" y="1013"/>
                  <a:pt x="1052" y="1013"/>
                  <a:pt x="1052" y="1013"/>
                </a:cubicBezTo>
                <a:cubicBezTo>
                  <a:pt x="1160" y="1013"/>
                  <a:pt x="1247" y="925"/>
                  <a:pt x="1247" y="818"/>
                </a:cubicBezTo>
                <a:cubicBezTo>
                  <a:pt x="1247" y="710"/>
                  <a:pt x="1160" y="623"/>
                  <a:pt x="1052" y="623"/>
                </a:cubicBezTo>
                <a:cubicBezTo>
                  <a:pt x="195" y="623"/>
                  <a:pt x="195" y="623"/>
                  <a:pt x="195" y="623"/>
                </a:cubicBezTo>
                <a:cubicBezTo>
                  <a:pt x="87" y="623"/>
                  <a:pt x="0" y="710"/>
                  <a:pt x="0" y="818"/>
                </a:cubicBezTo>
                <a:cubicBezTo>
                  <a:pt x="0" y="925"/>
                  <a:pt x="87" y="1013"/>
                  <a:pt x="195" y="1013"/>
                </a:cubicBezTo>
                <a:cubicBezTo>
                  <a:pt x="156" y="1013"/>
                  <a:pt x="156" y="1013"/>
                  <a:pt x="156" y="1013"/>
                </a:cubicBezTo>
                <a:cubicBezTo>
                  <a:pt x="156" y="3273"/>
                  <a:pt x="156" y="3273"/>
                  <a:pt x="156" y="3273"/>
                </a:cubicBezTo>
                <a:cubicBezTo>
                  <a:pt x="156" y="3531"/>
                  <a:pt x="365" y="3740"/>
                  <a:pt x="624" y="3740"/>
                </a:cubicBezTo>
                <a:cubicBezTo>
                  <a:pt x="882" y="3740"/>
                  <a:pt x="1091" y="3531"/>
                  <a:pt x="1091" y="3273"/>
                </a:cubicBezTo>
                <a:lnTo>
                  <a:pt x="1091" y="1013"/>
                </a:lnTo>
                <a:close/>
                <a:moveTo>
                  <a:pt x="934" y="1868"/>
                </a:moveTo>
                <a:cubicBezTo>
                  <a:pt x="624" y="1868"/>
                  <a:pt x="624" y="1868"/>
                  <a:pt x="624" y="1868"/>
                </a:cubicBezTo>
                <a:cubicBezTo>
                  <a:pt x="624" y="3078"/>
                  <a:pt x="624" y="3078"/>
                  <a:pt x="624" y="3078"/>
                </a:cubicBezTo>
                <a:cubicBezTo>
                  <a:pt x="624" y="3142"/>
                  <a:pt x="571" y="3195"/>
                  <a:pt x="507" y="3195"/>
                </a:cubicBezTo>
                <a:cubicBezTo>
                  <a:pt x="442" y="3195"/>
                  <a:pt x="390" y="3142"/>
                  <a:pt x="390" y="3078"/>
                </a:cubicBezTo>
                <a:cubicBezTo>
                  <a:pt x="390" y="1868"/>
                  <a:pt x="390" y="1868"/>
                  <a:pt x="390" y="1868"/>
                </a:cubicBezTo>
                <a:cubicBezTo>
                  <a:pt x="308" y="1868"/>
                  <a:pt x="308" y="1868"/>
                  <a:pt x="308" y="1868"/>
                </a:cubicBezTo>
                <a:cubicBezTo>
                  <a:pt x="308" y="1013"/>
                  <a:pt x="308" y="1013"/>
                  <a:pt x="308" y="1013"/>
                </a:cubicBezTo>
                <a:cubicBezTo>
                  <a:pt x="934" y="1013"/>
                  <a:pt x="934" y="1013"/>
                  <a:pt x="934" y="1013"/>
                </a:cubicBezTo>
                <a:lnTo>
                  <a:pt x="934" y="186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33" name="文本框 32"/>
          <p:cNvSpPr txBox="1"/>
          <p:nvPr>
            <p:custDataLst>
              <p:tags r:id="rId15"/>
            </p:custDataLst>
          </p:nvPr>
        </p:nvSpPr>
        <p:spPr>
          <a:xfrm>
            <a:off x="527050" y="3396615"/>
            <a:ext cx="30137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accent6"/>
                </a:solidFill>
                <a:sym typeface="+mn-ea"/>
              </a:rPr>
              <a:t> Delete the data we may not use</a:t>
            </a:r>
            <a:endParaRPr lang="en-US" altLang="zh-CN" sz="1600">
              <a:solidFill>
                <a:schemeClr val="accent6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accent6"/>
                </a:solidFill>
                <a:sym typeface="+mn-ea"/>
              </a:rPr>
              <a:t> simplify the data that are less important</a:t>
            </a:r>
            <a:endParaRPr lang="en-US" altLang="zh-CN" sz="160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34" name="虚尾箭头 33"/>
          <p:cNvSpPr/>
          <p:nvPr/>
        </p:nvSpPr>
        <p:spPr>
          <a:xfrm>
            <a:off x="3437890" y="2910840"/>
            <a:ext cx="1358900" cy="801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虚尾箭头 34"/>
          <p:cNvSpPr/>
          <p:nvPr/>
        </p:nvSpPr>
        <p:spPr>
          <a:xfrm>
            <a:off x="7449185" y="2910840"/>
            <a:ext cx="1358900" cy="80137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3" grpId="0"/>
      <p:bldP spid="15" grpId="1"/>
      <p:bldP spid="33" grpId="1"/>
      <p:bldP spid="34" grpId="0" animBg="1"/>
      <p:bldP spid="34" grpId="1" animBg="1"/>
      <p:bldP spid="22" grpId="0"/>
      <p:bldP spid="21" grpId="0"/>
      <p:bldP spid="22" grpId="1"/>
      <p:bldP spid="21" grpId="1"/>
      <p:bldP spid="35" grpId="0" animBg="1"/>
      <p:bldP spid="35" grpId="1" animBg="1"/>
      <p:bldP spid="26" grpId="0"/>
      <p:bldP spid="25" grpId="0"/>
      <p:bldP spid="26" grpId="1"/>
      <p:bldP spid="2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3640" y="3185795"/>
            <a:ext cx="24574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Visualisation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No.4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Visualisation -- Sketch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pic>
        <p:nvPicPr>
          <p:cNvPr id="7" name="图片 6" descr="sketch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315" y="1010920"/>
            <a:ext cx="8421370" cy="52470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Visualisation -- Final version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pic>
        <p:nvPicPr>
          <p:cNvPr id="2" name="图片 1" descr="generated_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785" y="1021080"/>
            <a:ext cx="10702290" cy="53174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3640" y="3199130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Results Analysis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No.5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1114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Results Analysis -- Condition 1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437688" y="1910080"/>
            <a:ext cx="4229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039100" y="2145030"/>
            <a:ext cx="3644900" cy="33108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This is a condition that we already know the results of the process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the start point and the end point, as well as the information of each point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the flow of the information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the action we are concerned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457883" y="1353820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</a:rPr>
              <a:t>Analysis</a:t>
            </a:r>
            <a:endParaRPr lang="en-US" altLang="zh-CN" b="1" dirty="0">
              <a:solidFill>
                <a:schemeClr val="accent6"/>
              </a:solidFill>
            </a:endParaRPr>
          </a:p>
        </p:txBody>
      </p:sp>
      <p:pic>
        <p:nvPicPr>
          <p:cNvPr id="2" name="图片 1" descr="Conclus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1353820"/>
            <a:ext cx="7319645" cy="41509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111499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Results Analysis -- Condition 2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9548813" y="2021840"/>
            <a:ext cx="4229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938135" y="2231390"/>
            <a:ext cx="3644900" cy="33997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 algn="l" fontAlgn="auto">
              <a:lnSpc>
                <a:spcPct val="150000"/>
              </a:lnSpc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This is the other condition that we do not know the results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start point and end point, as well as the information of each point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the flow of information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through the point of the action we are concerned, we can know the results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569008" y="1443990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</a:rPr>
              <a:t>Analysis</a:t>
            </a:r>
            <a:endParaRPr lang="en-US" altLang="zh-CN" b="1" dirty="0">
              <a:solidFill>
                <a:schemeClr val="accent6"/>
              </a:solidFill>
            </a:endParaRPr>
          </a:p>
        </p:txBody>
      </p:sp>
      <p:pic>
        <p:nvPicPr>
          <p:cNvPr id="2" name="图片 1" descr="Conclusion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4175" y="1347470"/>
            <a:ext cx="7442200" cy="41630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对角圆角矩形 2"/>
          <p:cNvSpPr/>
          <p:nvPr/>
        </p:nvSpPr>
        <p:spPr>
          <a:xfrm>
            <a:off x="3716655" y="2673350"/>
            <a:ext cx="472884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Thank you!</a:t>
            </a:r>
            <a:endParaRPr lang="en-US" altLang="zh-CN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对角圆角矩形 22"/>
          <p:cNvSpPr/>
          <p:nvPr userDrawn="1"/>
        </p:nvSpPr>
        <p:spPr>
          <a:xfrm flipH="1">
            <a:off x="5036185" y="330200"/>
            <a:ext cx="689546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115695" y="2726690"/>
            <a:ext cx="32639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>
                <a:solidFill>
                  <a:schemeClr val="bg1"/>
                </a:solidFill>
              </a:rPr>
              <a:t>Contents</a:t>
            </a:r>
            <a:endParaRPr lang="en-US" altLang="zh-CN" sz="4400" b="1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365250" y="3495675"/>
            <a:ext cx="28244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238875" y="213423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Description of Work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238875" y="1140460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Relevent Concepts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238875" y="3128010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Data and Processing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238875" y="412178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Visualisation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238875" y="5115560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Results Analysis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24" name="对角圆角矩形 23"/>
          <p:cNvSpPr/>
          <p:nvPr/>
        </p:nvSpPr>
        <p:spPr>
          <a:xfrm>
            <a:off x="5594985" y="1062355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1</a:t>
            </a:r>
            <a:endParaRPr lang="en-US" altLang="zh-CN" sz="2800"/>
          </a:p>
        </p:txBody>
      </p:sp>
      <p:sp>
        <p:nvSpPr>
          <p:cNvPr id="25" name="对角圆角矩形 24"/>
          <p:cNvSpPr/>
          <p:nvPr/>
        </p:nvSpPr>
        <p:spPr>
          <a:xfrm>
            <a:off x="5622925" y="2056765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2</a:t>
            </a:r>
            <a:endParaRPr lang="en-US" altLang="zh-CN" sz="2800"/>
          </a:p>
        </p:txBody>
      </p:sp>
      <p:sp>
        <p:nvSpPr>
          <p:cNvPr id="26" name="对角圆角矩形 25"/>
          <p:cNvSpPr/>
          <p:nvPr/>
        </p:nvSpPr>
        <p:spPr>
          <a:xfrm>
            <a:off x="5622925" y="3051175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3</a:t>
            </a:r>
            <a:endParaRPr lang="en-US" altLang="zh-CN" sz="2800"/>
          </a:p>
        </p:txBody>
      </p:sp>
      <p:sp>
        <p:nvSpPr>
          <p:cNvPr id="27" name="对角圆角矩形 26"/>
          <p:cNvSpPr/>
          <p:nvPr/>
        </p:nvSpPr>
        <p:spPr>
          <a:xfrm>
            <a:off x="5622925" y="4045585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4</a:t>
            </a:r>
            <a:endParaRPr lang="en-US" altLang="zh-CN" sz="2800"/>
          </a:p>
        </p:txBody>
      </p:sp>
      <p:sp>
        <p:nvSpPr>
          <p:cNvPr id="28" name="对角圆角矩形 27"/>
          <p:cNvSpPr/>
          <p:nvPr/>
        </p:nvSpPr>
        <p:spPr>
          <a:xfrm>
            <a:off x="5622925" y="5039995"/>
            <a:ext cx="615950" cy="61595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altLang="zh-CN" sz="2800"/>
              <a:t>5</a:t>
            </a:r>
            <a:endParaRPr lang="en-US" altLang="zh-CN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3640" y="3155315"/>
            <a:ext cx="5175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accent6"/>
                </a:solidFill>
              </a:rPr>
              <a:t>Concepts</a:t>
            </a:r>
            <a:endParaRPr lang="en-US" altLang="zh-CN" sz="2800" b="1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/>
              <a:t>No. 1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>
                <a:solidFill>
                  <a:schemeClr val="accent6"/>
                </a:solidFill>
              </a:rPr>
              <a:t>Concepts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01065" y="1277620"/>
            <a:ext cx="1038987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6"/>
                </a:solidFill>
              </a:rPr>
              <a:t> Projection: usually used for vectors</a:t>
            </a:r>
            <a:endParaRPr lang="en-US" altLang="zh-CN" sz="2400">
              <a:solidFill>
                <a:schemeClr val="accent6"/>
              </a:solidFill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6"/>
                </a:solidFill>
              </a:rPr>
              <a:t>In this project, projection refers to the plot in 2D space generated by the vectors</a:t>
            </a:r>
            <a:endParaRPr lang="en-US" altLang="zh-CN" sz="2400"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01065" y="3429000"/>
            <a:ext cx="1038987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>
                <a:solidFill>
                  <a:schemeClr val="accent6"/>
                </a:solidFill>
              </a:rPr>
              <a:t> Provenance: the place of origin or earliest known history of something</a:t>
            </a:r>
            <a:endParaRPr lang="en-US" altLang="zh-CN" sz="2400">
              <a:solidFill>
                <a:schemeClr val="accent6"/>
              </a:solidFill>
            </a:endParaRPr>
          </a:p>
          <a:p>
            <a:pPr indent="0" algn="l" fontAlgn="auto">
              <a:lnSpc>
                <a:spcPct val="15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zh-CN" sz="2400">
                <a:solidFill>
                  <a:schemeClr val="accent6"/>
                </a:solidFill>
              </a:rPr>
              <a:t>In this project, provenance encapsulates </a:t>
            </a:r>
            <a:r>
              <a:rPr lang="en-US" altLang="zh-CN" sz="2400">
                <a:solidFill>
                  <a:schemeClr val="accent6"/>
                </a:solidFill>
                <a:sym typeface="+mn-ea"/>
              </a:rPr>
              <a:t>origin, history, transformations, and relationships of the raw data</a:t>
            </a:r>
            <a:endParaRPr lang="en-US" altLang="zh-CN" sz="240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4175" y="47053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400" b="1">
                <a:solidFill>
                  <a:schemeClr val="accent6"/>
                </a:solidFill>
              </a:rPr>
              <a:t>Definitions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92175" y="1440180"/>
            <a:ext cx="105486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 tas</a:t>
            </a:r>
            <a:r>
              <a:rPr lang="en-US" altLang="zh-CN"/>
              <a:t>k(highest level): what to do in the process, such as “the top 3 interested universities in Europe”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892175" y="2860675"/>
            <a:ext cx="10609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 action(medium level): the behaviour in each task, such as “highlight the name”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892175" y="4092575"/>
            <a:ext cx="105594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 event(lowest level): the interaction event, such as “click the mouse” 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6" grpId="0"/>
      <p:bldP spid="6" grpId="1"/>
      <p:bldP spid="8" grpId="0"/>
      <p:bldP spid="8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3640" y="3199130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Description of Work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No.2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对角圆角矩形 1"/>
          <p:cNvSpPr/>
          <p:nvPr>
            <p:custDataLst>
              <p:tags r:id="rId1"/>
            </p:custDataLst>
          </p:nvPr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lstStyle/>
          <a:p>
            <a:pPr algn="ctr"/>
            <a:endParaRPr lang="zh-CN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384175" y="47053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Description of Work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279842" y="1373505"/>
            <a:ext cx="1854200" cy="1854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029835" y="1373505"/>
            <a:ext cx="1854200" cy="1854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754110" y="1373505"/>
            <a:ext cx="1854200" cy="185420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1995170" y="3787140"/>
            <a:ext cx="4229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59460" y="4191000"/>
            <a:ext cx="28943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 Data pre-processing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 Vectorization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 Dimensionality reduction 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41400" y="3323590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6"/>
                </a:solidFill>
              </a:rPr>
              <a:t>Data processing</a:t>
            </a:r>
            <a:endParaRPr lang="en-US" altLang="zh-CN" b="1" dirty="0">
              <a:solidFill>
                <a:schemeClr val="accent6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9469754" y="3842385"/>
            <a:ext cx="4229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8307070" y="4191000"/>
            <a:ext cx="27501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 The plot of results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 Analysis and conclusion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489949" y="3323590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accent6"/>
                </a:solidFill>
              </a:rPr>
              <a:t>Results Analysis</a:t>
            </a:r>
            <a:endParaRPr lang="en-US" altLang="zh-CN" b="1">
              <a:solidFill>
                <a:schemeClr val="accent6"/>
              </a:solidFill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5745639" y="3842286"/>
            <a:ext cx="42291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753134" y="3323491"/>
            <a:ext cx="2382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solidFill>
                  <a:schemeClr val="accent6"/>
                </a:solidFill>
              </a:rPr>
              <a:t>Visualisation</a:t>
            </a:r>
            <a:endParaRPr lang="en-US" altLang="zh-CN" b="1">
              <a:solidFill>
                <a:schemeClr val="accent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199380" y="4191000"/>
            <a:ext cx="15151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Function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Interface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 </a:t>
            </a:r>
            <a:r>
              <a:rPr lang="en-US" altLang="zh-CN" sz="1600" dirty="0">
                <a:solidFill>
                  <a:schemeClr val="accent6"/>
                </a:solidFill>
                <a:sym typeface="+mn-ea"/>
              </a:rPr>
              <a:t>How to use</a:t>
            </a:r>
            <a:endParaRPr lang="en-US" altLang="zh-CN" sz="1600" dirty="0">
              <a:solidFill>
                <a:schemeClr val="accent6"/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778635" y="1890395"/>
            <a:ext cx="855980" cy="82042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en-US" altLang="zh-CN" sz="4800">
                <a:ln/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altLang="zh-CN" sz="4800">
              <a:ln/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516245" y="1890395"/>
            <a:ext cx="855980" cy="82042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en-US" altLang="zh-CN" sz="4800"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altLang="zh-CN" sz="4800"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253855" y="1890395"/>
            <a:ext cx="855980" cy="82042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ctr"/>
            <a:r>
              <a:rPr lang="en-US" altLang="zh-CN" sz="4800">
                <a:solidFill>
                  <a:schemeClr val="tx1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altLang="zh-CN" sz="4800">
              <a:solidFill>
                <a:schemeClr val="tx1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  <p:bldP spid="21" grpId="0"/>
      <p:bldP spid="3" grpId="1" animBg="1"/>
      <p:bldP spid="12" grpId="1"/>
      <p:bldP spid="21" grpId="1"/>
      <p:bldP spid="7" grpId="0" animBg="1"/>
      <p:bldP spid="22" grpId="0"/>
      <p:bldP spid="19" grpId="0"/>
      <p:bldP spid="7" grpId="1" animBg="1"/>
      <p:bldP spid="22" grpId="1"/>
      <p:bldP spid="19" grpId="1"/>
      <p:bldP spid="23" grpId="0"/>
      <p:bldP spid="8" grpId="0" animBg="1"/>
      <p:bldP spid="15" grpId="0"/>
      <p:bldP spid="23" grpId="1"/>
      <p:bldP spid="8" grpId="1" animBg="1"/>
      <p:bldP spid="15" grpId="1"/>
      <p:bldP spid="20" grpId="0"/>
      <p:bldP spid="20" grpId="1"/>
      <p:bldP spid="11" grpId="0"/>
      <p:bldP spid="11" grpId="1"/>
      <p:bldP spid="14" grpId="0"/>
      <p:bldP spid="1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7795" y="2154555"/>
            <a:ext cx="1883410" cy="2548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93640" y="3199130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Data &amp; Processing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sp>
        <p:nvSpPr>
          <p:cNvPr id="3" name="对角圆角矩形 2"/>
          <p:cNvSpPr/>
          <p:nvPr/>
        </p:nvSpPr>
        <p:spPr>
          <a:xfrm>
            <a:off x="3456305" y="3035300"/>
            <a:ext cx="1372235" cy="762000"/>
          </a:xfrm>
          <a:prstGeom prst="round2DiagRect">
            <a:avLst>
              <a:gd name="adj1" fmla="val 26000"/>
              <a:gd name="adj2" fmla="val 0"/>
            </a:avLst>
          </a:prstGeom>
          <a:solidFill>
            <a:schemeClr val="accent6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No.3</a:t>
            </a:r>
            <a:endParaRPr lang="en-US" altLang="zh-CN" sz="20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对角圆角矩形 2"/>
          <p:cNvSpPr/>
          <p:nvPr>
            <p:custDataLst>
              <p:tags r:id="rId1"/>
            </p:custDataLst>
          </p:nvPr>
        </p:nvSpPr>
        <p:spPr>
          <a:xfrm flipH="1">
            <a:off x="260350" y="330200"/>
            <a:ext cx="11671300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2"/>
            </p:custDataLst>
          </p:nvPr>
        </p:nvSpPr>
        <p:spPr>
          <a:xfrm>
            <a:off x="384175" y="470535"/>
            <a:ext cx="51752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b="1">
                <a:solidFill>
                  <a:schemeClr val="accent6"/>
                </a:solidFill>
              </a:rPr>
              <a:t>Data</a:t>
            </a:r>
            <a:endParaRPr lang="en-US" altLang="zh-CN" sz="2400" b="1">
              <a:solidFill>
                <a:schemeClr val="accent6"/>
              </a:solidFill>
            </a:endParaRPr>
          </a:p>
        </p:txBody>
      </p:sp>
      <p:pic>
        <p:nvPicPr>
          <p:cNvPr id="34" name="图片 33" descr="dat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2352675"/>
            <a:ext cx="11117580" cy="2152650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841375" y="1237615"/>
            <a:ext cx="6055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chemeClr val="accent6"/>
                </a:solidFill>
              </a:rPr>
              <a:t>Here is the data we used:</a:t>
            </a:r>
            <a:endParaRPr lang="en-US" altLang="zh-CN" sz="24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#wm#"/>
  <p:tag name="KSO_WM_UNIT_TYPE" val="l_h_i"/>
  <p:tag name="KSO_WM_UNIT_INDEX" val="1_3_2"/>
  <p:tag name="KSO_WM_UNIT_ID" val="diagram19882022_4*l_h_i*1_3_2"/>
  <p:tag name="KSO_WM_TEMPLATE_INDEX" val="19882022"/>
  <p:tag name="KSO_WM_TAG_VERSION" val="2.0"/>
  <p:tag name="KSO_WM_DIAGRAM_GROUP_CODE" val="l1-1"/>
</p:tagLst>
</file>

<file path=ppt/tags/tag11.xml><?xml version="1.0" encoding="utf-8"?>
<p:tagLst xmlns:p="http://schemas.openxmlformats.org/presentationml/2006/main">
  <p:tag name="KSO_WM_UNIT_ID" val="diagram19882022_4*l_h_f*1_3_1"/>
  <p:tag name="KSO_WM_TEMPLATE_INDEX" val="19882022"/>
  <p:tag name="KSO_WM_TAG_VERSION" val="2.0"/>
  <p:tag name="KSO_WM_DIAGRAM_GROUP_CODE" val="l1-1"/>
</p:tagLst>
</file>

<file path=ppt/tags/tag12.xml><?xml version="1.0" encoding="utf-8"?>
<p:tagLst xmlns:p="http://schemas.openxmlformats.org/presentationml/2006/main">
  <p:tag name="KSO_WM_UNIT_ID" val="diagram19882022_4*l_h_a*1_3_1"/>
  <p:tag name="KSO_WM_TEMPLATE_INDEX" val="19882022"/>
  <p:tag name="KSO_WM_TAG_VERSION" val="2.0"/>
  <p:tag name="KSO_WM_DIAGRAM_GROUP_CODE" val="l1-1"/>
</p:tagLst>
</file>

<file path=ppt/tags/tag13.xml><?xml version="1.0" encoding="utf-8"?>
<p:tagLst xmlns:p="http://schemas.openxmlformats.org/presentationml/2006/main">
  <p:tag name="KSO_WM_BEAUTIFY_FLAG" val="#wm#"/>
  <p:tag name="KSO_WM_UNIT_TYPE" val="l_h_i"/>
  <p:tag name="KSO_WM_UNIT_INDEX" val="1_1_1"/>
  <p:tag name="KSO_WM_UNIT_ID" val="diagram19882022_4*l_h_i*1_1_1"/>
  <p:tag name="KSO_WM_TEMPLATE_INDEX" val="19882022"/>
  <p:tag name="KSO_WM_TAG_VERSION" val="2.0"/>
  <p:tag name="KSO_WM_DIAGRAM_GROUP_CODE" val="l1-1"/>
</p:tagLst>
</file>

<file path=ppt/tags/tag14.xml><?xml version="1.0" encoding="utf-8"?>
<p:tagLst xmlns:p="http://schemas.openxmlformats.org/presentationml/2006/main">
  <p:tag name="KSO_WM_BEAUTIFY_FLAG" val="#wm#"/>
  <p:tag name="KSO_WM_UNIT_TYPE" val="l_h_i"/>
  <p:tag name="KSO_WM_UNIT_INDEX" val="1_2_1"/>
  <p:tag name="KSO_WM_UNIT_ID" val="diagram19882022_4*l_h_i*1_2_1"/>
  <p:tag name="KSO_WM_TEMPLATE_INDEX" val="19882022"/>
  <p:tag name="KSO_WM_TAG_VERSION" val="2.0"/>
  <p:tag name="KSO_WM_DIAGRAM_GROUP_CODE" val="l1-1"/>
</p:tagLst>
</file>

<file path=ppt/tags/tag15.xml><?xml version="1.0" encoding="utf-8"?>
<p:tagLst xmlns:p="http://schemas.openxmlformats.org/presentationml/2006/main">
  <p:tag name="KSO_WM_BEAUTIFY_FLAG" val="#wm#"/>
  <p:tag name="KSO_WM_UNIT_TYPE" val="l_h_i"/>
  <p:tag name="KSO_WM_UNIT_INDEX" val="1_3_1"/>
  <p:tag name="KSO_WM_UNIT_ID" val="diagram19882022_4*l_h_i*1_3_1"/>
  <p:tag name="KSO_WM_TEMPLATE_INDEX" val="19882022"/>
  <p:tag name="KSO_WM_TAG_VERSION" val="2.0"/>
  <p:tag name="KSO_WM_DIAGRAM_GROUP_CODE" val="l1-1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ID" val="diagram19882022_4*l_h_f*1_2_1"/>
  <p:tag name="KSO_WM_TEMPLATE_INDEX" val="19882022"/>
  <p:tag name="KSO_WM_TAG_VERSION" val="2.0"/>
  <p:tag name="KSO_WM_DIAGRAM_GROUP_CODE" val="l1-1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PP_MARK_KEY" val="bb366c2b-54cf-47e7-b05e-356586cef3c7"/>
  <p:tag name="COMMONDATA" val="eyJoZGlkIjoiZDM2N2RhYTg0NDliMWFmZjJmNjVhMjk2MjQ1ZmRkMj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ID" val="diagram19882022_4*l_h_a*1_1_1"/>
  <p:tag name="KSO_WM_TEMPLATE_INDEX" val="19882022"/>
  <p:tag name="KSO_WM_TAG_VERSION" val="2.0"/>
  <p:tag name="KSO_WM_DIAGRAM_GROUP_CODE" val="l1-1"/>
</p:tagLst>
</file>

<file path=ppt/tags/tag6.xml><?xml version="1.0" encoding="utf-8"?>
<p:tagLst xmlns:p="http://schemas.openxmlformats.org/presentationml/2006/main">
  <p:tag name="KSO_WM_BEAUTIFY_FLAG" val="#wm#"/>
  <p:tag name="KSO_WM_UNIT_TYPE" val="l_h_i"/>
  <p:tag name="KSO_WM_UNIT_INDEX" val="1_1_2"/>
  <p:tag name="KSO_WM_UNIT_ID" val="diagram19882022_4*l_h_i*1_1_2"/>
  <p:tag name="KSO_WM_TEMPLATE_INDEX" val="19882022"/>
  <p:tag name="KSO_WM_TAG_VERSION" val="2.0"/>
  <p:tag name="KSO_WM_DIAGRAM_GROUP_CODE" val="l1-1"/>
</p:tagLst>
</file>

<file path=ppt/tags/tag7.xml><?xml version="1.0" encoding="utf-8"?>
<p:tagLst xmlns:p="http://schemas.openxmlformats.org/presentationml/2006/main">
  <p:tag name="KSO_WM_BEAUTIFY_FLAG" val="#wm#"/>
  <p:tag name="KSO_WM_UNIT_TYPE" val="l_h_i"/>
  <p:tag name="KSO_WM_UNIT_INDEX" val="1_2_2"/>
  <p:tag name="KSO_WM_UNIT_ID" val="diagram19882022_4*l_h_i*1_2_2"/>
  <p:tag name="KSO_WM_TEMPLATE_INDEX" val="19882022"/>
  <p:tag name="KSO_WM_TAG_VERSION" val="2.0"/>
  <p:tag name="KSO_WM_DIAGRAM_GROUP_CODE" val="l1-1"/>
</p:tagLst>
</file>

<file path=ppt/tags/tag8.xml><?xml version="1.0" encoding="utf-8"?>
<p:tagLst xmlns:p="http://schemas.openxmlformats.org/presentationml/2006/main">
  <p:tag name="KSO_WM_UNIT_ID" val="diagram19882022_4*l_h_f*1_2_1"/>
  <p:tag name="KSO_WM_TEMPLATE_INDEX" val="19882022"/>
  <p:tag name="KSO_WM_TAG_VERSION" val="2.0"/>
  <p:tag name="KSO_WM_DIAGRAM_GROUP_CODE" val="l1-1"/>
</p:tagLst>
</file>

<file path=ppt/tags/tag9.xml><?xml version="1.0" encoding="utf-8"?>
<p:tagLst xmlns:p="http://schemas.openxmlformats.org/presentationml/2006/main">
  <p:tag name="KSO_WM_UNIT_ID" val="diagram19882022_4*l_h_a*1_2_1"/>
  <p:tag name="KSO_WM_TEMPLATE_INDEX" val="19882022"/>
  <p:tag name="KSO_WM_TAG_VERSION" val="2.0"/>
  <p:tag name="KSO_WM_DIAGRAM_GROUP_CODE" val="l1-1"/>
</p:tagLst>
</file>

<file path=ppt/theme/theme1.xml><?xml version="1.0" encoding="utf-8"?>
<a:theme xmlns:a="http://schemas.openxmlformats.org/drawingml/2006/main" name="Office 主题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1939</Words>
  <Application>WPS 演示</Application>
  <PresentationFormat>宽屏</PresentationFormat>
  <Paragraphs>135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Calibri</vt:lpstr>
      <vt:lpstr>Source Sans Pro</vt:lpstr>
      <vt:lpstr>Open Sans Light</vt:lpstr>
      <vt:lpstr>Times New Roman</vt:lpstr>
      <vt:lpstr>等线</vt:lpstr>
      <vt:lpstr>微软雅黑</vt:lpstr>
      <vt:lpstr>思源宋体 Heavy</vt:lpstr>
      <vt:lpstr>Century Gothic</vt:lpstr>
      <vt:lpstr>微软雅黑 Light</vt:lpstr>
      <vt:lpstr>Verdana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mjwangyu</dc:creator>
  <cp:lastModifiedBy>光翼ⅢBH♪追梦♂半妖</cp:lastModifiedBy>
  <cp:revision>38</cp:revision>
  <dcterms:created xsi:type="dcterms:W3CDTF">2017-06-03T01:25:00Z</dcterms:created>
  <dcterms:modified xsi:type="dcterms:W3CDTF">2023-09-15T08:32:45Z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659FC4D7D9044857AC3F3F2FBF246DFB_11</vt:lpwstr>
  </property>
</Properties>
</file>